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4" r:id="rId2"/>
  </p:sldMasterIdLst>
  <p:notesMasterIdLst>
    <p:notesMasterId r:id="rId76"/>
  </p:notesMasterIdLst>
  <p:sldIdLst>
    <p:sldId id="264" r:id="rId3"/>
    <p:sldId id="265" r:id="rId4"/>
    <p:sldId id="266" r:id="rId5"/>
    <p:sldId id="343" r:id="rId6"/>
    <p:sldId id="269" r:id="rId7"/>
    <p:sldId id="273" r:id="rId8"/>
    <p:sldId id="274" r:id="rId9"/>
    <p:sldId id="275" r:id="rId10"/>
    <p:sldId id="276" r:id="rId11"/>
    <p:sldId id="277" r:id="rId12"/>
    <p:sldId id="280" r:id="rId13"/>
    <p:sldId id="281" r:id="rId14"/>
    <p:sldId id="282" r:id="rId15"/>
    <p:sldId id="283" r:id="rId16"/>
    <p:sldId id="284" r:id="rId17"/>
    <p:sldId id="285" r:id="rId18"/>
    <p:sldId id="286" r:id="rId19"/>
    <p:sldId id="287" r:id="rId20"/>
    <p:sldId id="288" r:id="rId21"/>
    <p:sldId id="289" r:id="rId22"/>
    <p:sldId id="290"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14" r:id="rId36"/>
    <p:sldId id="305" r:id="rId37"/>
    <p:sldId id="306" r:id="rId38"/>
    <p:sldId id="307" r:id="rId39"/>
    <p:sldId id="308" r:id="rId40"/>
    <p:sldId id="309" r:id="rId41"/>
    <p:sldId id="310" r:id="rId42"/>
    <p:sldId id="311" r:id="rId43"/>
    <p:sldId id="312" r:id="rId44"/>
    <p:sldId id="313" r:id="rId45"/>
    <p:sldId id="330"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6" r:id="rId61"/>
    <p:sldId id="332" r:id="rId62"/>
    <p:sldId id="333" r:id="rId63"/>
    <p:sldId id="334" r:id="rId64"/>
    <p:sldId id="335" r:id="rId65"/>
    <p:sldId id="337" r:id="rId66"/>
    <p:sldId id="338" r:id="rId67"/>
    <p:sldId id="339" r:id="rId68"/>
    <p:sldId id="340" r:id="rId69"/>
    <p:sldId id="341" r:id="rId70"/>
    <p:sldId id="345" r:id="rId71"/>
    <p:sldId id="342" r:id="rId72"/>
    <p:sldId id="279" r:id="rId73"/>
    <p:sldId id="346" r:id="rId74"/>
    <p:sldId id="268" r:id="rId7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5">
          <p15:clr>
            <a:srgbClr val="A4A3A4"/>
          </p15:clr>
        </p15:guide>
        <p15:guide id="2" orient="horz" pos="1212">
          <p15:clr>
            <a:srgbClr val="A4A3A4"/>
          </p15:clr>
        </p15:guide>
        <p15:guide id="3" orient="horz" pos="520">
          <p15:clr>
            <a:srgbClr val="A4A3A4"/>
          </p15:clr>
        </p15:guide>
        <p15:guide id="4" orient="horz" pos="840">
          <p15:clr>
            <a:srgbClr val="A4A3A4"/>
          </p15:clr>
        </p15:guide>
        <p15:guide id="5" pos="5585">
          <p15:clr>
            <a:srgbClr val="A4A3A4"/>
          </p15:clr>
        </p15:guide>
        <p15:guide id="6" pos="870">
          <p15:clr>
            <a:srgbClr val="A4A3A4"/>
          </p15:clr>
        </p15:guide>
        <p15:guide id="7" pos="46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7" d="100"/>
          <a:sy n="77" d="100"/>
        </p:scale>
        <p:origin x="662" y="31"/>
      </p:cViewPr>
      <p:guideLst>
        <p:guide orient="horz" pos="2495"/>
        <p:guide orient="horz" pos="1212"/>
        <p:guide orient="horz" pos="520"/>
        <p:guide orient="horz" pos="840"/>
        <p:guide pos="5585"/>
        <p:guide pos="870"/>
        <p:guide pos="46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46802-8A1F-A44B-B835-9BAB87064225}" type="datetimeFigureOut">
              <a:rPr lang="en-US" smtClean="0"/>
              <a:t>9/5/2016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71F5C-8EAB-104C-9FA6-DE8C230A379A}" type="slidenum">
              <a:rPr lang="en-US" smtClean="0"/>
              <a:t>‹N°›</a:t>
            </a:fld>
            <a:endParaRPr lang="en-US"/>
          </a:p>
        </p:txBody>
      </p:sp>
    </p:spTree>
    <p:extLst>
      <p:ext uri="{BB962C8B-B14F-4D97-AF65-F5344CB8AC3E}">
        <p14:creationId xmlns:p14="http://schemas.microsoft.com/office/powerpoint/2010/main" val="12448568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was amongst</a:t>
            </a:r>
            <a:r>
              <a:rPr lang="en-US" baseline="0" dirty="0"/>
              <a:t> Ultra HD Forum members, so technically savvy people.</a:t>
            </a:r>
            <a:endParaRPr lang="en-US" dirty="0"/>
          </a:p>
        </p:txBody>
      </p:sp>
      <p:sp>
        <p:nvSpPr>
          <p:cNvPr id="4" name="Slide Number Placeholder 3"/>
          <p:cNvSpPr>
            <a:spLocks noGrp="1"/>
          </p:cNvSpPr>
          <p:nvPr>
            <p:ph type="sldNum" sz="quarter" idx="10"/>
          </p:nvPr>
        </p:nvSpPr>
        <p:spPr/>
        <p:txBody>
          <a:bodyPr/>
          <a:lstStyle/>
          <a:p>
            <a:fld id="{A920BCA1-D33B-48C8-BA67-F9D81E3A7FDE}" type="slidenum">
              <a:rPr lang="en-US" smtClean="0"/>
              <a:t>7</a:t>
            </a:fld>
            <a:endParaRPr lang="en-US"/>
          </a:p>
        </p:txBody>
      </p:sp>
    </p:spTree>
    <p:extLst>
      <p:ext uri="{BB962C8B-B14F-4D97-AF65-F5344CB8AC3E}">
        <p14:creationId xmlns:p14="http://schemas.microsoft.com/office/powerpoint/2010/main" val="90562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54ECB06-32F0-4444-A9FD-D9F18450D1E6}" type="slidenum">
              <a:rPr kumimoji="1" lang="ja-JP" altLang="en-US" smtClean="0"/>
              <a:t>32</a:t>
            </a:fld>
            <a:endParaRPr kumimoji="1" lang="ja-JP" altLang="en-US"/>
          </a:p>
        </p:txBody>
      </p:sp>
    </p:spTree>
    <p:extLst>
      <p:ext uri="{BB962C8B-B14F-4D97-AF65-F5344CB8AC3E}">
        <p14:creationId xmlns:p14="http://schemas.microsoft.com/office/powerpoint/2010/main" val="306561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E6F8639-21CE-4B29-BFD6-5CA6524367A7}" type="slidenum">
              <a:rPr lang="nl-NL" smtClean="0"/>
              <a:t>40</a:t>
            </a:fld>
            <a:endParaRPr lang="nl-NL"/>
          </a:p>
        </p:txBody>
      </p:sp>
    </p:spTree>
    <p:extLst>
      <p:ext uri="{BB962C8B-B14F-4D97-AF65-F5344CB8AC3E}">
        <p14:creationId xmlns:p14="http://schemas.microsoft.com/office/powerpoint/2010/main" val="204595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932" y="514091"/>
            <a:ext cx="7772400" cy="645224"/>
          </a:xfrm>
        </p:spPr>
        <p:txBody>
          <a:bodyPr>
            <a:normAutofit/>
          </a:bodyPr>
          <a:lstStyle>
            <a:lvl1pPr>
              <a:defRPr sz="3600"/>
            </a:lvl1pPr>
          </a:lstStyle>
          <a:p>
            <a:r>
              <a:rPr lang="en-US" dirty="0"/>
              <a:t>Click to edit Slide Title</a:t>
            </a:r>
          </a:p>
        </p:txBody>
      </p:sp>
      <p:sp>
        <p:nvSpPr>
          <p:cNvPr id="3" name="Subtitle 2"/>
          <p:cNvSpPr>
            <a:spLocks noGrp="1"/>
          </p:cNvSpPr>
          <p:nvPr>
            <p:ph type="subTitle" idx="1" hasCustomPrompt="1"/>
          </p:nvPr>
        </p:nvSpPr>
        <p:spPr>
          <a:xfrm>
            <a:off x="918111" y="1260892"/>
            <a:ext cx="7108487" cy="3398924"/>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subtext</a:t>
            </a:r>
          </a:p>
        </p:txBody>
      </p:sp>
      <p:sp>
        <p:nvSpPr>
          <p:cNvPr id="4" name="Date Placeholder 3"/>
          <p:cNvSpPr>
            <a:spLocks noGrp="1"/>
          </p:cNvSpPr>
          <p:nvPr>
            <p:ph type="dt" sz="half" idx="10"/>
          </p:nvPr>
        </p:nvSpPr>
        <p:spPr/>
        <p:txBody>
          <a:bodyPr/>
          <a:lstStyle/>
          <a:p>
            <a:fld id="{FEDBDC0B-D07C-AD46-8C45-CC68DACD2761}"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40FBF-0664-8341-B41B-160DA5D2088B}" type="slidenum">
              <a:rPr lang="en-US" smtClean="0"/>
              <a:t>‹N°›</a:t>
            </a:fld>
            <a:endParaRPr lang="en-US"/>
          </a:p>
        </p:txBody>
      </p:sp>
      <p:sp>
        <p:nvSpPr>
          <p:cNvPr id="8" name="Picture Placeholder 7"/>
          <p:cNvSpPr>
            <a:spLocks noGrp="1"/>
          </p:cNvSpPr>
          <p:nvPr>
            <p:ph type="pic" sz="quarter" idx="13" hasCustomPrompt="1"/>
          </p:nvPr>
        </p:nvSpPr>
        <p:spPr>
          <a:xfrm>
            <a:off x="8102879" y="1671638"/>
            <a:ext cx="763309" cy="2254026"/>
          </a:xfrm>
        </p:spPr>
        <p:txBody>
          <a:bodyPr>
            <a:normAutofit/>
          </a:bodyPr>
          <a:lstStyle>
            <a:lvl1pPr marL="0" indent="0">
              <a:buFontTx/>
              <a:buNone/>
              <a:defRPr sz="1400"/>
            </a:lvl1pPr>
          </a:lstStyle>
          <a:p>
            <a:r>
              <a:rPr lang="en-US" dirty="0"/>
              <a:t>Logo</a:t>
            </a:r>
          </a:p>
        </p:txBody>
      </p:sp>
    </p:spTree>
    <p:extLst>
      <p:ext uri="{BB962C8B-B14F-4D97-AF65-F5344CB8AC3E}">
        <p14:creationId xmlns:p14="http://schemas.microsoft.com/office/powerpoint/2010/main" val="235423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28098-0608-9B4B-8FD3-BFD39D95F5DD}"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FEFCB-954E-814E-8866-6336156D1432}" type="slidenum">
              <a:rPr lang="en-US" smtClean="0"/>
              <a:t>‹N°›</a:t>
            </a:fld>
            <a:endParaRPr lang="en-US"/>
          </a:p>
        </p:txBody>
      </p:sp>
    </p:spTree>
    <p:extLst>
      <p:ext uri="{BB962C8B-B14F-4D97-AF65-F5344CB8AC3E}">
        <p14:creationId xmlns:p14="http://schemas.microsoft.com/office/powerpoint/2010/main" val="341739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028098-0608-9B4B-8FD3-BFD39D95F5DD}"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FEFCB-954E-814E-8866-6336156D1432}" type="slidenum">
              <a:rPr lang="en-US" smtClean="0"/>
              <a:t>‹N°›</a:t>
            </a:fld>
            <a:endParaRPr lang="en-US"/>
          </a:p>
        </p:txBody>
      </p:sp>
    </p:spTree>
    <p:extLst>
      <p:ext uri="{BB962C8B-B14F-4D97-AF65-F5344CB8AC3E}">
        <p14:creationId xmlns:p14="http://schemas.microsoft.com/office/powerpoint/2010/main" val="352169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ssio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04689" y="506212"/>
            <a:ext cx="6171071" cy="709689"/>
          </a:xfrm>
        </p:spPr>
        <p:txBody>
          <a:bodyPr/>
          <a:lstStyle/>
          <a:p>
            <a:r>
              <a:rPr lang="en-US" dirty="0"/>
              <a:t>Click to edit Session Title</a:t>
            </a:r>
          </a:p>
        </p:txBody>
      </p:sp>
      <p:sp>
        <p:nvSpPr>
          <p:cNvPr id="3" name="Subtitle 2"/>
          <p:cNvSpPr>
            <a:spLocks noGrp="1"/>
          </p:cNvSpPr>
          <p:nvPr>
            <p:ph type="subTitle" idx="1" hasCustomPrompt="1"/>
          </p:nvPr>
        </p:nvSpPr>
        <p:spPr>
          <a:xfrm>
            <a:off x="1714669" y="1379726"/>
            <a:ext cx="5531917" cy="2954178"/>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Subtext</a:t>
            </a:r>
          </a:p>
        </p:txBody>
      </p:sp>
      <p:sp>
        <p:nvSpPr>
          <p:cNvPr id="4" name="Date Placeholder 3"/>
          <p:cNvSpPr>
            <a:spLocks noGrp="1"/>
          </p:cNvSpPr>
          <p:nvPr>
            <p:ph type="dt" sz="half" idx="10"/>
          </p:nvPr>
        </p:nvSpPr>
        <p:spPr/>
        <p:txBody>
          <a:bodyPr/>
          <a:lstStyle/>
          <a:p>
            <a:fld id="{C7C38722-100E-8F4B-8E85-4D09DF7F955D}" type="datetimeFigureOut">
              <a:rPr lang="en-US" smtClean="0"/>
              <a:t>9/5/2016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50AA176E-8D81-AC41-92B1-425F71B3ACC9}" type="slidenum">
              <a:rPr lang="en-US" smtClean="0"/>
              <a:t>‹N°›</a:t>
            </a:fld>
            <a:endParaRPr lang="en-US" dirty="0"/>
          </a:p>
        </p:txBody>
      </p:sp>
      <p:sp>
        <p:nvSpPr>
          <p:cNvPr id="8" name="Picture Placeholder 7"/>
          <p:cNvSpPr>
            <a:spLocks noGrp="1"/>
          </p:cNvSpPr>
          <p:nvPr>
            <p:ph type="pic" sz="quarter" idx="13" hasCustomPrompt="1"/>
          </p:nvPr>
        </p:nvSpPr>
        <p:spPr>
          <a:xfrm>
            <a:off x="7421563" y="1379726"/>
            <a:ext cx="901700" cy="2040109"/>
          </a:xfrm>
        </p:spPr>
        <p:txBody>
          <a:bodyPr>
            <a:normAutofit/>
          </a:bodyPr>
          <a:lstStyle>
            <a:lvl1pPr marL="0" indent="0">
              <a:buFontTx/>
              <a:buNone/>
              <a:defRPr sz="1400"/>
            </a:lvl1pPr>
          </a:lstStyle>
          <a:p>
            <a:r>
              <a:rPr lang="en-US" dirty="0"/>
              <a:t>Logo here</a:t>
            </a:r>
          </a:p>
        </p:txBody>
      </p:sp>
    </p:spTree>
    <p:extLst>
      <p:ext uri="{BB962C8B-B14F-4D97-AF65-F5344CB8AC3E}">
        <p14:creationId xmlns:p14="http://schemas.microsoft.com/office/powerpoint/2010/main" val="380529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4767263"/>
            <a:ext cx="2133600" cy="273844"/>
          </a:xfrm>
          <a:prstGeom prst="rect">
            <a:avLst/>
          </a:prstGeom>
        </p:spPr>
        <p:txBody>
          <a:bodyPr/>
          <a:lstStyle/>
          <a:p>
            <a:fld id="{82AF6C2A-CB7F-43F4-AF0B-0E5B8405D7FC}" type="datetimeFigureOut">
              <a:rPr lang="nl-NL" smtClean="0"/>
              <a:t>5-9-2016</a:t>
            </a:fld>
            <a:endParaRPr lang="nl-NL"/>
          </a:p>
        </p:txBody>
      </p:sp>
      <p:sp>
        <p:nvSpPr>
          <p:cNvPr id="3" name="Tijdelijke aanduiding voor voettekst 2"/>
          <p:cNvSpPr>
            <a:spLocks noGrp="1"/>
          </p:cNvSpPr>
          <p:nvPr>
            <p:ph type="ftr" sz="quarter" idx="11"/>
          </p:nvPr>
        </p:nvSpPr>
        <p:spPr>
          <a:xfrm>
            <a:off x="3124200" y="4767263"/>
            <a:ext cx="2895600" cy="273844"/>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4767263"/>
            <a:ext cx="2133600" cy="273844"/>
          </a:xfrm>
          <a:prstGeom prst="rect">
            <a:avLst/>
          </a:prstGeom>
        </p:spPr>
        <p:txBody>
          <a:bodyPr/>
          <a:lstStyle/>
          <a:p>
            <a:fld id="{BC33D6DC-36AF-4937-AB80-5B735B842AB2}" type="slidenum">
              <a:rPr lang="nl-NL" smtClean="0"/>
              <a:t>‹N°›</a:t>
            </a:fld>
            <a:endParaRPr lang="nl-NL"/>
          </a:p>
        </p:txBody>
      </p:sp>
    </p:spTree>
    <p:extLst>
      <p:ext uri="{BB962C8B-B14F-4D97-AF65-F5344CB8AC3E}">
        <p14:creationId xmlns:p14="http://schemas.microsoft.com/office/powerpoint/2010/main" val="19798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04689" y="506212"/>
            <a:ext cx="6171071" cy="709689"/>
          </a:xfrm>
        </p:spPr>
        <p:txBody>
          <a:bodyPr/>
          <a:lstStyle/>
          <a:p>
            <a:r>
              <a:rPr lang="en-US" dirty="0"/>
              <a:t>Click to edit Session Title</a:t>
            </a:r>
          </a:p>
        </p:txBody>
      </p:sp>
      <p:sp>
        <p:nvSpPr>
          <p:cNvPr id="3" name="Subtitle 2"/>
          <p:cNvSpPr>
            <a:spLocks noGrp="1"/>
          </p:cNvSpPr>
          <p:nvPr>
            <p:ph type="subTitle" idx="1" hasCustomPrompt="1"/>
          </p:nvPr>
        </p:nvSpPr>
        <p:spPr>
          <a:xfrm>
            <a:off x="1714669" y="1379726"/>
            <a:ext cx="5531917" cy="2954178"/>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Subtext</a:t>
            </a:r>
          </a:p>
        </p:txBody>
      </p:sp>
      <p:sp>
        <p:nvSpPr>
          <p:cNvPr id="4" name="Date Placeholder 3"/>
          <p:cNvSpPr>
            <a:spLocks noGrp="1"/>
          </p:cNvSpPr>
          <p:nvPr>
            <p:ph type="dt" sz="half" idx="10"/>
          </p:nvPr>
        </p:nvSpPr>
        <p:spPr/>
        <p:txBody>
          <a:bodyPr/>
          <a:lstStyle/>
          <a:p>
            <a:fld id="{C7C38722-100E-8F4B-8E85-4D09DF7F955D}"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A176E-8D81-AC41-92B1-425F71B3ACC9}" type="slidenum">
              <a:rPr lang="en-US" smtClean="0"/>
              <a:t>‹N°›</a:t>
            </a:fld>
            <a:endParaRPr lang="en-US"/>
          </a:p>
        </p:txBody>
      </p:sp>
      <p:sp>
        <p:nvSpPr>
          <p:cNvPr id="8" name="Picture Placeholder 7"/>
          <p:cNvSpPr>
            <a:spLocks noGrp="1"/>
          </p:cNvSpPr>
          <p:nvPr>
            <p:ph type="pic" sz="quarter" idx="13" hasCustomPrompt="1"/>
          </p:nvPr>
        </p:nvSpPr>
        <p:spPr>
          <a:xfrm>
            <a:off x="7421563" y="1379726"/>
            <a:ext cx="901700" cy="2040109"/>
          </a:xfrm>
        </p:spPr>
        <p:txBody>
          <a:bodyPr>
            <a:normAutofit/>
          </a:bodyPr>
          <a:lstStyle>
            <a:lvl1pPr marL="0" indent="0">
              <a:buFontTx/>
              <a:buNone/>
              <a:defRPr sz="1400"/>
            </a:lvl1pPr>
          </a:lstStyle>
          <a:p>
            <a:r>
              <a:rPr lang="en-US" dirty="0"/>
              <a:t>Logo here</a:t>
            </a:r>
          </a:p>
        </p:txBody>
      </p:sp>
    </p:spTree>
    <p:extLst>
      <p:ext uri="{BB962C8B-B14F-4D97-AF65-F5344CB8AC3E}">
        <p14:creationId xmlns:p14="http://schemas.microsoft.com/office/powerpoint/2010/main" val="317384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7155305"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EDBDC0B-D07C-AD46-8C45-CC68DACD2761}" type="datetimeFigureOut">
              <a:rPr lang="en-US" smtClean="0"/>
              <a:t>9/5/2016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4F40FBF-0664-8341-B41B-160DA5D2088B}" type="slidenum">
              <a:rPr lang="en-US" smtClean="0"/>
              <a:t>‹N°›</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12505" y="290645"/>
            <a:ext cx="1304538" cy="693036"/>
          </a:xfrm>
          <a:prstGeom prst="rect">
            <a:avLst/>
          </a:prstGeom>
        </p:spPr>
      </p:pic>
    </p:spTree>
    <p:extLst>
      <p:ext uri="{BB962C8B-B14F-4D97-AF65-F5344CB8AC3E}">
        <p14:creationId xmlns:p14="http://schemas.microsoft.com/office/powerpoint/2010/main" val="319840046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7" r:id="rId3"/>
    <p:sldLayoutId id="2147483658" r:id="rId4"/>
    <p:sldLayoutId id="2147483659" r:id="rId5"/>
  </p:sldLayoutIdLst>
  <p:txStyles>
    <p:titleStyle>
      <a:lvl1pPr algn="ctr" defTabSz="457200" rtl="0" eaLnBrk="1" latinLnBrk="0" hangingPunct="1">
        <a:spcBef>
          <a:spcPct val="0"/>
        </a:spcBef>
        <a:buNone/>
        <a:defRPr sz="40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7C38722-100E-8F4B-8E85-4D09DF7F955D}" type="datetimeFigureOut">
              <a:rPr lang="en-US" smtClean="0"/>
              <a:t>9/5/2016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0AA176E-8D81-AC41-92B1-425F71B3ACC9}" type="slidenum">
              <a:rPr lang="en-US" smtClean="0"/>
              <a:t>‹N°›</a:t>
            </a:fld>
            <a:endParaRPr lang="en-US"/>
          </a:p>
        </p:txBody>
      </p:sp>
    </p:spTree>
    <p:extLst>
      <p:ext uri="{BB962C8B-B14F-4D97-AF65-F5344CB8AC3E}">
        <p14:creationId xmlns:p14="http://schemas.microsoft.com/office/powerpoint/2010/main" val="160927381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0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emf"/><Relationship Id="rId7" Type="http://schemas.openxmlformats.org/officeDocument/2006/relationships/image" Target="../media/image20.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hyperlink" Target="http://en.red-dot.org/index.php?eID=tx_cms_showpic&amp;file=uploads/pics/20160330_PM_PD_Winners2016_logo_01.jpg&amp;md5=579bc35b72cfbf8d96c9e70f356af4dfb3063d6b&amp;parameters%5b0%5d=YTo0OntzOjU6IndpZHRoIjtzOjM6IjgwMCI7czo2OiJoZWlnaHQiO3M6NDoiNjAw&amp;parameters%5b1%5d=bSI7czo3OiJib2R5VGFnIjtzOjQxOiI8Ym9keSBzdHlsZT0ibWFyZ2luOjA7IGJh&amp;parameters%5b2%5d=Y2tncm91bmQ6I2ZmZjsiPiI7czo0OiJ3cmFwIjtzOjM3OiI8YSBocmVmPSJqYXZh&amp;parameters%5b3%5d=c2NyaXB0OmNsb3NlKCk7Ij4gfCA8L2E+Ijt9" TargetMode="Externa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8.emf"/></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ltrahdforum.org/wp-content/uploads/2015/09/masterclass-logo-Web.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62430" y="376417"/>
            <a:ext cx="4427730" cy="345373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362430" y="4124861"/>
            <a:ext cx="4427729" cy="461665"/>
          </a:xfrm>
          <a:prstGeom prst="rect">
            <a:avLst/>
          </a:prstGeom>
          <a:noFill/>
        </p:spPr>
        <p:txBody>
          <a:bodyPr wrap="square" rtlCol="0">
            <a:spAutoFit/>
          </a:bodyPr>
          <a:lstStyle/>
          <a:p>
            <a:pPr algn="ctr"/>
            <a:r>
              <a:rPr lang="en-US" sz="2400" i="1" dirty="0">
                <a:latin typeface="Arial"/>
                <a:cs typeface="Arial"/>
              </a:rPr>
              <a:t>Preparing for HDR launch</a:t>
            </a:r>
          </a:p>
        </p:txBody>
      </p:sp>
    </p:spTree>
    <p:extLst>
      <p:ext uri="{BB962C8B-B14F-4D97-AF65-F5344CB8AC3E}">
        <p14:creationId xmlns:p14="http://schemas.microsoft.com/office/powerpoint/2010/main" val="427604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108" y="238841"/>
            <a:ext cx="6135397" cy="654731"/>
          </a:xfrm>
        </p:spPr>
        <p:txBody>
          <a:bodyPr>
            <a:normAutofit/>
          </a:bodyPr>
          <a:lstStyle/>
          <a:p>
            <a:r>
              <a:rPr lang="en-US" sz="2800" dirty="0"/>
              <a:t>HDR/NGA  Deployments </a:t>
            </a:r>
          </a:p>
        </p:txBody>
      </p:sp>
      <p:graphicFrame>
        <p:nvGraphicFramePr>
          <p:cNvPr id="5" name="Table 4"/>
          <p:cNvGraphicFramePr>
            <a:graphicFrameLocks noGrp="1"/>
          </p:cNvGraphicFramePr>
          <p:nvPr>
            <p:extLst>
              <p:ext uri="{D42A27DB-BD31-4B8C-83A1-F6EECF244321}">
                <p14:modId xmlns:p14="http://schemas.microsoft.com/office/powerpoint/2010/main" val="2947025018"/>
              </p:ext>
            </p:extLst>
          </p:nvPr>
        </p:nvGraphicFramePr>
        <p:xfrm>
          <a:off x="304804" y="1047227"/>
          <a:ext cx="8665025" cy="4056574"/>
        </p:xfrm>
        <a:graphic>
          <a:graphicData uri="http://schemas.openxmlformats.org/drawingml/2006/table">
            <a:tbl>
              <a:tblPr firstRow="1" bandRow="1">
                <a:tableStyleId>{5C22544A-7EE6-4342-B048-85BDC9FD1C3A}</a:tableStyleId>
              </a:tblPr>
              <a:tblGrid>
                <a:gridCol w="1733005">
                  <a:extLst>
                    <a:ext uri="{9D8B030D-6E8A-4147-A177-3AD203B41FA5}">
                      <a16:colId xmlns:a16="http://schemas.microsoft.com/office/drawing/2014/main" val="20000"/>
                    </a:ext>
                  </a:extLst>
                </a:gridCol>
                <a:gridCol w="1733005">
                  <a:extLst>
                    <a:ext uri="{9D8B030D-6E8A-4147-A177-3AD203B41FA5}">
                      <a16:colId xmlns:a16="http://schemas.microsoft.com/office/drawing/2014/main" val="20001"/>
                    </a:ext>
                  </a:extLst>
                </a:gridCol>
                <a:gridCol w="1733005">
                  <a:extLst>
                    <a:ext uri="{9D8B030D-6E8A-4147-A177-3AD203B41FA5}">
                      <a16:colId xmlns:a16="http://schemas.microsoft.com/office/drawing/2014/main" val="20002"/>
                    </a:ext>
                  </a:extLst>
                </a:gridCol>
                <a:gridCol w="1733005">
                  <a:extLst>
                    <a:ext uri="{9D8B030D-6E8A-4147-A177-3AD203B41FA5}">
                      <a16:colId xmlns:a16="http://schemas.microsoft.com/office/drawing/2014/main" val="20003"/>
                    </a:ext>
                  </a:extLst>
                </a:gridCol>
                <a:gridCol w="1733005">
                  <a:extLst>
                    <a:ext uri="{9D8B030D-6E8A-4147-A177-3AD203B41FA5}">
                      <a16:colId xmlns:a16="http://schemas.microsoft.com/office/drawing/2014/main" val="20004"/>
                    </a:ext>
                  </a:extLst>
                </a:gridCol>
              </a:tblGrid>
              <a:tr h="404189">
                <a:tc>
                  <a:txBody>
                    <a:bodyPr/>
                    <a:lstStyle/>
                    <a:p>
                      <a:pPr marL="0" marR="0" algn="ctr" defTabSz="457200" rtl="0" eaLnBrk="1" latinLnBrk="0" hangingPunct="1">
                        <a:spcBef>
                          <a:spcPts val="0"/>
                        </a:spcBef>
                        <a:spcAft>
                          <a:spcPts val="0"/>
                        </a:spcAft>
                      </a:pPr>
                      <a:r>
                        <a:rPr lang="en-US" sz="1500" b="0" kern="1200" dirty="0">
                          <a:solidFill>
                            <a:srgbClr val="FFFFFF"/>
                          </a:solidFill>
                          <a:latin typeface="+mn-lt"/>
                          <a:ea typeface="+mn-ea"/>
                          <a:cs typeface="+mn-cs"/>
                        </a:rPr>
                        <a:t>EVENT</a:t>
                      </a:r>
                    </a:p>
                  </a:txBody>
                  <a:tcPr marL="0" marR="0" marT="0" marB="0" anchor="ctr"/>
                </a:tc>
                <a:tc>
                  <a:txBody>
                    <a:bodyPr/>
                    <a:lstStyle/>
                    <a:p>
                      <a:pPr algn="ctr"/>
                      <a:r>
                        <a:rPr lang="en-US" sz="1500" b="0" kern="1200" dirty="0">
                          <a:solidFill>
                            <a:srgbClr val="FFFFFF"/>
                          </a:solidFill>
                          <a:latin typeface="+mn-lt"/>
                          <a:ea typeface="+mn-ea"/>
                          <a:cs typeface="+mn-cs"/>
                        </a:rPr>
                        <a:t>OPERATOR </a:t>
                      </a:r>
                    </a:p>
                  </a:txBody>
                  <a:tcPr marT="34290" marB="34290" anchor="ctr"/>
                </a:tc>
                <a:tc>
                  <a:txBody>
                    <a:bodyPr/>
                    <a:lstStyle/>
                    <a:p>
                      <a:pPr marL="0" marR="0" algn="ctr" defTabSz="457200" rtl="0" eaLnBrk="1" latinLnBrk="0" hangingPunct="1">
                        <a:spcBef>
                          <a:spcPts val="0"/>
                        </a:spcBef>
                        <a:spcAft>
                          <a:spcPts val="0"/>
                        </a:spcAft>
                      </a:pPr>
                      <a:r>
                        <a:rPr lang="en-US" sz="1500" b="0" kern="1200" dirty="0">
                          <a:solidFill>
                            <a:srgbClr val="FFFFFF"/>
                          </a:solidFill>
                          <a:latin typeface="+mn-lt"/>
                          <a:ea typeface="+mn-ea"/>
                          <a:cs typeface="+mn-cs"/>
                        </a:rPr>
                        <a:t>HDR</a:t>
                      </a:r>
                    </a:p>
                  </a:txBody>
                  <a:tcPr marR="0" marT="0" marB="0" anchor="ctr" anchorCtr="1"/>
                </a:tc>
                <a:tc>
                  <a:txBody>
                    <a:bodyPr/>
                    <a:lstStyle/>
                    <a:p>
                      <a:pPr marL="0" marR="0" algn="ctr" defTabSz="457200" rtl="0" eaLnBrk="1" latinLnBrk="0" hangingPunct="1">
                        <a:spcBef>
                          <a:spcPts val="0"/>
                        </a:spcBef>
                        <a:spcAft>
                          <a:spcPts val="0"/>
                        </a:spcAft>
                      </a:pPr>
                      <a:r>
                        <a:rPr lang="en-US" sz="1500" b="0" kern="1200" dirty="0">
                          <a:solidFill>
                            <a:srgbClr val="FFFFFF"/>
                          </a:solidFill>
                          <a:latin typeface="+mn-lt"/>
                          <a:ea typeface="+mn-ea"/>
                          <a:cs typeface="+mn-cs"/>
                        </a:rPr>
                        <a:t>AUDIO </a:t>
                      </a:r>
                    </a:p>
                  </a:txBody>
                  <a:tcPr marR="0" marT="0" marB="0" anchor="ctr" anchorCtr="1"/>
                </a:tc>
                <a:tc>
                  <a:txBody>
                    <a:bodyPr/>
                    <a:lstStyle/>
                    <a:p>
                      <a:pPr marL="0" marR="0" algn="ctr" defTabSz="457200" rtl="0" eaLnBrk="1" latinLnBrk="0" hangingPunct="1">
                        <a:spcBef>
                          <a:spcPts val="0"/>
                        </a:spcBef>
                        <a:spcAft>
                          <a:spcPts val="0"/>
                        </a:spcAft>
                      </a:pPr>
                      <a:r>
                        <a:rPr lang="en-US" sz="1500" b="0" kern="1200" dirty="0">
                          <a:solidFill>
                            <a:srgbClr val="FFFFFF"/>
                          </a:solidFill>
                          <a:latin typeface="+mn-lt"/>
                          <a:ea typeface="+mn-ea"/>
                          <a:cs typeface="+mn-cs"/>
                        </a:rPr>
                        <a:t>STATUS</a:t>
                      </a:r>
                    </a:p>
                  </a:txBody>
                  <a:tcPr marR="0" marT="0" marB="0" anchor="ctr" anchorCtr="1"/>
                </a:tc>
                <a:extLst>
                  <a:ext uri="{0D108BD9-81ED-4DB2-BD59-A6C34878D82A}">
                    <a16:rowId xmlns:a16="http://schemas.microsoft.com/office/drawing/2014/main" val="10000"/>
                  </a:ext>
                </a:extLst>
              </a:tr>
              <a:tr h="404189">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May ’15</a:t>
                      </a:r>
                    </a:p>
                  </a:txBody>
                  <a:tcPr marL="0" marR="0" marT="0" marB="0" anchor="ctr"/>
                </a:tc>
                <a:tc>
                  <a:txBody>
                    <a:bodyPr/>
                    <a:lstStyle/>
                    <a:p>
                      <a:pPr algn="ctr"/>
                      <a:endParaRPr lang="en-US" sz="1400" dirty="0"/>
                    </a:p>
                  </a:txBody>
                  <a:tcPr marT="34290" marB="34290" anchor="ctr"/>
                </a:tc>
                <a:tc>
                  <a:txBody>
                    <a:bodyPr/>
                    <a:lstStyle/>
                    <a:p>
                      <a:pPr marL="0" marR="0" algn="ctr" defTabSz="457200" rtl="0" eaLnBrk="1" latinLnBrk="0" hangingPunct="1">
                        <a:spcBef>
                          <a:spcPts val="0"/>
                        </a:spcBef>
                        <a:spcAft>
                          <a:spcPts val="0"/>
                        </a:spcAft>
                      </a:pPr>
                      <a:r>
                        <a:rPr lang="en-US" sz="1600" b="0" kern="1200" dirty="0">
                          <a:solidFill>
                            <a:schemeClr val="tx2">
                              <a:lumMod val="75000"/>
                              <a:lumOff val="25000"/>
                            </a:schemeClr>
                          </a:solidFill>
                          <a:latin typeface="+mn-lt"/>
                          <a:ea typeface="+mn-ea"/>
                          <a:cs typeface="+mn-cs"/>
                        </a:rPr>
                        <a:t>HLG </a:t>
                      </a:r>
                    </a:p>
                  </a:txBody>
                  <a:tcPr marL="0" marR="0" marT="0" marB="0" anchor="ctr"/>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2">
                              <a:lumMod val="75000"/>
                              <a:lumOff val="25000"/>
                            </a:schemeClr>
                          </a:solidFill>
                          <a:latin typeface="+mn-lt"/>
                          <a:ea typeface="+mn-ea"/>
                          <a:cs typeface="+mn-cs"/>
                        </a:rPr>
                        <a:t>Public demo </a:t>
                      </a:r>
                    </a:p>
                  </a:txBody>
                  <a:tcPr marL="0" marR="0" marT="0" marB="0" anchor="ctr"/>
                </a:tc>
                <a:extLst>
                  <a:ext uri="{0D108BD9-81ED-4DB2-BD59-A6C34878D82A}">
                    <a16:rowId xmlns:a16="http://schemas.microsoft.com/office/drawing/2014/main" val="10001"/>
                  </a:ext>
                </a:extLst>
              </a:tr>
              <a:tr h="404189">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Aug ’15 </a:t>
                      </a:r>
                    </a:p>
                  </a:txBody>
                  <a:tcPr marL="0" marR="0" marT="0" marB="0" anchor="ctr"/>
                </a:tc>
                <a:tc>
                  <a:txBody>
                    <a:bodyPr/>
                    <a:lstStyle/>
                    <a:p>
                      <a:pPr algn="ctr"/>
                      <a:endParaRPr lang="en-US" sz="1400"/>
                    </a:p>
                  </a:txBody>
                  <a:tcPr marT="34290" marB="34290" anchor="ctr"/>
                </a:tc>
                <a:tc>
                  <a:txBody>
                    <a:bodyPr/>
                    <a:lstStyle/>
                    <a:p>
                      <a:pPr marL="0" marR="0" algn="ctr" defTabSz="457200" rtl="0" eaLnBrk="1" latinLnBrk="0" hangingPunct="1">
                        <a:spcBef>
                          <a:spcPts val="0"/>
                        </a:spcBef>
                        <a:spcAft>
                          <a:spcPts val="0"/>
                        </a:spcAft>
                      </a:pPr>
                      <a:r>
                        <a:rPr lang="en-US" sz="1600" b="0" kern="1200" dirty="0">
                          <a:solidFill>
                            <a:schemeClr val="tx2">
                              <a:lumMod val="75000"/>
                              <a:lumOff val="25000"/>
                            </a:schemeClr>
                          </a:solidFill>
                          <a:latin typeface="+mn-lt"/>
                          <a:ea typeface="+mn-ea"/>
                          <a:cs typeface="+mn-cs"/>
                        </a:rPr>
                        <a:t>HDR10/HLG </a:t>
                      </a:r>
                    </a:p>
                  </a:txBody>
                  <a:tcPr marL="0" marR="0" marT="0" marB="0" anchor="ctr"/>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Private trial </a:t>
                      </a:r>
                    </a:p>
                  </a:txBody>
                  <a:tcPr marL="0" marR="0" marT="0" marB="0" anchor="ctr"/>
                </a:tc>
                <a:extLst>
                  <a:ext uri="{0D108BD9-81ED-4DB2-BD59-A6C34878D82A}">
                    <a16:rowId xmlns:a16="http://schemas.microsoft.com/office/drawing/2014/main" val="10002"/>
                  </a:ext>
                </a:extLst>
              </a:tr>
              <a:tr h="404189">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Nov ’15 </a:t>
                      </a:r>
                    </a:p>
                  </a:txBody>
                  <a:tcPr marL="0" marR="0" marT="0" marB="0" anchor="ctr"/>
                </a:tc>
                <a:tc>
                  <a:txBody>
                    <a:bodyPr/>
                    <a:lstStyle/>
                    <a:p>
                      <a:pPr algn="ctr"/>
                      <a:endParaRPr lang="en-US" sz="1400"/>
                    </a:p>
                  </a:txBody>
                  <a:tcPr marT="34290" marB="34290" anchor="ctr"/>
                </a:tc>
                <a:tc>
                  <a:txBody>
                    <a:bodyPr/>
                    <a:lstStyle/>
                    <a:p>
                      <a:pPr marL="0" marR="0" algn="ctr" defTabSz="457200" rtl="0" eaLnBrk="1" latinLnBrk="0" hangingPunct="1">
                        <a:spcBef>
                          <a:spcPts val="0"/>
                        </a:spcBef>
                        <a:spcAft>
                          <a:spcPts val="0"/>
                        </a:spcAft>
                      </a:pPr>
                      <a:r>
                        <a:rPr lang="en-US" sz="1600" b="0" kern="1200" dirty="0">
                          <a:solidFill>
                            <a:schemeClr val="tx2">
                              <a:lumMod val="75000"/>
                              <a:lumOff val="25000"/>
                            </a:schemeClr>
                          </a:solidFill>
                          <a:latin typeface="+mn-lt"/>
                          <a:ea typeface="+mn-ea"/>
                          <a:cs typeface="+mn-cs"/>
                        </a:rPr>
                        <a:t>HLG </a:t>
                      </a:r>
                    </a:p>
                  </a:txBody>
                  <a:tcPr marL="0" marR="0" marT="0" marB="0" anchor="ctr"/>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Public trial </a:t>
                      </a:r>
                    </a:p>
                  </a:txBody>
                  <a:tcPr marL="0" marR="0" marT="0" marB="0" anchor="ctr"/>
                </a:tc>
                <a:extLst>
                  <a:ext uri="{0D108BD9-81ED-4DB2-BD59-A6C34878D82A}">
                    <a16:rowId xmlns:a16="http://schemas.microsoft.com/office/drawing/2014/main" val="10003"/>
                  </a:ext>
                </a:extLst>
              </a:tr>
              <a:tr h="404189">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April</a:t>
                      </a:r>
                      <a:r>
                        <a:rPr lang="en-US" sz="1600" b="0" kern="1200" baseline="0" dirty="0">
                          <a:solidFill>
                            <a:schemeClr val="tx2">
                              <a:lumMod val="75000"/>
                              <a:lumOff val="25000"/>
                            </a:schemeClr>
                          </a:solidFill>
                          <a:latin typeface="+mn-lt"/>
                          <a:ea typeface="+mn-ea"/>
                          <a:cs typeface="+mn-cs"/>
                        </a:rPr>
                        <a:t> </a:t>
                      </a:r>
                      <a:r>
                        <a:rPr lang="en-US" sz="1600" b="0" kern="1200" dirty="0">
                          <a:solidFill>
                            <a:schemeClr val="tx2">
                              <a:lumMod val="75000"/>
                              <a:lumOff val="25000"/>
                            </a:schemeClr>
                          </a:solidFill>
                          <a:latin typeface="+mn-lt"/>
                          <a:ea typeface="+mn-ea"/>
                          <a:cs typeface="+mn-cs"/>
                        </a:rPr>
                        <a:t>’16 </a:t>
                      </a:r>
                    </a:p>
                  </a:txBody>
                  <a:tcPr marL="0" marR="0" marT="0" marB="0" anchor="ctr"/>
                </a:tc>
                <a:tc>
                  <a:txBody>
                    <a:bodyPr/>
                    <a:lstStyle/>
                    <a:p>
                      <a:pPr algn="ctr"/>
                      <a:endParaRPr lang="en-US" sz="1400" dirty="0"/>
                    </a:p>
                  </a:txBody>
                  <a:tcPr marT="34290" marB="34290" anchor="ctr"/>
                </a:tc>
                <a:tc>
                  <a:txBody>
                    <a:bodyPr/>
                    <a:lstStyle/>
                    <a:p>
                      <a:pPr marL="0" marR="0" algn="ctr" defTabSz="457200" rtl="0" eaLnBrk="1" latinLnBrk="0" hangingPunct="1">
                        <a:spcBef>
                          <a:spcPts val="0"/>
                        </a:spcBef>
                        <a:spcAft>
                          <a:spcPts val="0"/>
                        </a:spcAft>
                      </a:pPr>
                      <a:r>
                        <a:rPr lang="en-US" sz="1600" b="0" kern="1200" dirty="0">
                          <a:solidFill>
                            <a:schemeClr val="tx2">
                              <a:lumMod val="75000"/>
                              <a:lumOff val="25000"/>
                            </a:schemeClr>
                          </a:solidFill>
                          <a:latin typeface="+mn-lt"/>
                          <a:ea typeface="+mn-ea"/>
                          <a:cs typeface="+mn-cs"/>
                        </a:rPr>
                        <a:t>HDR10</a:t>
                      </a:r>
                    </a:p>
                  </a:txBody>
                  <a:tcPr marL="0" marR="0" marT="0" marB="0" anchor="ctr"/>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Private trial </a:t>
                      </a:r>
                    </a:p>
                  </a:txBody>
                  <a:tcPr marL="0" marR="0" marT="0" marB="0" anchor="ctr"/>
                </a:tc>
                <a:extLst>
                  <a:ext uri="{0D108BD9-81ED-4DB2-BD59-A6C34878D82A}">
                    <a16:rowId xmlns:a16="http://schemas.microsoft.com/office/drawing/2014/main" val="10004"/>
                  </a:ext>
                </a:extLst>
              </a:tr>
              <a:tr h="404189">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Roland </a:t>
                      </a:r>
                      <a:r>
                        <a:rPr lang="en-US" sz="1600" b="0" kern="1200" dirty="0" err="1">
                          <a:solidFill>
                            <a:schemeClr val="tx2">
                              <a:lumMod val="75000"/>
                              <a:lumOff val="25000"/>
                            </a:schemeClr>
                          </a:solidFill>
                          <a:latin typeface="+mn-lt"/>
                          <a:ea typeface="+mn-ea"/>
                          <a:cs typeface="+mn-cs"/>
                        </a:rPr>
                        <a:t>Garros</a:t>
                      </a:r>
                      <a:r>
                        <a:rPr lang="en-US" sz="1600" b="0" kern="1200" dirty="0">
                          <a:solidFill>
                            <a:schemeClr val="tx2">
                              <a:lumMod val="75000"/>
                              <a:lumOff val="25000"/>
                            </a:schemeClr>
                          </a:solidFill>
                          <a:latin typeface="+mn-lt"/>
                          <a:ea typeface="+mn-ea"/>
                          <a:cs typeface="+mn-cs"/>
                        </a:rPr>
                        <a:t> ’16</a:t>
                      </a:r>
                    </a:p>
                  </a:txBody>
                  <a:tcPr marL="0" marR="0" marT="0" marB="0" anchor="ctr"/>
                </a:tc>
                <a:tc>
                  <a:txBody>
                    <a:bodyPr/>
                    <a:lstStyle/>
                    <a:p>
                      <a:pPr algn="ctr"/>
                      <a:endParaRPr lang="en-US" sz="1400"/>
                    </a:p>
                  </a:txBody>
                  <a:tcPr marT="34290" marB="34290" anchor="ctr"/>
                </a:tc>
                <a:tc>
                  <a:txBody>
                    <a:bodyPr/>
                    <a:lstStyle/>
                    <a:p>
                      <a:pPr marL="0" marR="0" algn="ctr" defTabSz="457200" rtl="0" eaLnBrk="1" latinLnBrk="0" hangingPunct="1">
                        <a:spcBef>
                          <a:spcPts val="0"/>
                        </a:spcBef>
                        <a:spcAft>
                          <a:spcPts val="0"/>
                        </a:spcAft>
                      </a:pPr>
                      <a:r>
                        <a:rPr lang="en-US" sz="1600" b="0" kern="1200" dirty="0">
                          <a:solidFill>
                            <a:schemeClr val="tx2">
                              <a:lumMod val="75000"/>
                              <a:lumOff val="25000"/>
                            </a:schemeClr>
                          </a:solidFill>
                          <a:latin typeface="+mn-lt"/>
                          <a:ea typeface="+mn-ea"/>
                          <a:cs typeface="+mn-cs"/>
                        </a:rPr>
                        <a:t>HLG</a:t>
                      </a:r>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Public trial </a:t>
                      </a:r>
                    </a:p>
                  </a:txBody>
                  <a:tcPr marL="0" marR="0" marT="0" marB="0" anchor="ctr"/>
                </a:tc>
                <a:extLst>
                  <a:ext uri="{0D108BD9-81ED-4DB2-BD59-A6C34878D82A}">
                    <a16:rowId xmlns:a16="http://schemas.microsoft.com/office/drawing/2014/main" val="10005"/>
                  </a:ext>
                </a:extLst>
              </a:tr>
              <a:tr h="40418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2">
                              <a:lumMod val="75000"/>
                              <a:lumOff val="25000"/>
                            </a:schemeClr>
                          </a:solidFill>
                          <a:latin typeface="+mn-lt"/>
                          <a:ea typeface="+mn-ea"/>
                          <a:cs typeface="+mn-cs"/>
                        </a:rPr>
                        <a:t>May ’16</a:t>
                      </a:r>
                    </a:p>
                  </a:txBody>
                  <a:tcPr marL="0" marR="0" marT="0" marB="0" anchor="ctr"/>
                </a:tc>
                <a:tc>
                  <a:txBody>
                    <a:bodyPr/>
                    <a:lstStyle/>
                    <a:p>
                      <a:pPr algn="ctr"/>
                      <a:endParaRPr lang="en-US" sz="1400" dirty="0"/>
                    </a:p>
                  </a:txBody>
                  <a:tcPr marT="34290" marB="34290" anchor="ctr"/>
                </a:tc>
                <a:tc>
                  <a:txBody>
                    <a:bodyPr/>
                    <a:lstStyle/>
                    <a:p>
                      <a:pPr marL="0" marR="0" algn="ctr" defTabSz="457200" rtl="0" eaLnBrk="1" latinLnBrk="0" hangingPunct="1">
                        <a:spcBef>
                          <a:spcPts val="0"/>
                        </a:spcBef>
                        <a:spcAft>
                          <a:spcPts val="0"/>
                        </a:spcAft>
                      </a:pPr>
                      <a:r>
                        <a:rPr lang="en-US" sz="1600" b="0" kern="1200" dirty="0">
                          <a:solidFill>
                            <a:schemeClr val="tx2">
                              <a:lumMod val="75000"/>
                              <a:lumOff val="25000"/>
                            </a:schemeClr>
                          </a:solidFill>
                          <a:latin typeface="+mn-lt"/>
                          <a:ea typeface="+mn-ea"/>
                          <a:cs typeface="+mn-cs"/>
                        </a:rPr>
                        <a:t>HLG </a:t>
                      </a:r>
                    </a:p>
                  </a:txBody>
                  <a:tcPr marL="0" marR="0" marT="0" marB="0" anchor="ctr"/>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Private trial </a:t>
                      </a:r>
                    </a:p>
                  </a:txBody>
                  <a:tcPr marL="0" marR="0" marT="0" marB="0" anchor="ctr"/>
                </a:tc>
                <a:extLst>
                  <a:ext uri="{0D108BD9-81ED-4DB2-BD59-A6C34878D82A}">
                    <a16:rowId xmlns:a16="http://schemas.microsoft.com/office/drawing/2014/main" val="10006"/>
                  </a:ext>
                </a:extLst>
              </a:tr>
              <a:tr h="404189">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Euro ’16 </a:t>
                      </a:r>
                    </a:p>
                  </a:txBody>
                  <a:tcPr marL="0" marR="0" marT="0" marB="0" anchor="ctr"/>
                </a:tc>
                <a:tc>
                  <a:txBody>
                    <a:bodyPr/>
                    <a:lstStyle/>
                    <a:p>
                      <a:pPr algn="ctr"/>
                      <a:endParaRPr lang="en-US" sz="1400" dirty="0"/>
                    </a:p>
                  </a:txBody>
                  <a:tcPr marT="34290" marB="34290" anchor="ctr"/>
                </a:tc>
                <a:tc>
                  <a:txBody>
                    <a:bodyPr/>
                    <a:lstStyle/>
                    <a:p>
                      <a:pPr marL="0" marR="0" algn="ctr" defTabSz="457200" rtl="0" eaLnBrk="1" latinLnBrk="0" hangingPunct="1">
                        <a:spcBef>
                          <a:spcPts val="0"/>
                        </a:spcBef>
                        <a:spcAft>
                          <a:spcPts val="0"/>
                        </a:spcAft>
                      </a:pPr>
                      <a:r>
                        <a:rPr lang="en-US" sz="1600" b="0" kern="1200" dirty="0">
                          <a:solidFill>
                            <a:schemeClr val="tx2">
                              <a:lumMod val="75000"/>
                              <a:lumOff val="25000"/>
                            </a:schemeClr>
                          </a:solidFill>
                          <a:latin typeface="+mn-lt"/>
                          <a:ea typeface="+mn-ea"/>
                          <a:cs typeface="+mn-cs"/>
                        </a:rPr>
                        <a:t>SDR</a:t>
                      </a:r>
                    </a:p>
                  </a:txBody>
                  <a:tcPr marL="0" marR="0" marT="0" marB="0" anchor="ctr"/>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5.1/</a:t>
                      </a:r>
                      <a:r>
                        <a:rPr lang="en-US" sz="1600" b="0" kern="1200" dirty="0" err="1">
                          <a:solidFill>
                            <a:schemeClr val="tx2">
                              <a:lumMod val="75000"/>
                              <a:lumOff val="25000"/>
                            </a:schemeClr>
                          </a:solidFill>
                          <a:latin typeface="+mn-lt"/>
                          <a:ea typeface="+mn-ea"/>
                          <a:cs typeface="+mn-cs"/>
                        </a:rPr>
                        <a:t>Atmos</a:t>
                      </a:r>
                      <a:endParaRPr lang="en-US" sz="1600" b="0" kern="1200" dirty="0">
                        <a:solidFill>
                          <a:schemeClr val="tx2">
                            <a:lumMod val="75000"/>
                            <a:lumOff val="25000"/>
                          </a:schemeClr>
                        </a:solidFill>
                        <a:latin typeface="+mn-lt"/>
                        <a:ea typeface="+mn-ea"/>
                        <a:cs typeface="+mn-cs"/>
                      </a:endParaRPr>
                    </a:p>
                  </a:txBody>
                  <a:tcPr marR="0" marT="0" marB="0" anchor="ctr" anchorCtr="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2">
                              <a:lumMod val="75000"/>
                              <a:lumOff val="25000"/>
                            </a:schemeClr>
                          </a:solidFill>
                          <a:latin typeface="+mn-lt"/>
                          <a:ea typeface="+mn-ea"/>
                          <a:cs typeface="+mn-cs"/>
                        </a:rPr>
                        <a:t>Commercial service</a:t>
                      </a:r>
                    </a:p>
                  </a:txBody>
                  <a:tcPr marL="0" marR="0" marT="0" marB="0" anchor="ctr"/>
                </a:tc>
                <a:extLst>
                  <a:ext uri="{0D108BD9-81ED-4DB2-BD59-A6C34878D82A}">
                    <a16:rowId xmlns:a16="http://schemas.microsoft.com/office/drawing/2014/main" val="10007"/>
                  </a:ext>
                </a:extLst>
              </a:tr>
              <a:tr h="418873">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Rio Olympics ’16 </a:t>
                      </a:r>
                    </a:p>
                  </a:txBody>
                  <a:tcPr marL="0" marR="0" marT="0" marB="0" anchor="ctr"/>
                </a:tc>
                <a:tc>
                  <a:txBody>
                    <a:bodyPr/>
                    <a:lstStyle/>
                    <a:p>
                      <a:pPr algn="ctr"/>
                      <a:endParaRPr lang="en-US" sz="1400" dirty="0"/>
                    </a:p>
                  </a:txBody>
                  <a:tcPr marT="34290" marB="34290" anchor="ctr"/>
                </a:tc>
                <a:tc>
                  <a:txBody>
                    <a:bodyPr/>
                    <a:lstStyle/>
                    <a:p>
                      <a:pPr marL="0" marR="0" algn="ctr" defTabSz="457200" rtl="0" eaLnBrk="1" latinLnBrk="0" hangingPunct="1">
                        <a:spcBef>
                          <a:spcPts val="0"/>
                        </a:spcBef>
                        <a:spcAft>
                          <a:spcPts val="0"/>
                        </a:spcAft>
                      </a:pPr>
                      <a:r>
                        <a:rPr lang="en-US" sz="1600" b="0" kern="1200" dirty="0">
                          <a:solidFill>
                            <a:schemeClr val="tx2">
                              <a:lumMod val="75000"/>
                              <a:lumOff val="25000"/>
                            </a:schemeClr>
                          </a:solidFill>
                          <a:latin typeface="+mn-lt"/>
                          <a:ea typeface="+mn-ea"/>
                          <a:cs typeface="+mn-cs"/>
                        </a:rPr>
                        <a:t>HDR10 </a:t>
                      </a:r>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2">
                              <a:lumMod val="75000"/>
                              <a:lumOff val="25000"/>
                            </a:schemeClr>
                          </a:solidFill>
                          <a:latin typeface="+mn-lt"/>
                          <a:ea typeface="+mn-ea"/>
                          <a:cs typeface="+mn-cs"/>
                        </a:rPr>
                        <a:t>5.1/</a:t>
                      </a:r>
                      <a:r>
                        <a:rPr lang="en-US" sz="1600" b="0" kern="1200" dirty="0" err="1">
                          <a:solidFill>
                            <a:schemeClr val="tx2">
                              <a:lumMod val="75000"/>
                              <a:lumOff val="25000"/>
                            </a:schemeClr>
                          </a:solidFill>
                          <a:latin typeface="+mn-lt"/>
                          <a:ea typeface="+mn-ea"/>
                          <a:cs typeface="+mn-cs"/>
                        </a:rPr>
                        <a:t>Atmos</a:t>
                      </a:r>
                      <a:endParaRPr lang="en-US" sz="1600" b="0" kern="1200" dirty="0">
                        <a:solidFill>
                          <a:schemeClr val="tx2">
                            <a:lumMod val="75000"/>
                            <a:lumOff val="25000"/>
                          </a:schemeClr>
                        </a:solidFill>
                        <a:latin typeface="+mn-lt"/>
                        <a:ea typeface="+mn-ea"/>
                        <a:cs typeface="+mn-cs"/>
                      </a:endParaRPr>
                    </a:p>
                  </a:txBody>
                  <a:tcPr marR="0" marT="0" marB="0" anchor="ctr" anchorCtr="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2">
                              <a:lumMod val="75000"/>
                              <a:lumOff val="25000"/>
                            </a:schemeClr>
                          </a:solidFill>
                          <a:latin typeface="+mn-lt"/>
                          <a:ea typeface="+mn-ea"/>
                          <a:cs typeface="+mn-cs"/>
                        </a:rPr>
                        <a:t>Commercial service</a:t>
                      </a:r>
                    </a:p>
                  </a:txBody>
                  <a:tcPr marL="0" marR="0" marT="0" marB="0" anchor="ctr"/>
                </a:tc>
                <a:extLst>
                  <a:ext uri="{0D108BD9-81ED-4DB2-BD59-A6C34878D82A}">
                    <a16:rowId xmlns:a16="http://schemas.microsoft.com/office/drawing/2014/main" val="10008"/>
                  </a:ext>
                </a:extLst>
              </a:tr>
              <a:tr h="404189">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October ’16</a:t>
                      </a:r>
                    </a:p>
                  </a:txBody>
                  <a:tcPr marL="0" marR="0" marT="0" marB="0" anchor="ctr"/>
                </a:tc>
                <a:tc>
                  <a:txBody>
                    <a:bodyPr/>
                    <a:lstStyle/>
                    <a:p>
                      <a:pPr algn="ctr"/>
                      <a:endParaRPr lang="en-US" sz="1400" dirty="0"/>
                    </a:p>
                  </a:txBody>
                  <a:tcPr marT="34290" marB="34290" anchor="ctr"/>
                </a:tc>
                <a:tc>
                  <a:txBody>
                    <a:bodyPr/>
                    <a:lstStyle/>
                    <a:p>
                      <a:pPr marL="0" marR="0" algn="ctr" defTabSz="457200" rtl="0" eaLnBrk="1" latinLnBrk="0" hangingPunct="1">
                        <a:spcBef>
                          <a:spcPts val="0"/>
                        </a:spcBef>
                        <a:spcAft>
                          <a:spcPts val="0"/>
                        </a:spcAft>
                      </a:pPr>
                      <a:r>
                        <a:rPr lang="en-US" sz="1600" b="0" kern="1200" dirty="0">
                          <a:solidFill>
                            <a:schemeClr val="tx2">
                              <a:lumMod val="75000"/>
                              <a:lumOff val="25000"/>
                            </a:schemeClr>
                          </a:solidFill>
                          <a:latin typeface="+mn-lt"/>
                          <a:ea typeface="+mn-ea"/>
                          <a:cs typeface="+mn-cs"/>
                        </a:rPr>
                        <a:t>HLG10</a:t>
                      </a:r>
                    </a:p>
                  </a:txBody>
                  <a:tcPr marL="0" marR="0" marT="0" marB="0" anchor="ctr"/>
                </a:tc>
                <a:tc>
                  <a:txBody>
                    <a:bodyPr/>
                    <a:lstStyle/>
                    <a:p>
                      <a:pPr marL="0" marR="0" algn="ctr">
                        <a:spcBef>
                          <a:spcPts val="0"/>
                        </a:spcBef>
                        <a:spcAft>
                          <a:spcPts val="0"/>
                        </a:spcAft>
                      </a:pPr>
                      <a:r>
                        <a:rPr lang="en-US" sz="1600" b="0" kern="1200" dirty="0">
                          <a:solidFill>
                            <a:schemeClr val="tx2">
                              <a:lumMod val="75000"/>
                              <a:lumOff val="25000"/>
                            </a:schemeClr>
                          </a:solidFill>
                          <a:latin typeface="+mn-lt"/>
                          <a:ea typeface="+mn-ea"/>
                          <a:cs typeface="+mn-cs"/>
                        </a:rPr>
                        <a:t>5.1 </a:t>
                      </a:r>
                    </a:p>
                  </a:txBody>
                  <a:tcPr marR="0" marT="0" marB="0" anchor="ctr" anchorCtr="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2">
                              <a:lumMod val="75000"/>
                              <a:lumOff val="25000"/>
                            </a:schemeClr>
                          </a:solidFill>
                          <a:latin typeface="+mn-lt"/>
                          <a:ea typeface="+mn-ea"/>
                          <a:cs typeface="+mn-cs"/>
                        </a:rPr>
                        <a:t>Commercial service</a:t>
                      </a:r>
                    </a:p>
                  </a:txBody>
                  <a:tcPr marL="0" marR="0" marT="0" marB="0" anchor="ct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62562" y="2758613"/>
            <a:ext cx="1067378" cy="1886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79128" y="1904456"/>
            <a:ext cx="432254" cy="2663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46419" y="2382564"/>
            <a:ext cx="1288865" cy="161490"/>
          </a:xfrm>
          <a:prstGeom prst="rect">
            <a:avLst/>
          </a:prstGeom>
        </p:spPr>
      </p:pic>
      <p:pic>
        <p:nvPicPr>
          <p:cNvPr id="12"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76604" y="4332063"/>
            <a:ext cx="807635" cy="302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54636" y="3115046"/>
            <a:ext cx="1126067" cy="3012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705031" y="3878820"/>
            <a:ext cx="368473" cy="3684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07512" y="1551794"/>
            <a:ext cx="955645" cy="174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5" name="Straight Connector 14"/>
          <p:cNvCxnSpPr/>
          <p:nvPr/>
        </p:nvCxnSpPr>
        <p:spPr>
          <a:xfrm>
            <a:off x="0" y="4709012"/>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41909" y="4823689"/>
            <a:ext cx="1288865" cy="161490"/>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413823" y="3576295"/>
            <a:ext cx="955645" cy="174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5529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289755"/>
            <a:ext cx="7772400" cy="645224"/>
          </a:xfrm>
        </p:spPr>
        <p:txBody>
          <a:bodyPr>
            <a:normAutofit fontScale="90000"/>
          </a:bodyPr>
          <a:lstStyle/>
          <a:p>
            <a:r>
              <a:rPr lang="en-US" dirty="0"/>
              <a:t>Stephan Heimbecher</a:t>
            </a:r>
            <a:br>
              <a:rPr lang="en-US" dirty="0"/>
            </a:br>
            <a:r>
              <a:rPr lang="en-US" sz="3100" dirty="0"/>
              <a:t>Director Standards &amp; Innovations, Technology </a:t>
            </a:r>
            <a:br>
              <a:rPr lang="en-US" sz="3100" dirty="0"/>
            </a:br>
            <a:r>
              <a:rPr lang="en-US" sz="3100" dirty="0"/>
              <a:t>Sky Deutschland</a:t>
            </a:r>
            <a:br>
              <a:rPr lang="en-US" dirty="0"/>
            </a:br>
            <a:endParaRPr lang="en-US" dirty="0"/>
          </a:p>
        </p:txBody>
      </p:sp>
      <p:sp>
        <p:nvSpPr>
          <p:cNvPr id="5" name="Subtitle 4"/>
          <p:cNvSpPr>
            <a:spLocks noGrp="1"/>
          </p:cNvSpPr>
          <p:nvPr>
            <p:ph type="subTitle" idx="1"/>
          </p:nvPr>
        </p:nvSpPr>
        <p:spPr>
          <a:xfrm>
            <a:off x="1017757" y="654902"/>
            <a:ext cx="7108487" cy="1958448"/>
          </a:xfrm>
        </p:spPr>
        <p:txBody>
          <a:bodyPr>
            <a:normAutofit/>
          </a:bodyPr>
          <a:lstStyle/>
          <a:p>
            <a:endParaRPr lang="en-US" sz="2000" dirty="0"/>
          </a:p>
          <a:p>
            <a:r>
              <a:rPr lang="en-US" sz="3600" b="1" dirty="0"/>
              <a:t>Live Multi-camera Ultra HD HDR trial</a:t>
            </a:r>
            <a:endParaRPr lang="en-US" sz="3600" dirty="0"/>
          </a:p>
          <a:p>
            <a:endParaRPr lang="en-US" sz="2000" dirty="0"/>
          </a:p>
        </p:txBody>
      </p:sp>
    </p:spTree>
    <p:extLst>
      <p:ext uri="{BB962C8B-B14F-4D97-AF65-F5344CB8AC3E}">
        <p14:creationId xmlns:p14="http://schemas.microsoft.com/office/powerpoint/2010/main" val="175848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t>Sky D high-level UHD test roadmap</a:t>
            </a:r>
          </a:p>
        </p:txBody>
      </p:sp>
      <p:pic>
        <p:nvPicPr>
          <p:cNvPr id="237" name="Bild 23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8800" y="1320864"/>
            <a:ext cx="8373600" cy="3624474"/>
          </a:xfrm>
          <a:prstGeom prst="rect">
            <a:avLst/>
          </a:prstGeom>
        </p:spPr>
      </p:pic>
    </p:spTree>
    <p:extLst>
      <p:ext uri="{BB962C8B-B14F-4D97-AF65-F5344CB8AC3E}">
        <p14:creationId xmlns:p14="http://schemas.microsoft.com/office/powerpoint/2010/main" val="255181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t>Road </a:t>
            </a:r>
            <a:r>
              <a:rPr lang="en-US" sz="3000"/>
              <a:t>to multi-camera HDR trial</a:t>
            </a:r>
          </a:p>
        </p:txBody>
      </p:sp>
      <p:pic>
        <p:nvPicPr>
          <p:cNvPr id="6" name="Bild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5296" y="1516136"/>
            <a:ext cx="8214852" cy="2791908"/>
          </a:xfrm>
          <a:prstGeom prst="rect">
            <a:avLst/>
          </a:prstGeom>
        </p:spPr>
      </p:pic>
    </p:spTree>
    <p:extLst>
      <p:ext uri="{BB962C8B-B14F-4D97-AF65-F5344CB8AC3E}">
        <p14:creationId xmlns:p14="http://schemas.microsoft.com/office/powerpoint/2010/main" val="429049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t>Beach volleyball chosen </a:t>
            </a:r>
            <a:r>
              <a:rPr lang="en-US" sz="3000"/>
              <a:t>for HDR trial</a:t>
            </a:r>
            <a:endParaRPr lang="en-US" sz="3000" dirty="0"/>
          </a:p>
        </p:txBody>
      </p:sp>
      <p:pic>
        <p:nvPicPr>
          <p:cNvPr id="4" name="Bild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6553" y="1285429"/>
            <a:ext cx="6006647" cy="3378739"/>
          </a:xfrm>
          <a:prstGeom prst="rect">
            <a:avLst/>
          </a:prstGeom>
          <a:ln>
            <a:solidFill>
              <a:schemeClr val="tx1"/>
            </a:solidFill>
          </a:ln>
          <a:effectLst>
            <a:outerShdw blurRad="50800" dist="76200" dir="2700000" algn="tl" rotWithShape="0">
              <a:prstClr val="black">
                <a:alpha val="40000"/>
              </a:prstClr>
            </a:outerShdw>
          </a:effectLst>
        </p:spPr>
      </p:pic>
      <p:pic>
        <p:nvPicPr>
          <p:cNvPr id="5" name="Bild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0468" y="1864800"/>
            <a:ext cx="1089596" cy="1089596"/>
          </a:xfrm>
          <a:prstGeom prst="rect">
            <a:avLst/>
          </a:prstGeom>
          <a:ln>
            <a:solidFill>
              <a:schemeClr val="tx1"/>
            </a:solidFill>
          </a:ln>
        </p:spPr>
      </p:pic>
      <p:sp>
        <p:nvSpPr>
          <p:cNvPr id="6" name="Content Placeholder 6"/>
          <p:cNvSpPr txBox="1">
            <a:spLocks/>
          </p:cNvSpPr>
          <p:nvPr/>
        </p:nvSpPr>
        <p:spPr>
          <a:xfrm>
            <a:off x="6766579" y="3080510"/>
            <a:ext cx="2593432" cy="880427"/>
          </a:xfrm>
          <a:prstGeom prst="rect">
            <a:avLst/>
          </a:prstGeom>
        </p:spPr>
        <p:txBody>
          <a:bodyPr/>
          <a:lstStyle>
            <a:lvl1pPr marL="228600" indent="-228600" algn="l" defTabSz="1169988" rtl="0" eaLnBrk="0" fontAlgn="base" hangingPunct="0">
              <a:spcBef>
                <a:spcPts val="763"/>
              </a:spcBef>
              <a:spcAft>
                <a:spcPct val="0"/>
              </a:spcAft>
              <a:buClr>
                <a:schemeClr val="accent1"/>
              </a:buClr>
              <a:buFont typeface="Arial" charset="0"/>
              <a:buChar char="•"/>
              <a:defRPr kern="1200">
                <a:solidFill>
                  <a:srgbClr val="323232"/>
                </a:solidFill>
                <a:latin typeface="+mn-lt"/>
                <a:ea typeface="+mn-ea"/>
                <a:cs typeface="+mn-cs"/>
              </a:defRPr>
            </a:lvl1pPr>
            <a:lvl2pPr marL="460375" indent="-228600" algn="l" defTabSz="1169988" rtl="0" eaLnBrk="0" fontAlgn="base" hangingPunct="0">
              <a:spcBef>
                <a:spcPts val="763"/>
              </a:spcBef>
              <a:spcAft>
                <a:spcPct val="0"/>
              </a:spcAft>
              <a:buClr>
                <a:schemeClr val="accent1"/>
              </a:buClr>
              <a:buFont typeface="Arial" charset="0"/>
              <a:buChar char="–"/>
              <a:defRPr sz="1600" kern="1200">
                <a:solidFill>
                  <a:srgbClr val="323232"/>
                </a:solidFill>
                <a:latin typeface="+mn-lt"/>
                <a:ea typeface="+mn-ea"/>
                <a:cs typeface="+mn-cs"/>
              </a:defRPr>
            </a:lvl2pPr>
            <a:lvl3pPr marL="623888" indent="-161925" algn="l" defTabSz="1169988" rtl="0" eaLnBrk="0" fontAlgn="base" hangingPunct="0">
              <a:spcBef>
                <a:spcPts val="763"/>
              </a:spcBef>
              <a:spcAft>
                <a:spcPct val="0"/>
              </a:spcAft>
              <a:buClr>
                <a:schemeClr val="accent1"/>
              </a:buClr>
              <a:buFont typeface="Lucida Grande" charset="0"/>
              <a:buChar char="­"/>
              <a:defRPr sz="1400" kern="1200">
                <a:solidFill>
                  <a:srgbClr val="323232"/>
                </a:solidFill>
                <a:latin typeface="+mn-lt"/>
                <a:ea typeface="+mn-ea"/>
                <a:cs typeface="+mn-cs"/>
              </a:defRPr>
            </a:lvl3pPr>
            <a:lvl4pPr marL="893763" indent="-179388" algn="l" defTabSz="1169988" rtl="0" eaLnBrk="0" fontAlgn="base" hangingPunct="0">
              <a:spcBef>
                <a:spcPts val="763"/>
              </a:spcBef>
              <a:spcAft>
                <a:spcPct val="0"/>
              </a:spcAft>
              <a:buClr>
                <a:schemeClr val="accent1"/>
              </a:buClr>
              <a:buFont typeface="Arial" charset="0"/>
              <a:buChar char="–"/>
              <a:defRPr sz="1200" kern="1200">
                <a:solidFill>
                  <a:srgbClr val="323232"/>
                </a:solidFill>
                <a:latin typeface="+mn-lt"/>
                <a:ea typeface="+mn-ea"/>
                <a:cs typeface="+mn-cs"/>
              </a:defRPr>
            </a:lvl4pPr>
            <a:lvl5pPr marL="2632075" indent="-292100" algn="l" defTabSz="1169988"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3218688"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4"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0"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36"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0" indent="0" algn="ctr" eaLnBrk="1" hangingPunct="1">
              <a:buFont typeface="Arial" charset="0"/>
              <a:buNone/>
            </a:pPr>
            <a:r>
              <a:rPr lang="en-US" altLang="de-DE" sz="1600" b="1" dirty="0">
                <a:latin typeface="Arial" charset="0"/>
                <a:ea typeface="Arial" charset="0"/>
                <a:cs typeface="Arial" charset="0"/>
              </a:rPr>
              <a:t>29-31 Jul 2016</a:t>
            </a:r>
          </a:p>
          <a:p>
            <a:pPr marL="0" indent="0" algn="ctr" eaLnBrk="1" hangingPunct="1">
              <a:buFont typeface="Arial" charset="0"/>
              <a:buNone/>
            </a:pPr>
            <a:r>
              <a:rPr lang="en-US" altLang="de-DE" sz="1600" dirty="0">
                <a:latin typeface="Arial" charset="0"/>
                <a:ea typeface="Arial" charset="0"/>
                <a:cs typeface="Arial" charset="0"/>
              </a:rPr>
              <a:t>Sankt Peter-</a:t>
            </a:r>
            <a:r>
              <a:rPr lang="en-US" altLang="de-DE" sz="1600" dirty="0" err="1">
                <a:latin typeface="Arial" charset="0"/>
                <a:ea typeface="Arial" charset="0"/>
                <a:cs typeface="Arial" charset="0"/>
              </a:rPr>
              <a:t>Ording</a:t>
            </a:r>
            <a:endParaRPr lang="en-US" altLang="de-DE" sz="1600" dirty="0">
              <a:latin typeface="Arial" charset="0"/>
              <a:ea typeface="Arial" charset="0"/>
              <a:cs typeface="Arial" charset="0"/>
            </a:endParaRPr>
          </a:p>
        </p:txBody>
      </p:sp>
    </p:spTree>
    <p:extLst>
      <p:ext uri="{BB962C8B-B14F-4D97-AF65-F5344CB8AC3E}">
        <p14:creationId xmlns:p14="http://schemas.microsoft.com/office/powerpoint/2010/main" val="1690674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493932" y="514091"/>
            <a:ext cx="7772400" cy="645224"/>
          </a:xfrm>
        </p:spPr>
        <p:txBody>
          <a:bodyPr>
            <a:normAutofit/>
          </a:bodyPr>
          <a:lstStyle/>
          <a:p>
            <a:r>
              <a:rPr lang="en-US" sz="3000" dirty="0"/>
              <a:t>Beach volleyball chosen for HDR trial</a:t>
            </a:r>
          </a:p>
        </p:txBody>
      </p:sp>
      <p:pic>
        <p:nvPicPr>
          <p:cNvPr id="10" name="Bild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0468" y="1864800"/>
            <a:ext cx="1089596" cy="1089596"/>
          </a:xfrm>
          <a:prstGeom prst="rect">
            <a:avLst/>
          </a:prstGeom>
          <a:ln>
            <a:solidFill>
              <a:schemeClr val="tx1"/>
            </a:solidFill>
          </a:ln>
        </p:spPr>
      </p:pic>
      <p:sp>
        <p:nvSpPr>
          <p:cNvPr id="11" name="Content Placeholder 6"/>
          <p:cNvSpPr txBox="1">
            <a:spLocks/>
          </p:cNvSpPr>
          <p:nvPr/>
        </p:nvSpPr>
        <p:spPr>
          <a:xfrm>
            <a:off x="6766579" y="3080510"/>
            <a:ext cx="2593432" cy="880427"/>
          </a:xfrm>
          <a:prstGeom prst="rect">
            <a:avLst/>
          </a:prstGeom>
        </p:spPr>
        <p:txBody>
          <a:bodyPr/>
          <a:lstStyle>
            <a:lvl1pPr marL="228600" indent="-228600" algn="l" defTabSz="1169988" rtl="0" eaLnBrk="0" fontAlgn="base" hangingPunct="0">
              <a:spcBef>
                <a:spcPts val="763"/>
              </a:spcBef>
              <a:spcAft>
                <a:spcPct val="0"/>
              </a:spcAft>
              <a:buClr>
                <a:schemeClr val="accent1"/>
              </a:buClr>
              <a:buFont typeface="Arial" charset="0"/>
              <a:buChar char="•"/>
              <a:defRPr kern="1200">
                <a:solidFill>
                  <a:srgbClr val="323232"/>
                </a:solidFill>
                <a:latin typeface="+mn-lt"/>
                <a:ea typeface="+mn-ea"/>
                <a:cs typeface="+mn-cs"/>
              </a:defRPr>
            </a:lvl1pPr>
            <a:lvl2pPr marL="460375" indent="-228600" algn="l" defTabSz="1169988" rtl="0" eaLnBrk="0" fontAlgn="base" hangingPunct="0">
              <a:spcBef>
                <a:spcPts val="763"/>
              </a:spcBef>
              <a:spcAft>
                <a:spcPct val="0"/>
              </a:spcAft>
              <a:buClr>
                <a:schemeClr val="accent1"/>
              </a:buClr>
              <a:buFont typeface="Arial" charset="0"/>
              <a:buChar char="–"/>
              <a:defRPr sz="1600" kern="1200">
                <a:solidFill>
                  <a:srgbClr val="323232"/>
                </a:solidFill>
                <a:latin typeface="+mn-lt"/>
                <a:ea typeface="+mn-ea"/>
                <a:cs typeface="+mn-cs"/>
              </a:defRPr>
            </a:lvl2pPr>
            <a:lvl3pPr marL="623888" indent="-161925" algn="l" defTabSz="1169988" rtl="0" eaLnBrk="0" fontAlgn="base" hangingPunct="0">
              <a:spcBef>
                <a:spcPts val="763"/>
              </a:spcBef>
              <a:spcAft>
                <a:spcPct val="0"/>
              </a:spcAft>
              <a:buClr>
                <a:schemeClr val="accent1"/>
              </a:buClr>
              <a:buFont typeface="Lucida Grande" charset="0"/>
              <a:buChar char="­"/>
              <a:defRPr sz="1400" kern="1200">
                <a:solidFill>
                  <a:srgbClr val="323232"/>
                </a:solidFill>
                <a:latin typeface="+mn-lt"/>
                <a:ea typeface="+mn-ea"/>
                <a:cs typeface="+mn-cs"/>
              </a:defRPr>
            </a:lvl3pPr>
            <a:lvl4pPr marL="893763" indent="-179388" algn="l" defTabSz="1169988" rtl="0" eaLnBrk="0" fontAlgn="base" hangingPunct="0">
              <a:spcBef>
                <a:spcPts val="763"/>
              </a:spcBef>
              <a:spcAft>
                <a:spcPct val="0"/>
              </a:spcAft>
              <a:buClr>
                <a:schemeClr val="accent1"/>
              </a:buClr>
              <a:buFont typeface="Arial" charset="0"/>
              <a:buChar char="–"/>
              <a:defRPr sz="1200" kern="1200">
                <a:solidFill>
                  <a:srgbClr val="323232"/>
                </a:solidFill>
                <a:latin typeface="+mn-lt"/>
                <a:ea typeface="+mn-ea"/>
                <a:cs typeface="+mn-cs"/>
              </a:defRPr>
            </a:lvl4pPr>
            <a:lvl5pPr marL="2632075" indent="-292100" algn="l" defTabSz="1169988"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3218688"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4"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0"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36"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0" indent="0" algn="ctr" eaLnBrk="1" hangingPunct="1">
              <a:buFont typeface="Arial" charset="0"/>
              <a:buNone/>
            </a:pPr>
            <a:r>
              <a:rPr lang="en-US" altLang="de-DE" sz="1600" b="1" dirty="0">
                <a:latin typeface="Arial" charset="0"/>
                <a:ea typeface="Arial" charset="0"/>
                <a:cs typeface="Arial" charset="0"/>
              </a:rPr>
              <a:t>29-31 Jul 2016</a:t>
            </a:r>
          </a:p>
          <a:p>
            <a:pPr marL="0" indent="0" algn="ctr" eaLnBrk="1" hangingPunct="1">
              <a:buFont typeface="Arial" charset="0"/>
              <a:buNone/>
            </a:pPr>
            <a:r>
              <a:rPr lang="en-US" altLang="de-DE" sz="1600" dirty="0">
                <a:latin typeface="Arial" charset="0"/>
                <a:ea typeface="Arial" charset="0"/>
                <a:cs typeface="Arial" charset="0"/>
              </a:rPr>
              <a:t>Sankt Peter-</a:t>
            </a:r>
            <a:r>
              <a:rPr lang="en-US" altLang="de-DE" sz="1600" dirty="0" err="1">
                <a:latin typeface="Arial" charset="0"/>
                <a:ea typeface="Arial" charset="0"/>
                <a:cs typeface="Arial" charset="0"/>
              </a:rPr>
              <a:t>Ording</a:t>
            </a:r>
            <a:endParaRPr lang="en-US" altLang="de-DE" sz="1600" dirty="0">
              <a:latin typeface="Arial" charset="0"/>
              <a:ea typeface="Arial" charset="0"/>
              <a:cs typeface="Arial" charset="0"/>
            </a:endParaRPr>
          </a:p>
        </p:txBody>
      </p:sp>
      <p:pic>
        <p:nvPicPr>
          <p:cNvPr id="13" name="Bild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6552" y="1285428"/>
            <a:ext cx="6006647" cy="3378739"/>
          </a:xfrm>
          <a:prstGeom prst="rect">
            <a:avLst/>
          </a:prstGeom>
          <a:ln>
            <a:solidFill>
              <a:schemeClr val="tx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80472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t>High-level goals </a:t>
            </a:r>
            <a:r>
              <a:rPr lang="en-US" sz="3000"/>
              <a:t>and motivation</a:t>
            </a:r>
          </a:p>
        </p:txBody>
      </p:sp>
      <p:sp>
        <p:nvSpPr>
          <p:cNvPr id="3" name="Subtitle 2"/>
          <p:cNvSpPr>
            <a:spLocks noGrp="1"/>
          </p:cNvSpPr>
          <p:nvPr>
            <p:ph type="subTitle" idx="1"/>
          </p:nvPr>
        </p:nvSpPr>
        <p:spPr/>
        <p:txBody>
          <a:bodyPr>
            <a:noAutofit/>
          </a:bodyPr>
          <a:lstStyle/>
          <a:p>
            <a:pPr marL="285750" indent="-285750" algn="l">
              <a:buFont typeface="Arial" charset="0"/>
              <a:buChar char="•"/>
            </a:pPr>
            <a:r>
              <a:rPr lang="en-US" sz="1600" dirty="0"/>
              <a:t>demonstrate HDR live production flow, especially racking/shading </a:t>
            </a:r>
          </a:p>
          <a:p>
            <a:pPr marL="285750" indent="-285750" algn="l">
              <a:buFont typeface="Arial" charset="0"/>
              <a:buChar char="•"/>
            </a:pPr>
            <a:r>
              <a:rPr lang="en-US" sz="1600" dirty="0"/>
              <a:t>multi-camera approach with different angles with respect to sunlight</a:t>
            </a:r>
          </a:p>
          <a:p>
            <a:pPr marL="285750" indent="-285750" algn="l">
              <a:buFont typeface="Arial" charset="0"/>
              <a:buChar char="•"/>
            </a:pPr>
            <a:r>
              <a:rPr lang="en-US" sz="1600" dirty="0"/>
              <a:t>demonstrate graphics overlay/interstitial material etc.</a:t>
            </a:r>
          </a:p>
          <a:p>
            <a:pPr marL="285750" indent="-285750" algn="l">
              <a:buFont typeface="Arial" charset="0"/>
              <a:buChar char="•"/>
            </a:pPr>
            <a:r>
              <a:rPr lang="en-US" sz="1600" dirty="0"/>
              <a:t>demonstrate combining UHD HDR and HD SDR content in a live production</a:t>
            </a:r>
          </a:p>
          <a:p>
            <a:pPr marL="6350" algn="l"/>
            <a:r>
              <a:rPr lang="en-US" sz="1600" b="1" dirty="0"/>
              <a:t>Most of this could be achieved during the 3-day beach volleyball trial in St. Peter-</a:t>
            </a:r>
            <a:r>
              <a:rPr lang="en-US" sz="1600" b="1" dirty="0" err="1"/>
              <a:t>Ording</a:t>
            </a:r>
            <a:r>
              <a:rPr lang="en-US" sz="1600" b="1" dirty="0"/>
              <a:t> (29-31 July 2016):</a:t>
            </a:r>
          </a:p>
          <a:p>
            <a:pPr marL="285750" indent="-285750" algn="l">
              <a:buFont typeface="Arial" charset="0"/>
              <a:buChar char="•"/>
            </a:pPr>
            <a:r>
              <a:rPr lang="en-US" sz="1600" dirty="0"/>
              <a:t>the absence of any official/commercial (HD) production allowed for complete freedom on site to run as many tests/experiments as possible</a:t>
            </a:r>
          </a:p>
          <a:p>
            <a:pPr marL="285750" indent="-285750" algn="l">
              <a:buFont typeface="Arial" charset="0"/>
              <a:buChar char="•"/>
            </a:pPr>
            <a:r>
              <a:rPr lang="en-US" sz="1600" dirty="0"/>
              <a:t>the length of the event allowed for maximum possibility to run in-depth testing including repetitive test scenarios during different weather/light conditions</a:t>
            </a:r>
          </a:p>
          <a:p>
            <a:pPr marL="285750" indent="-285750" algn="l">
              <a:buFont typeface="Arial" charset="0"/>
              <a:buChar char="•"/>
            </a:pPr>
            <a:r>
              <a:rPr lang="en-US" sz="1600" dirty="0"/>
              <a:t>the beach location provided for a challenging HDR setting</a:t>
            </a:r>
          </a:p>
        </p:txBody>
      </p:sp>
    </p:spTree>
    <p:extLst>
      <p:ext uri="{BB962C8B-B14F-4D97-AF65-F5344CB8AC3E}">
        <p14:creationId xmlns:p14="http://schemas.microsoft.com/office/powerpoint/2010/main" val="348955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a:t>Camera plan</a:t>
            </a:r>
          </a:p>
        </p:txBody>
      </p:sp>
      <p:pic>
        <p:nvPicPr>
          <p:cNvPr id="20" name="Bild 1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62355" y="1598465"/>
            <a:ext cx="4802272" cy="3230713"/>
          </a:xfrm>
          <a:prstGeom prst="rect">
            <a:avLst/>
          </a:prstGeom>
        </p:spPr>
      </p:pic>
      <p:sp>
        <p:nvSpPr>
          <p:cNvPr id="21" name="Content Placeholder 6"/>
          <p:cNvSpPr txBox="1">
            <a:spLocks/>
          </p:cNvSpPr>
          <p:nvPr/>
        </p:nvSpPr>
        <p:spPr>
          <a:xfrm>
            <a:off x="926052" y="1078201"/>
            <a:ext cx="4280129" cy="3984185"/>
          </a:xfrm>
          <a:prstGeom prst="rect">
            <a:avLst/>
          </a:prstGeom>
        </p:spPr>
        <p:txBody>
          <a:bodyPr rtlCol="0">
            <a:noAutofit/>
          </a:bodyPr>
          <a:lstStyle>
            <a:lvl1pPr marL="228600" indent="-228600" algn="l" defTabSz="1169988" rtl="0" eaLnBrk="0" fontAlgn="base" hangingPunct="0">
              <a:spcBef>
                <a:spcPts val="763"/>
              </a:spcBef>
              <a:spcAft>
                <a:spcPct val="0"/>
              </a:spcAft>
              <a:buClr>
                <a:schemeClr val="accent1"/>
              </a:buClr>
              <a:buFont typeface="Arial" charset="0"/>
              <a:buChar char="•"/>
              <a:defRPr kern="1200">
                <a:solidFill>
                  <a:srgbClr val="323232"/>
                </a:solidFill>
                <a:latin typeface="+mn-lt"/>
                <a:ea typeface="+mn-ea"/>
                <a:cs typeface="+mn-cs"/>
              </a:defRPr>
            </a:lvl1pPr>
            <a:lvl2pPr marL="460375" indent="-228600" algn="l" defTabSz="1169988" rtl="0" eaLnBrk="0" fontAlgn="base" hangingPunct="0">
              <a:spcBef>
                <a:spcPts val="763"/>
              </a:spcBef>
              <a:spcAft>
                <a:spcPct val="0"/>
              </a:spcAft>
              <a:buClr>
                <a:schemeClr val="accent1"/>
              </a:buClr>
              <a:buFont typeface="Arial" charset="0"/>
              <a:buChar char="–"/>
              <a:defRPr sz="1600" kern="1200">
                <a:solidFill>
                  <a:srgbClr val="323232"/>
                </a:solidFill>
                <a:latin typeface="+mn-lt"/>
                <a:ea typeface="+mn-ea"/>
                <a:cs typeface="+mn-cs"/>
              </a:defRPr>
            </a:lvl2pPr>
            <a:lvl3pPr marL="623888" indent="-161925" algn="l" defTabSz="1169988" rtl="0" eaLnBrk="0" fontAlgn="base" hangingPunct="0">
              <a:spcBef>
                <a:spcPts val="763"/>
              </a:spcBef>
              <a:spcAft>
                <a:spcPct val="0"/>
              </a:spcAft>
              <a:buClr>
                <a:schemeClr val="accent1"/>
              </a:buClr>
              <a:buFont typeface="Lucida Grande" charset="0"/>
              <a:buChar char="­"/>
              <a:defRPr sz="1400" kern="1200">
                <a:solidFill>
                  <a:srgbClr val="323232"/>
                </a:solidFill>
                <a:latin typeface="+mn-lt"/>
                <a:ea typeface="+mn-ea"/>
                <a:cs typeface="+mn-cs"/>
              </a:defRPr>
            </a:lvl3pPr>
            <a:lvl4pPr marL="893763" indent="-179388" algn="l" defTabSz="1169988" rtl="0" eaLnBrk="0" fontAlgn="base" hangingPunct="0">
              <a:spcBef>
                <a:spcPts val="763"/>
              </a:spcBef>
              <a:spcAft>
                <a:spcPct val="0"/>
              </a:spcAft>
              <a:buClr>
                <a:schemeClr val="accent1"/>
              </a:buClr>
              <a:buFont typeface="Arial" charset="0"/>
              <a:buChar char="–"/>
              <a:defRPr sz="1200" kern="1200">
                <a:solidFill>
                  <a:srgbClr val="323232"/>
                </a:solidFill>
                <a:latin typeface="+mn-lt"/>
                <a:ea typeface="+mn-ea"/>
                <a:cs typeface="+mn-cs"/>
              </a:defRPr>
            </a:lvl4pPr>
            <a:lvl5pPr marL="2632075" indent="-292100" algn="l" defTabSz="1169988"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3218688"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4"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0"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36"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0" indent="0" defTabSz="1170432" eaLnBrk="1" fontAlgn="auto" hangingPunct="1">
              <a:lnSpc>
                <a:spcPts val="1060"/>
              </a:lnSpc>
              <a:spcBef>
                <a:spcPts val="768"/>
              </a:spcBef>
              <a:spcAft>
                <a:spcPts val="0"/>
              </a:spcAft>
              <a:buFont typeface="Arial" panose="020B0604020202020204" pitchFamily="34" charset="0"/>
              <a:buNone/>
              <a:defRPr/>
            </a:pPr>
            <a:r>
              <a:rPr lang="en-US" sz="1400" b="1" dirty="0">
                <a:solidFill>
                  <a:schemeClr val="tx1"/>
                </a:solidFill>
                <a:latin typeface="Arial" charset="0"/>
                <a:ea typeface="Arial" charset="0"/>
                <a:cs typeface="Arial" charset="0"/>
              </a:rPr>
              <a:t>Camera – UHD#1</a:t>
            </a:r>
          </a:p>
          <a:p>
            <a:pPr marL="361950" indent="-152400">
              <a:lnSpc>
                <a:spcPts val="1060"/>
              </a:lnSpc>
              <a:tabLst>
                <a:tab pos="1257300" algn="l"/>
              </a:tabLst>
            </a:pPr>
            <a:r>
              <a:rPr lang="en-US" sz="1400" dirty="0">
                <a:solidFill>
                  <a:srgbClr val="000000"/>
                </a:solidFill>
                <a:latin typeface="Arial" charset="0"/>
                <a:ea typeface="Arial" charset="0"/>
                <a:cs typeface="Arial" charset="0"/>
              </a:rPr>
              <a:t>Sony HDC-4300</a:t>
            </a:r>
          </a:p>
          <a:p>
            <a:pPr marL="361950" indent="-152400">
              <a:lnSpc>
                <a:spcPts val="1060"/>
              </a:lnSpc>
              <a:tabLst>
                <a:tab pos="1257300" algn="l"/>
              </a:tabLst>
            </a:pPr>
            <a:r>
              <a:rPr lang="en-US" sz="1400" dirty="0">
                <a:solidFill>
                  <a:srgbClr val="000000"/>
                </a:solidFill>
                <a:latin typeface="Arial" charset="0"/>
                <a:ea typeface="Arial" charset="0"/>
                <a:cs typeface="Arial" charset="0"/>
              </a:rPr>
              <a:t>27x Canon HD box lens</a:t>
            </a:r>
          </a:p>
          <a:p>
            <a:pPr marL="361950" indent="-152400">
              <a:lnSpc>
                <a:spcPts val="1060"/>
              </a:lnSpc>
              <a:tabLst>
                <a:tab pos="1257300" algn="l"/>
              </a:tabLst>
            </a:pPr>
            <a:r>
              <a:rPr lang="en-US" sz="1400" dirty="0">
                <a:solidFill>
                  <a:srgbClr val="000000"/>
                </a:solidFill>
                <a:latin typeface="Arial" charset="0"/>
                <a:ea typeface="Arial" charset="0"/>
                <a:cs typeface="Arial" charset="0"/>
              </a:rPr>
              <a:t>on separate aerial work platform (ca. 6 m high)</a:t>
            </a:r>
            <a:endParaRPr lang="en-US" sz="1400" dirty="0">
              <a:solidFill>
                <a:srgbClr val="FF0000"/>
              </a:solidFill>
              <a:latin typeface="Arial" charset="0"/>
              <a:ea typeface="Arial" charset="0"/>
              <a:cs typeface="Arial" charset="0"/>
            </a:endParaRPr>
          </a:p>
          <a:p>
            <a:pPr marL="0" lvl="0" indent="0" defTabSz="1170432" eaLnBrk="1" fontAlgn="auto" hangingPunct="1">
              <a:lnSpc>
                <a:spcPts val="1060"/>
              </a:lnSpc>
              <a:spcBef>
                <a:spcPts val="768"/>
              </a:spcBef>
              <a:spcAft>
                <a:spcPts val="0"/>
              </a:spcAft>
              <a:buClrTx/>
              <a:buNone/>
              <a:defRPr/>
            </a:pPr>
            <a:r>
              <a:rPr lang="en-US" sz="1400" b="1" dirty="0">
                <a:solidFill>
                  <a:schemeClr val="tx1"/>
                </a:solidFill>
                <a:latin typeface="Arial" charset="0"/>
                <a:ea typeface="Arial" charset="0"/>
                <a:cs typeface="Arial" charset="0"/>
              </a:rPr>
              <a:t>Camera – UHD#2</a:t>
            </a:r>
          </a:p>
          <a:p>
            <a:pPr marL="361950" indent="-152400">
              <a:lnSpc>
                <a:spcPts val="1060"/>
              </a:lnSpc>
              <a:tabLst>
                <a:tab pos="1257300" algn="l"/>
              </a:tabLst>
            </a:pPr>
            <a:r>
              <a:rPr lang="en-US" sz="1400" dirty="0">
                <a:solidFill>
                  <a:srgbClr val="000000"/>
                </a:solidFill>
                <a:latin typeface="Arial" charset="0"/>
                <a:ea typeface="Arial" charset="0"/>
                <a:cs typeface="Arial" charset="0"/>
              </a:rPr>
              <a:t>Sony HDC-4300</a:t>
            </a:r>
          </a:p>
          <a:p>
            <a:pPr marL="361950" indent="-152400">
              <a:lnSpc>
                <a:spcPts val="1060"/>
              </a:lnSpc>
              <a:tabLst>
                <a:tab pos="1257300" algn="l"/>
              </a:tabLst>
            </a:pPr>
            <a:r>
              <a:rPr lang="en-US" sz="1400" dirty="0">
                <a:solidFill>
                  <a:srgbClr val="000000"/>
                </a:solidFill>
                <a:latin typeface="Arial" charset="0"/>
                <a:ea typeface="Arial" charset="0"/>
                <a:cs typeface="Arial" charset="0"/>
              </a:rPr>
              <a:t>95x Canon HD box lens</a:t>
            </a:r>
          </a:p>
          <a:p>
            <a:pPr marL="361950" indent="-152400">
              <a:lnSpc>
                <a:spcPts val="1060"/>
              </a:lnSpc>
              <a:tabLst>
                <a:tab pos="1257300" algn="l"/>
              </a:tabLst>
            </a:pPr>
            <a:r>
              <a:rPr lang="en-US" sz="1400" dirty="0">
                <a:solidFill>
                  <a:srgbClr val="000000"/>
                </a:solidFill>
                <a:latin typeface="Arial" charset="0"/>
                <a:ea typeface="Arial" charset="0"/>
                <a:cs typeface="Arial" charset="0"/>
              </a:rPr>
              <a:t>on platform (ca. 6 m high) behind right grandstand (sea view)</a:t>
            </a:r>
          </a:p>
          <a:p>
            <a:pPr marL="0" lvl="0" indent="0">
              <a:lnSpc>
                <a:spcPts val="1060"/>
              </a:lnSpc>
              <a:buNone/>
              <a:tabLst>
                <a:tab pos="1257300" algn="l"/>
              </a:tabLst>
            </a:pPr>
            <a:r>
              <a:rPr lang="en-US" sz="1400" b="1" dirty="0">
                <a:solidFill>
                  <a:schemeClr val="tx1"/>
                </a:solidFill>
                <a:latin typeface="Arial" charset="0"/>
                <a:ea typeface="Arial" charset="0"/>
                <a:cs typeface="Arial" charset="0"/>
              </a:rPr>
              <a:t>Camera – UHD#3</a:t>
            </a:r>
          </a:p>
          <a:p>
            <a:pPr marL="361950" indent="-152400">
              <a:lnSpc>
                <a:spcPts val="1060"/>
              </a:lnSpc>
              <a:tabLst>
                <a:tab pos="1257300" algn="l"/>
              </a:tabLst>
            </a:pPr>
            <a:r>
              <a:rPr lang="en-US" sz="1400" dirty="0">
                <a:solidFill>
                  <a:srgbClr val="000000"/>
                </a:solidFill>
                <a:latin typeface="Arial" charset="0"/>
                <a:ea typeface="Arial" charset="0"/>
                <a:cs typeface="Arial" charset="0"/>
              </a:rPr>
              <a:t>Sony F55</a:t>
            </a:r>
          </a:p>
          <a:p>
            <a:pPr marL="361950" indent="-152400">
              <a:lnSpc>
                <a:spcPts val="1060"/>
              </a:lnSpc>
              <a:tabLst>
                <a:tab pos="1257300" algn="l"/>
              </a:tabLst>
            </a:pPr>
            <a:r>
              <a:rPr lang="en-US" sz="1400" dirty="0">
                <a:solidFill>
                  <a:srgbClr val="000000"/>
                </a:solidFill>
                <a:latin typeface="Arial" charset="0"/>
                <a:ea typeface="Arial" charset="0"/>
                <a:cs typeface="Arial" charset="0"/>
              </a:rPr>
              <a:t>Canon 17-120 mm 4K lens</a:t>
            </a:r>
          </a:p>
          <a:p>
            <a:pPr marL="361950" indent="-152400">
              <a:lnSpc>
                <a:spcPts val="1060"/>
              </a:lnSpc>
              <a:tabLst>
                <a:tab pos="1257300" algn="l"/>
              </a:tabLst>
            </a:pPr>
            <a:r>
              <a:rPr lang="en-US" sz="1400" dirty="0">
                <a:solidFill>
                  <a:srgbClr val="000000"/>
                </a:solidFill>
                <a:latin typeface="Arial" charset="0"/>
                <a:ea typeface="Arial" charset="0"/>
                <a:cs typeface="Arial" charset="0"/>
              </a:rPr>
              <a:t>handheld camera on floor level</a:t>
            </a:r>
          </a:p>
          <a:p>
            <a:pPr marL="0" lvl="0" indent="0">
              <a:lnSpc>
                <a:spcPts val="1060"/>
              </a:lnSpc>
              <a:buNone/>
              <a:tabLst>
                <a:tab pos="1257300" algn="l"/>
              </a:tabLst>
            </a:pPr>
            <a:r>
              <a:rPr lang="en-US" sz="1400" b="1" dirty="0">
                <a:solidFill>
                  <a:schemeClr val="tx1"/>
                </a:solidFill>
                <a:latin typeface="Arial" charset="0"/>
                <a:ea typeface="Arial" charset="0"/>
                <a:cs typeface="Arial" charset="0"/>
              </a:rPr>
              <a:t>Camera – HD#4</a:t>
            </a:r>
          </a:p>
          <a:p>
            <a:pPr marL="361950" indent="-152400">
              <a:lnSpc>
                <a:spcPts val="1060"/>
              </a:lnSpc>
              <a:tabLst>
                <a:tab pos="1257300" algn="l"/>
              </a:tabLst>
            </a:pPr>
            <a:r>
              <a:rPr lang="en-US" sz="1400" dirty="0">
                <a:solidFill>
                  <a:srgbClr val="000000"/>
                </a:solidFill>
                <a:latin typeface="Arial" charset="0"/>
                <a:ea typeface="Arial" charset="0"/>
                <a:cs typeface="Arial" charset="0"/>
              </a:rPr>
              <a:t>Sony HDC-2500</a:t>
            </a:r>
          </a:p>
          <a:p>
            <a:pPr marL="361950" indent="-152400">
              <a:lnSpc>
                <a:spcPts val="1060"/>
              </a:lnSpc>
              <a:tabLst>
                <a:tab pos="1257300" algn="l"/>
              </a:tabLst>
            </a:pPr>
            <a:r>
              <a:rPr lang="en-US" sz="1400" dirty="0">
                <a:solidFill>
                  <a:srgbClr val="000000"/>
                </a:solidFill>
                <a:latin typeface="Arial" charset="0"/>
                <a:ea typeface="Arial" charset="0"/>
                <a:cs typeface="Arial" charset="0"/>
              </a:rPr>
              <a:t>22x Canon </a:t>
            </a:r>
            <a:r>
              <a:rPr lang="en-US" sz="1400" dirty="0" err="1">
                <a:solidFill>
                  <a:srgbClr val="000000"/>
                </a:solidFill>
                <a:latin typeface="Arial" charset="0"/>
                <a:ea typeface="Arial" charset="0"/>
                <a:cs typeface="Arial" charset="0"/>
              </a:rPr>
              <a:t>HDxs</a:t>
            </a:r>
            <a:r>
              <a:rPr lang="en-US" sz="1400" dirty="0">
                <a:solidFill>
                  <a:srgbClr val="000000"/>
                </a:solidFill>
                <a:latin typeface="Arial" charset="0"/>
                <a:ea typeface="Arial" charset="0"/>
                <a:cs typeface="Arial" charset="0"/>
              </a:rPr>
              <a:t> zoom lens</a:t>
            </a:r>
          </a:p>
          <a:p>
            <a:pPr marL="361950" indent="-152400">
              <a:lnSpc>
                <a:spcPts val="1060"/>
              </a:lnSpc>
              <a:tabLst>
                <a:tab pos="1257300" algn="l"/>
              </a:tabLst>
            </a:pPr>
            <a:r>
              <a:rPr lang="en-US" sz="1400" dirty="0">
                <a:solidFill>
                  <a:srgbClr val="000000"/>
                </a:solidFill>
                <a:latin typeface="Arial" charset="0"/>
                <a:ea typeface="Arial" charset="0"/>
                <a:cs typeface="Arial" charset="0"/>
              </a:rPr>
              <a:t>right corner on floor level</a:t>
            </a:r>
          </a:p>
        </p:txBody>
      </p:sp>
    </p:spTree>
    <p:extLst>
      <p:ext uri="{BB962C8B-B14F-4D97-AF65-F5344CB8AC3E}">
        <p14:creationId xmlns:p14="http://schemas.microsoft.com/office/powerpoint/2010/main" val="47326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t>Simplified test approach</a:t>
            </a:r>
          </a:p>
        </p:txBody>
      </p:sp>
      <p:pic>
        <p:nvPicPr>
          <p:cNvPr id="4" name="Bild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1665" y="1286976"/>
            <a:ext cx="8266332" cy="3420387"/>
          </a:xfrm>
          <a:prstGeom prst="rect">
            <a:avLst/>
          </a:prstGeom>
        </p:spPr>
      </p:pic>
    </p:spTree>
    <p:extLst>
      <p:ext uri="{BB962C8B-B14F-4D97-AF65-F5344CB8AC3E}">
        <p14:creationId xmlns:p14="http://schemas.microsoft.com/office/powerpoint/2010/main" val="2438045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t>Recording for </a:t>
            </a:r>
            <a:r>
              <a:rPr lang="en-US" sz="3000"/>
              <a:t>later evaluation</a:t>
            </a:r>
            <a:endParaRPr lang="en-US" sz="3000" dirty="0"/>
          </a:p>
        </p:txBody>
      </p:sp>
      <p:pic>
        <p:nvPicPr>
          <p:cNvPr id="5" name="Bild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2669" y="1602713"/>
            <a:ext cx="8325465" cy="2784044"/>
          </a:xfrm>
          <a:prstGeom prst="rect">
            <a:avLst/>
          </a:prstGeom>
        </p:spPr>
      </p:pic>
    </p:spTree>
    <p:extLst>
      <p:ext uri="{BB962C8B-B14F-4D97-AF65-F5344CB8AC3E}">
        <p14:creationId xmlns:p14="http://schemas.microsoft.com/office/powerpoint/2010/main" val="198677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7556" y="3668889"/>
            <a:ext cx="1975555" cy="129822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792667" y="309184"/>
            <a:ext cx="7155305" cy="857250"/>
          </a:xfrm>
        </p:spPr>
        <p:txBody>
          <a:bodyPr>
            <a:noAutofit/>
          </a:bodyPr>
          <a:lstStyle/>
          <a:p>
            <a:r>
              <a:rPr lang="en-US" sz="3200" b="1" dirty="0"/>
              <a:t>Ultra HD Forum Master Class: Preparing for the HDR launch</a:t>
            </a:r>
            <a:endParaRPr lang="en-US" sz="3200" dirty="0"/>
          </a:p>
        </p:txBody>
      </p:sp>
      <p:sp>
        <p:nvSpPr>
          <p:cNvPr id="3" name="Content Placeholder 2"/>
          <p:cNvSpPr>
            <a:spLocks noGrp="1"/>
          </p:cNvSpPr>
          <p:nvPr>
            <p:ph idx="1"/>
          </p:nvPr>
        </p:nvSpPr>
        <p:spPr>
          <a:xfrm>
            <a:off x="457199" y="1397705"/>
            <a:ext cx="8362161" cy="3394472"/>
          </a:xfrm>
        </p:spPr>
        <p:txBody>
          <a:bodyPr>
            <a:noAutofit/>
          </a:bodyPr>
          <a:lstStyle/>
          <a:p>
            <a:r>
              <a:rPr lang="en-US" sz="1800" dirty="0"/>
              <a:t>16:30  Forum Update – Ben Schwarz &amp; Thierry Fautier, Ultra HD Forum</a:t>
            </a:r>
          </a:p>
          <a:p>
            <a:r>
              <a:rPr lang="en-US" sz="1800" dirty="0"/>
              <a:t>16:40  HDR spotlight</a:t>
            </a:r>
          </a:p>
          <a:p>
            <a:pPr marL="1314450" lvl="1"/>
            <a:r>
              <a:rPr lang="en-US" sz="1600" dirty="0"/>
              <a:t>SKY Germany HDR trials - Stephan </a:t>
            </a:r>
            <a:r>
              <a:rPr lang="en-US" sz="1600" dirty="0" err="1"/>
              <a:t>Heimbecher</a:t>
            </a:r>
            <a:r>
              <a:rPr lang="en-US" sz="1600" dirty="0"/>
              <a:t>, Sky Germany</a:t>
            </a:r>
          </a:p>
          <a:p>
            <a:pPr marL="1314450" lvl="1"/>
            <a:r>
              <a:rPr lang="en-US" sz="1600" dirty="0"/>
              <a:t>SKY </a:t>
            </a:r>
            <a:r>
              <a:rPr lang="en-US" sz="1600" dirty="0" err="1"/>
              <a:t>PerfecTV</a:t>
            </a:r>
            <a:r>
              <a:rPr lang="en-US" sz="1600" dirty="0"/>
              <a:t>! HDR commercial launch - Akira </a:t>
            </a:r>
            <a:r>
              <a:rPr lang="en-US" sz="1600" dirty="0" err="1"/>
              <a:t>Shimazu</a:t>
            </a:r>
            <a:r>
              <a:rPr lang="en-US" sz="1600" dirty="0"/>
              <a:t>, SKY Perfect </a:t>
            </a:r>
            <a:r>
              <a:rPr lang="en-US" sz="1600" dirty="0" err="1"/>
              <a:t>Jsat</a:t>
            </a:r>
            <a:endParaRPr lang="en-US" sz="1600" dirty="0"/>
          </a:p>
          <a:p>
            <a:r>
              <a:rPr lang="en-US" sz="1800" dirty="0"/>
              <a:t>16:55  KPN on IPTV 4K launch with Euro’16 – </a:t>
            </a:r>
            <a:r>
              <a:rPr lang="en-US" sz="1800" dirty="0" err="1"/>
              <a:t>Kristel</a:t>
            </a:r>
            <a:r>
              <a:rPr lang="en-US" sz="1800" dirty="0"/>
              <a:t> van </a:t>
            </a:r>
            <a:r>
              <a:rPr lang="en-US" sz="1800" dirty="0" err="1"/>
              <a:t>Grinsven</a:t>
            </a:r>
            <a:r>
              <a:rPr lang="en-US" sz="1800" dirty="0"/>
              <a:t>, KPN</a:t>
            </a:r>
          </a:p>
          <a:p>
            <a:r>
              <a:rPr lang="en-US" sz="1800" dirty="0"/>
              <a:t>17:05  Guidelines Deep Dive – Madeleine Noland, LG; Chair, Guidelines WG</a:t>
            </a:r>
          </a:p>
          <a:p>
            <a:r>
              <a:rPr lang="en-US" sz="1800" dirty="0"/>
              <a:t>17:30  DVB and ATSC UHD updates – David Wood, EBU; Skip Pizzi, NAB </a:t>
            </a:r>
          </a:p>
          <a:p>
            <a:r>
              <a:rPr lang="en-US" sz="1800" dirty="0"/>
              <a:t>17:55  Panel/Q&amp;A – Speakers + Matthew Goldman, Ericsson; moderated by Pat Griffis (Ultra HD Forum)</a:t>
            </a:r>
          </a:p>
          <a:p>
            <a:r>
              <a:rPr lang="en-US" sz="1800" dirty="0"/>
              <a:t>18:25  Summary, Conclusions, Next steps – Thierry Fautier, Ultra HD Forum</a:t>
            </a:r>
          </a:p>
          <a:p>
            <a:r>
              <a:rPr lang="is-IS" sz="1800" dirty="0"/>
              <a:t>18:30  Close</a:t>
            </a:r>
            <a:endParaRPr lang="en-US" sz="1800" dirty="0"/>
          </a:p>
        </p:txBody>
      </p:sp>
    </p:spTree>
    <p:extLst>
      <p:ext uri="{BB962C8B-B14F-4D97-AF65-F5344CB8AC3E}">
        <p14:creationId xmlns:p14="http://schemas.microsoft.com/office/powerpoint/2010/main" val="324410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a:t>Initial results &amp; findings (1)</a:t>
            </a:r>
          </a:p>
        </p:txBody>
      </p:sp>
      <p:sp>
        <p:nvSpPr>
          <p:cNvPr id="4" name="Content Placeholder 6"/>
          <p:cNvSpPr txBox="1">
            <a:spLocks/>
          </p:cNvSpPr>
          <p:nvPr/>
        </p:nvSpPr>
        <p:spPr>
          <a:xfrm>
            <a:off x="596900" y="1255202"/>
            <a:ext cx="8458610" cy="4054475"/>
          </a:xfrm>
          <a:prstGeom prst="rect">
            <a:avLst/>
          </a:prstGeom>
        </p:spPr>
        <p:txBody>
          <a:bodyPr rtlCol="0">
            <a:noAutofit/>
          </a:bodyPr>
          <a:lstStyle>
            <a:lvl1pPr marL="228600" indent="-228600" algn="l" defTabSz="1169988" rtl="0" eaLnBrk="0" fontAlgn="base" hangingPunct="0">
              <a:spcBef>
                <a:spcPts val="763"/>
              </a:spcBef>
              <a:spcAft>
                <a:spcPct val="0"/>
              </a:spcAft>
              <a:buClr>
                <a:schemeClr val="accent1"/>
              </a:buClr>
              <a:buFont typeface="Arial" charset="0"/>
              <a:buChar char="•"/>
              <a:defRPr kern="1200">
                <a:solidFill>
                  <a:srgbClr val="323232"/>
                </a:solidFill>
                <a:latin typeface="+mn-lt"/>
                <a:ea typeface="+mn-ea"/>
                <a:cs typeface="+mn-cs"/>
              </a:defRPr>
            </a:lvl1pPr>
            <a:lvl2pPr marL="460375" indent="-228600" algn="l" defTabSz="1169988" rtl="0" eaLnBrk="0" fontAlgn="base" hangingPunct="0">
              <a:spcBef>
                <a:spcPts val="763"/>
              </a:spcBef>
              <a:spcAft>
                <a:spcPct val="0"/>
              </a:spcAft>
              <a:buClr>
                <a:schemeClr val="accent1"/>
              </a:buClr>
              <a:buFont typeface="Arial" charset="0"/>
              <a:buChar char="–"/>
              <a:defRPr sz="1600" kern="1200">
                <a:solidFill>
                  <a:srgbClr val="323232"/>
                </a:solidFill>
                <a:latin typeface="+mn-lt"/>
                <a:ea typeface="+mn-ea"/>
                <a:cs typeface="+mn-cs"/>
              </a:defRPr>
            </a:lvl2pPr>
            <a:lvl3pPr marL="623888" indent="-161925" algn="l" defTabSz="1169988" rtl="0" eaLnBrk="0" fontAlgn="base" hangingPunct="0">
              <a:spcBef>
                <a:spcPts val="763"/>
              </a:spcBef>
              <a:spcAft>
                <a:spcPct val="0"/>
              </a:spcAft>
              <a:buClr>
                <a:schemeClr val="accent1"/>
              </a:buClr>
              <a:buFont typeface="Lucida Grande" charset="0"/>
              <a:buChar char="­"/>
              <a:defRPr sz="1400" kern="1200">
                <a:solidFill>
                  <a:srgbClr val="323232"/>
                </a:solidFill>
                <a:latin typeface="+mn-lt"/>
                <a:ea typeface="+mn-ea"/>
                <a:cs typeface="+mn-cs"/>
              </a:defRPr>
            </a:lvl3pPr>
            <a:lvl4pPr marL="893763" indent="-179388" algn="l" defTabSz="1169988" rtl="0" eaLnBrk="0" fontAlgn="base" hangingPunct="0">
              <a:spcBef>
                <a:spcPts val="763"/>
              </a:spcBef>
              <a:spcAft>
                <a:spcPct val="0"/>
              </a:spcAft>
              <a:buClr>
                <a:schemeClr val="accent1"/>
              </a:buClr>
              <a:buFont typeface="Arial" charset="0"/>
              <a:buChar char="–"/>
              <a:defRPr sz="1200" kern="1200">
                <a:solidFill>
                  <a:srgbClr val="323232"/>
                </a:solidFill>
                <a:latin typeface="+mn-lt"/>
                <a:ea typeface="+mn-ea"/>
                <a:cs typeface="+mn-cs"/>
              </a:defRPr>
            </a:lvl4pPr>
            <a:lvl5pPr marL="2632075" indent="-292100" algn="l" defTabSz="1169988"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3218688"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4"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0"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36"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0" indent="0" defTabSz="1170432" eaLnBrk="1" fontAlgn="auto" hangingPunct="1">
              <a:lnSpc>
                <a:spcPts val="1860"/>
              </a:lnSpc>
              <a:spcBef>
                <a:spcPts val="768"/>
              </a:spcBef>
              <a:spcAft>
                <a:spcPts val="0"/>
              </a:spcAft>
              <a:buFont typeface="Arial" panose="020B0604020202020204" pitchFamily="34" charset="0"/>
              <a:buNone/>
              <a:defRPr/>
            </a:pPr>
            <a:r>
              <a:rPr lang="en-US" sz="1800" b="1" dirty="0">
                <a:solidFill>
                  <a:schemeClr val="tx1"/>
                </a:solidFill>
                <a:latin typeface="Arial" charset="0"/>
                <a:ea typeface="Arial" charset="0"/>
                <a:cs typeface="Arial" charset="0"/>
              </a:rPr>
              <a:t>Racking guidelines (for simultaneous UHD HDR &amp; HD SDR workflow)</a:t>
            </a:r>
          </a:p>
          <a:p>
            <a:pPr marL="0" indent="0" defTabSz="1170432" eaLnBrk="1" fontAlgn="auto" hangingPunct="1">
              <a:lnSpc>
                <a:spcPts val="1860"/>
              </a:lnSpc>
              <a:spcBef>
                <a:spcPts val="768"/>
              </a:spcBef>
              <a:spcAft>
                <a:spcPts val="0"/>
              </a:spcAft>
              <a:buFont typeface="Arial" panose="020B0604020202020204" pitchFamily="34" charset="0"/>
              <a:buNone/>
              <a:tabLst>
                <a:tab pos="708025" algn="l"/>
              </a:tabLst>
              <a:defRPr/>
            </a:pPr>
            <a:r>
              <a:rPr lang="en-US" sz="1800" dirty="0">
                <a:latin typeface="Arial" charset="0"/>
                <a:ea typeface="Arial" charset="0"/>
                <a:cs typeface="Arial" charset="0"/>
              </a:rPr>
              <a:t>	</a:t>
            </a:r>
            <a:r>
              <a:rPr lang="en-US" sz="1600" dirty="0">
                <a:latin typeface="Arial" charset="0"/>
                <a:ea typeface="Arial" charset="0"/>
                <a:cs typeface="Arial" charset="0"/>
              </a:rPr>
              <a:t>run initial camera setup to correctly expose for HDR</a:t>
            </a:r>
          </a:p>
          <a:p>
            <a:pPr marL="0" indent="0" defTabSz="1170432" eaLnBrk="1" fontAlgn="auto" hangingPunct="1">
              <a:lnSpc>
                <a:spcPts val="1860"/>
              </a:lnSpc>
              <a:spcBef>
                <a:spcPts val="768"/>
              </a:spcBef>
              <a:spcAft>
                <a:spcPts val="0"/>
              </a:spcAft>
              <a:buFont typeface="Arial" panose="020B0604020202020204" pitchFamily="34" charset="0"/>
              <a:buNone/>
              <a:tabLst>
                <a:tab pos="708025" algn="l"/>
              </a:tabLst>
              <a:defRPr/>
            </a:pPr>
            <a:r>
              <a:rPr lang="en-US" sz="1600" dirty="0">
                <a:latin typeface="Arial" charset="0"/>
                <a:ea typeface="Arial" charset="0"/>
                <a:cs typeface="Arial" charset="0"/>
              </a:rPr>
              <a:t>	determine the negative gain offset (”SDR gain”) by making sure that SDR looks right</a:t>
            </a:r>
          </a:p>
          <a:p>
            <a:pPr marL="1157288" indent="-215900" defTabSz="1170432" eaLnBrk="1" fontAlgn="auto" hangingPunct="1">
              <a:lnSpc>
                <a:spcPts val="1860"/>
              </a:lnSpc>
              <a:spcBef>
                <a:spcPts val="768"/>
              </a:spcBef>
              <a:spcAft>
                <a:spcPts val="0"/>
              </a:spcAft>
              <a:tabLst>
                <a:tab pos="708025" algn="l"/>
              </a:tabLst>
              <a:defRPr/>
            </a:pPr>
            <a:r>
              <a:rPr lang="en-US" sz="1600" dirty="0">
                <a:latin typeface="Arial" charset="0"/>
                <a:ea typeface="Arial" charset="0"/>
                <a:cs typeface="Arial" charset="0"/>
              </a:rPr>
              <a:t>	depends on weather/light situation and balance of the scene</a:t>
            </a:r>
          </a:p>
          <a:p>
            <a:pPr marL="0" indent="0" defTabSz="1170432" eaLnBrk="1" fontAlgn="auto" hangingPunct="1">
              <a:lnSpc>
                <a:spcPts val="1860"/>
              </a:lnSpc>
              <a:spcBef>
                <a:spcPts val="768"/>
              </a:spcBef>
              <a:spcAft>
                <a:spcPts val="0"/>
              </a:spcAft>
              <a:buFont typeface="Arial" panose="020B0604020202020204" pitchFamily="34" charset="0"/>
              <a:buNone/>
              <a:tabLst>
                <a:tab pos="708025" algn="l"/>
              </a:tabLst>
              <a:defRPr/>
            </a:pPr>
            <a:r>
              <a:rPr lang="en-US" sz="1600" dirty="0">
                <a:latin typeface="Arial" charset="0"/>
                <a:ea typeface="Arial" charset="0"/>
                <a:cs typeface="Arial" charset="0"/>
              </a:rPr>
              <a:t>	continue racking in SDR (CCU’s BT.709 output)</a:t>
            </a:r>
          </a:p>
          <a:p>
            <a:pPr marL="0" indent="0" defTabSz="1170432" eaLnBrk="1" fontAlgn="auto" hangingPunct="1">
              <a:lnSpc>
                <a:spcPts val="1860"/>
              </a:lnSpc>
              <a:spcBef>
                <a:spcPts val="768"/>
              </a:spcBef>
              <a:spcAft>
                <a:spcPts val="0"/>
              </a:spcAft>
              <a:buFont typeface="Arial" panose="020B0604020202020204" pitchFamily="34" charset="0"/>
              <a:buNone/>
              <a:tabLst>
                <a:tab pos="708025" algn="l"/>
              </a:tabLst>
              <a:defRPr/>
            </a:pPr>
            <a:r>
              <a:rPr lang="en-US" sz="1600" dirty="0">
                <a:latin typeface="Arial" charset="0"/>
                <a:ea typeface="Arial" charset="0"/>
                <a:cs typeface="Arial" charset="0"/>
              </a:rPr>
              <a:t>	fix misalignment of HDR and SDR by adjusting the individual back level controls</a:t>
            </a:r>
          </a:p>
        </p:txBody>
      </p:sp>
      <p:sp>
        <p:nvSpPr>
          <p:cNvPr id="5" name="Oval 4"/>
          <p:cNvSpPr/>
          <p:nvPr/>
        </p:nvSpPr>
        <p:spPr>
          <a:xfrm>
            <a:off x="970867" y="1580714"/>
            <a:ext cx="358775" cy="360363"/>
          </a:xfrm>
          <a:prstGeom prst="ellipse">
            <a:avLst/>
          </a:prstGeom>
          <a:solidFill>
            <a:schemeClr val="accent5"/>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36000" anchor="ctr"/>
          <a:lstStyle/>
          <a:p>
            <a:pPr algn="ctr" defTabSz="1170432" eaLnBrk="1" fontAlgn="auto" hangingPunct="1">
              <a:spcBef>
                <a:spcPts val="0"/>
              </a:spcBef>
              <a:spcAft>
                <a:spcPts val="0"/>
              </a:spcAft>
              <a:defRPr/>
            </a:pPr>
            <a:r>
              <a:rPr lang="en-US" sz="1600" dirty="0">
                <a:solidFill>
                  <a:schemeClr val="bg1"/>
                </a:solidFill>
                <a:latin typeface="+mj-lt"/>
              </a:rPr>
              <a:t>1</a:t>
            </a:r>
          </a:p>
        </p:txBody>
      </p:sp>
      <p:sp>
        <p:nvSpPr>
          <p:cNvPr id="6" name="Oval 5"/>
          <p:cNvSpPr/>
          <p:nvPr/>
        </p:nvSpPr>
        <p:spPr>
          <a:xfrm>
            <a:off x="970867" y="1953201"/>
            <a:ext cx="358775" cy="360363"/>
          </a:xfrm>
          <a:prstGeom prst="ellipse">
            <a:avLst/>
          </a:prstGeom>
          <a:solidFill>
            <a:schemeClr val="accent5"/>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36000" anchor="ctr"/>
          <a:lstStyle/>
          <a:p>
            <a:pPr algn="ctr" defTabSz="1170432" eaLnBrk="1" fontAlgn="auto" hangingPunct="1">
              <a:spcBef>
                <a:spcPts val="0"/>
              </a:spcBef>
              <a:spcAft>
                <a:spcPts val="0"/>
              </a:spcAft>
              <a:defRPr/>
            </a:pPr>
            <a:r>
              <a:rPr lang="en-US" sz="1600" dirty="0">
                <a:solidFill>
                  <a:schemeClr val="bg1"/>
                </a:solidFill>
                <a:latin typeface="+mj-lt"/>
              </a:rPr>
              <a:t>2</a:t>
            </a:r>
          </a:p>
        </p:txBody>
      </p:sp>
      <p:sp>
        <p:nvSpPr>
          <p:cNvPr id="7" name="Oval 6"/>
          <p:cNvSpPr/>
          <p:nvPr/>
        </p:nvSpPr>
        <p:spPr>
          <a:xfrm>
            <a:off x="970867" y="2600165"/>
            <a:ext cx="360363" cy="360363"/>
          </a:xfrm>
          <a:prstGeom prst="ellipse">
            <a:avLst/>
          </a:prstGeom>
          <a:solidFill>
            <a:schemeClr val="accent5"/>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36000" anchor="ctr"/>
          <a:lstStyle/>
          <a:p>
            <a:pPr algn="ctr" defTabSz="1170432" eaLnBrk="1" fontAlgn="auto" hangingPunct="1">
              <a:spcBef>
                <a:spcPts val="0"/>
              </a:spcBef>
              <a:spcAft>
                <a:spcPts val="0"/>
              </a:spcAft>
              <a:defRPr/>
            </a:pPr>
            <a:r>
              <a:rPr lang="en-US" sz="1600" dirty="0">
                <a:solidFill>
                  <a:schemeClr val="bg1"/>
                </a:solidFill>
                <a:latin typeface="+mj-lt"/>
              </a:rPr>
              <a:t>3</a:t>
            </a:r>
          </a:p>
        </p:txBody>
      </p:sp>
      <p:sp>
        <p:nvSpPr>
          <p:cNvPr id="8" name="Oval 7"/>
          <p:cNvSpPr/>
          <p:nvPr/>
        </p:nvSpPr>
        <p:spPr>
          <a:xfrm>
            <a:off x="970867" y="2963986"/>
            <a:ext cx="358775" cy="360363"/>
          </a:xfrm>
          <a:prstGeom prst="ellipse">
            <a:avLst/>
          </a:prstGeom>
          <a:solidFill>
            <a:schemeClr val="accent5"/>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36000" anchor="ctr"/>
          <a:lstStyle/>
          <a:p>
            <a:pPr algn="ctr" defTabSz="1170432" eaLnBrk="1" fontAlgn="auto" hangingPunct="1">
              <a:spcBef>
                <a:spcPts val="0"/>
              </a:spcBef>
              <a:spcAft>
                <a:spcPts val="0"/>
              </a:spcAft>
              <a:defRPr/>
            </a:pPr>
            <a:r>
              <a:rPr lang="en-US" sz="1600" dirty="0">
                <a:solidFill>
                  <a:schemeClr val="bg1"/>
                </a:solidFill>
                <a:latin typeface="+mj-lt"/>
              </a:rPr>
              <a:t>4</a:t>
            </a:r>
          </a:p>
        </p:txBody>
      </p:sp>
      <p:pic>
        <p:nvPicPr>
          <p:cNvPr id="9" name="Bild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2883" y="3324349"/>
            <a:ext cx="2448504" cy="1635524"/>
          </a:xfrm>
          <a:prstGeom prst="rect">
            <a:avLst/>
          </a:prstGeom>
          <a:ln>
            <a:solidFill>
              <a:schemeClr val="tx1"/>
            </a:solidFill>
          </a:ln>
          <a:effectLst>
            <a:outerShdw blurRad="50800" dist="76200" dir="2700000" algn="tl" rotWithShape="0">
              <a:prstClr val="black">
                <a:alpha val="40000"/>
              </a:prstClr>
            </a:outerShdw>
          </a:effectLst>
        </p:spPr>
      </p:pic>
      <p:pic>
        <p:nvPicPr>
          <p:cNvPr id="10" name="Bild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29512" y="3324349"/>
            <a:ext cx="2448504" cy="1635524"/>
          </a:xfrm>
          <a:prstGeom prst="rect">
            <a:avLst/>
          </a:prstGeom>
          <a:ln>
            <a:solidFill>
              <a:schemeClr val="tx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61941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596900" y="1255203"/>
            <a:ext cx="8399616" cy="2483514"/>
          </a:xfrm>
          <a:prstGeom prst="rect">
            <a:avLst/>
          </a:prstGeom>
        </p:spPr>
        <p:txBody>
          <a:bodyPr rtlCol="0">
            <a:noAutofit/>
          </a:bodyPr>
          <a:lstStyle>
            <a:lvl1pPr marL="228600" indent="-228600" algn="l" defTabSz="1169988" rtl="0" eaLnBrk="0" fontAlgn="base" hangingPunct="0">
              <a:spcBef>
                <a:spcPts val="763"/>
              </a:spcBef>
              <a:spcAft>
                <a:spcPct val="0"/>
              </a:spcAft>
              <a:buClr>
                <a:schemeClr val="accent1"/>
              </a:buClr>
              <a:buFont typeface="Arial" charset="0"/>
              <a:buChar char="•"/>
              <a:defRPr kern="1200">
                <a:solidFill>
                  <a:srgbClr val="323232"/>
                </a:solidFill>
                <a:latin typeface="+mn-lt"/>
                <a:ea typeface="+mn-ea"/>
                <a:cs typeface="+mn-cs"/>
              </a:defRPr>
            </a:lvl1pPr>
            <a:lvl2pPr marL="460375" indent="-228600" algn="l" defTabSz="1169988" rtl="0" eaLnBrk="0" fontAlgn="base" hangingPunct="0">
              <a:spcBef>
                <a:spcPts val="763"/>
              </a:spcBef>
              <a:spcAft>
                <a:spcPct val="0"/>
              </a:spcAft>
              <a:buClr>
                <a:schemeClr val="accent1"/>
              </a:buClr>
              <a:buFont typeface="Arial" charset="0"/>
              <a:buChar char="–"/>
              <a:defRPr sz="1600" kern="1200">
                <a:solidFill>
                  <a:srgbClr val="323232"/>
                </a:solidFill>
                <a:latin typeface="+mn-lt"/>
                <a:ea typeface="+mn-ea"/>
                <a:cs typeface="+mn-cs"/>
              </a:defRPr>
            </a:lvl2pPr>
            <a:lvl3pPr marL="623888" indent="-161925" algn="l" defTabSz="1169988" rtl="0" eaLnBrk="0" fontAlgn="base" hangingPunct="0">
              <a:spcBef>
                <a:spcPts val="763"/>
              </a:spcBef>
              <a:spcAft>
                <a:spcPct val="0"/>
              </a:spcAft>
              <a:buClr>
                <a:schemeClr val="accent1"/>
              </a:buClr>
              <a:buFont typeface="Lucida Grande" charset="0"/>
              <a:buChar char="­"/>
              <a:defRPr sz="1400" kern="1200">
                <a:solidFill>
                  <a:srgbClr val="323232"/>
                </a:solidFill>
                <a:latin typeface="+mn-lt"/>
                <a:ea typeface="+mn-ea"/>
                <a:cs typeface="+mn-cs"/>
              </a:defRPr>
            </a:lvl3pPr>
            <a:lvl4pPr marL="893763" indent="-179388" algn="l" defTabSz="1169988" rtl="0" eaLnBrk="0" fontAlgn="base" hangingPunct="0">
              <a:spcBef>
                <a:spcPts val="763"/>
              </a:spcBef>
              <a:spcAft>
                <a:spcPct val="0"/>
              </a:spcAft>
              <a:buClr>
                <a:schemeClr val="accent1"/>
              </a:buClr>
              <a:buFont typeface="Arial" charset="0"/>
              <a:buChar char="–"/>
              <a:defRPr sz="1200" kern="1200">
                <a:solidFill>
                  <a:srgbClr val="323232"/>
                </a:solidFill>
                <a:latin typeface="+mn-lt"/>
                <a:ea typeface="+mn-ea"/>
                <a:cs typeface="+mn-cs"/>
              </a:defRPr>
            </a:lvl4pPr>
            <a:lvl5pPr marL="2632075" indent="-292100" algn="l" defTabSz="1169988"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3218688"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4"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0"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36"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0" indent="0" defTabSz="1170432" eaLnBrk="1" fontAlgn="auto" hangingPunct="1">
              <a:lnSpc>
                <a:spcPts val="1860"/>
              </a:lnSpc>
              <a:spcBef>
                <a:spcPts val="768"/>
              </a:spcBef>
              <a:spcAft>
                <a:spcPts val="0"/>
              </a:spcAft>
              <a:buFont typeface="Arial" panose="020B0604020202020204" pitchFamily="34" charset="0"/>
              <a:buNone/>
              <a:defRPr/>
            </a:pPr>
            <a:r>
              <a:rPr lang="en-US" b="1" dirty="0">
                <a:solidFill>
                  <a:schemeClr val="tx1"/>
                </a:solidFill>
                <a:latin typeface="Arial" charset="0"/>
                <a:ea typeface="Arial" charset="0"/>
                <a:cs typeface="Arial" charset="0"/>
              </a:rPr>
              <a:t>Overall HDR production (independent of scenario/transfer function used)</a:t>
            </a:r>
            <a:endParaRPr lang="en-US" dirty="0">
              <a:solidFill>
                <a:schemeClr val="tx1"/>
              </a:solidFill>
              <a:latin typeface="Arial" charset="0"/>
              <a:ea typeface="Arial" charset="0"/>
              <a:cs typeface="Arial" charset="0"/>
            </a:endParaRPr>
          </a:p>
        </p:txBody>
      </p:sp>
      <p:sp>
        <p:nvSpPr>
          <p:cNvPr id="5" name="Title 1"/>
          <p:cNvSpPr>
            <a:spLocks noGrp="1"/>
          </p:cNvSpPr>
          <p:nvPr>
            <p:ph type="ctrTitle"/>
          </p:nvPr>
        </p:nvSpPr>
        <p:spPr>
          <a:xfrm>
            <a:off x="493932" y="514091"/>
            <a:ext cx="7772400" cy="645224"/>
          </a:xfrm>
        </p:spPr>
        <p:txBody>
          <a:bodyPr>
            <a:normAutofit/>
          </a:bodyPr>
          <a:lstStyle/>
          <a:p>
            <a:r>
              <a:rPr lang="en-US" sz="3000" dirty="0"/>
              <a:t>Initial results &amp; findings (2)</a:t>
            </a:r>
          </a:p>
        </p:txBody>
      </p:sp>
      <p:sp>
        <p:nvSpPr>
          <p:cNvPr id="6" name="Content Placeholder 6"/>
          <p:cNvSpPr txBox="1">
            <a:spLocks/>
          </p:cNvSpPr>
          <p:nvPr/>
        </p:nvSpPr>
        <p:spPr>
          <a:xfrm>
            <a:off x="596900" y="1594414"/>
            <a:ext cx="5877642" cy="2483514"/>
          </a:xfrm>
          <a:prstGeom prst="rect">
            <a:avLst/>
          </a:prstGeom>
        </p:spPr>
        <p:txBody>
          <a:bodyPr rtlCol="0">
            <a:noAutofit/>
          </a:bodyPr>
          <a:lstStyle>
            <a:lvl1pPr marL="228600" indent="-228600" algn="l" defTabSz="1169988" rtl="0" eaLnBrk="0" fontAlgn="base" hangingPunct="0">
              <a:spcBef>
                <a:spcPts val="763"/>
              </a:spcBef>
              <a:spcAft>
                <a:spcPct val="0"/>
              </a:spcAft>
              <a:buClr>
                <a:schemeClr val="accent1"/>
              </a:buClr>
              <a:buFont typeface="Arial" charset="0"/>
              <a:buChar char="•"/>
              <a:defRPr kern="1200">
                <a:solidFill>
                  <a:srgbClr val="323232"/>
                </a:solidFill>
                <a:latin typeface="+mn-lt"/>
                <a:ea typeface="+mn-ea"/>
                <a:cs typeface="+mn-cs"/>
              </a:defRPr>
            </a:lvl1pPr>
            <a:lvl2pPr marL="460375" indent="-228600" algn="l" defTabSz="1169988" rtl="0" eaLnBrk="0" fontAlgn="base" hangingPunct="0">
              <a:spcBef>
                <a:spcPts val="763"/>
              </a:spcBef>
              <a:spcAft>
                <a:spcPct val="0"/>
              </a:spcAft>
              <a:buClr>
                <a:schemeClr val="accent1"/>
              </a:buClr>
              <a:buFont typeface="Arial" charset="0"/>
              <a:buChar char="–"/>
              <a:defRPr sz="1600" kern="1200">
                <a:solidFill>
                  <a:srgbClr val="323232"/>
                </a:solidFill>
                <a:latin typeface="+mn-lt"/>
                <a:ea typeface="+mn-ea"/>
                <a:cs typeface="+mn-cs"/>
              </a:defRPr>
            </a:lvl2pPr>
            <a:lvl3pPr marL="623888" indent="-161925" algn="l" defTabSz="1169988" rtl="0" eaLnBrk="0" fontAlgn="base" hangingPunct="0">
              <a:spcBef>
                <a:spcPts val="763"/>
              </a:spcBef>
              <a:spcAft>
                <a:spcPct val="0"/>
              </a:spcAft>
              <a:buClr>
                <a:schemeClr val="accent1"/>
              </a:buClr>
              <a:buFont typeface="Lucida Grande" charset="0"/>
              <a:buChar char="­"/>
              <a:defRPr sz="1400" kern="1200">
                <a:solidFill>
                  <a:srgbClr val="323232"/>
                </a:solidFill>
                <a:latin typeface="+mn-lt"/>
                <a:ea typeface="+mn-ea"/>
                <a:cs typeface="+mn-cs"/>
              </a:defRPr>
            </a:lvl3pPr>
            <a:lvl4pPr marL="893763" indent="-179388" algn="l" defTabSz="1169988" rtl="0" eaLnBrk="0" fontAlgn="base" hangingPunct="0">
              <a:spcBef>
                <a:spcPts val="763"/>
              </a:spcBef>
              <a:spcAft>
                <a:spcPct val="0"/>
              </a:spcAft>
              <a:buClr>
                <a:schemeClr val="accent1"/>
              </a:buClr>
              <a:buFont typeface="Arial" charset="0"/>
              <a:buChar char="–"/>
              <a:defRPr sz="1200" kern="1200">
                <a:solidFill>
                  <a:srgbClr val="323232"/>
                </a:solidFill>
                <a:latin typeface="+mn-lt"/>
                <a:ea typeface="+mn-ea"/>
                <a:cs typeface="+mn-cs"/>
              </a:defRPr>
            </a:lvl4pPr>
            <a:lvl5pPr marL="2632075" indent="-292100" algn="l" defTabSz="1169988"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3218688"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4"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0"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36" indent="-292608" algn="l" defTabSz="1170432"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defTabSz="1170432" eaLnBrk="1" fontAlgn="auto" hangingPunct="1">
              <a:lnSpc>
                <a:spcPts val="1860"/>
              </a:lnSpc>
              <a:spcBef>
                <a:spcPts val="768"/>
              </a:spcBef>
              <a:spcAft>
                <a:spcPts val="0"/>
              </a:spcAft>
              <a:defRPr/>
            </a:pPr>
            <a:r>
              <a:rPr lang="en-US" dirty="0">
                <a:solidFill>
                  <a:schemeClr val="tx1"/>
                </a:solidFill>
                <a:latin typeface="Arial" charset="0"/>
                <a:ea typeface="Arial" charset="0"/>
                <a:cs typeface="Arial" charset="0"/>
              </a:rPr>
              <a:t>changing light situations are challenging, e.g. during temporary cloud coverage</a:t>
            </a:r>
          </a:p>
          <a:p>
            <a:pPr lvl="1" defTabSz="1170432" eaLnBrk="1" fontAlgn="auto" hangingPunct="1">
              <a:lnSpc>
                <a:spcPts val="1860"/>
              </a:lnSpc>
              <a:spcBef>
                <a:spcPts val="768"/>
              </a:spcBef>
              <a:spcAft>
                <a:spcPts val="0"/>
              </a:spcAft>
              <a:defRPr/>
            </a:pPr>
            <a:r>
              <a:rPr lang="en-US" dirty="0">
                <a:solidFill>
                  <a:schemeClr val="tx1"/>
                </a:solidFill>
                <a:latin typeface="Arial" charset="0"/>
                <a:ea typeface="Arial" charset="0"/>
                <a:cs typeface="Arial" charset="0"/>
              </a:rPr>
              <a:t>“HDR wow” almost more visible in cloudy weather with soft light (e.g. cloud structure)</a:t>
            </a:r>
          </a:p>
          <a:p>
            <a:pPr defTabSz="1170432" eaLnBrk="1" fontAlgn="auto" hangingPunct="1">
              <a:lnSpc>
                <a:spcPts val="1860"/>
              </a:lnSpc>
              <a:spcBef>
                <a:spcPts val="768"/>
              </a:spcBef>
              <a:spcAft>
                <a:spcPts val="0"/>
              </a:spcAft>
              <a:defRPr/>
            </a:pPr>
            <a:r>
              <a:rPr lang="en-US" dirty="0">
                <a:solidFill>
                  <a:schemeClr val="tx1"/>
                </a:solidFill>
                <a:latin typeface="Arial" charset="0"/>
                <a:ea typeface="Arial" charset="0"/>
                <a:cs typeface="Arial" charset="0"/>
              </a:rPr>
              <a:t>integration of (up-res) HD camera feed visible, but manageable</a:t>
            </a:r>
          </a:p>
          <a:p>
            <a:pPr lvl="1" defTabSz="1170432" eaLnBrk="1" fontAlgn="auto" hangingPunct="1">
              <a:lnSpc>
                <a:spcPts val="1860"/>
              </a:lnSpc>
              <a:spcBef>
                <a:spcPts val="768"/>
              </a:spcBef>
              <a:spcAft>
                <a:spcPts val="0"/>
              </a:spcAft>
              <a:defRPr/>
            </a:pPr>
            <a:r>
              <a:rPr lang="en-US" dirty="0">
                <a:solidFill>
                  <a:schemeClr val="tx1"/>
                </a:solidFill>
                <a:latin typeface="Arial" charset="0"/>
                <a:ea typeface="Arial" charset="0"/>
                <a:cs typeface="Arial" charset="0"/>
              </a:rPr>
              <a:t>depending on “SDR gain” and respective settings of the HD camera color converter</a:t>
            </a:r>
          </a:p>
          <a:p>
            <a:pPr defTabSz="1170432" eaLnBrk="1" fontAlgn="auto" hangingPunct="1">
              <a:lnSpc>
                <a:spcPts val="1860"/>
              </a:lnSpc>
              <a:spcBef>
                <a:spcPts val="768"/>
              </a:spcBef>
              <a:spcAft>
                <a:spcPts val="0"/>
              </a:spcAft>
              <a:defRPr/>
            </a:pPr>
            <a:r>
              <a:rPr lang="en-US" dirty="0">
                <a:solidFill>
                  <a:schemeClr val="tx1"/>
                </a:solidFill>
                <a:latin typeface="Arial" charset="0"/>
                <a:ea typeface="Arial" charset="0"/>
                <a:cs typeface="Arial" charset="0"/>
              </a:rPr>
              <a:t>focus pulling still demanding in UHD</a:t>
            </a:r>
          </a:p>
          <a:p>
            <a:pPr lvl="1" defTabSz="1170432" eaLnBrk="1" fontAlgn="auto" hangingPunct="1">
              <a:lnSpc>
                <a:spcPts val="1860"/>
              </a:lnSpc>
              <a:spcBef>
                <a:spcPts val="768"/>
              </a:spcBef>
              <a:spcAft>
                <a:spcPts val="0"/>
              </a:spcAft>
              <a:defRPr/>
            </a:pPr>
            <a:r>
              <a:rPr lang="en-US" dirty="0">
                <a:solidFill>
                  <a:schemeClr val="tx1"/>
                </a:solidFill>
                <a:latin typeface="Arial" charset="0"/>
                <a:ea typeface="Arial" charset="0"/>
                <a:cs typeface="Arial" charset="0"/>
              </a:rPr>
              <a:t>however, mainly semi-professional camera man used at this trial</a:t>
            </a:r>
          </a:p>
        </p:txBody>
      </p:sp>
      <p:pic>
        <p:nvPicPr>
          <p:cNvPr id="7" name="Bild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49181" y="1947377"/>
            <a:ext cx="2528798" cy="1689158"/>
          </a:xfrm>
          <a:prstGeom prst="rect">
            <a:avLst/>
          </a:prstGeom>
          <a:ln>
            <a:solidFill>
              <a:schemeClr val="tx1"/>
            </a:solidFill>
          </a:ln>
          <a:effectLst>
            <a:outerShdw blurRad="50800" dist="76200" dir="2700000" algn="tl" rotWithShape="0">
              <a:prstClr val="black">
                <a:alpha val="40000"/>
              </a:prstClr>
            </a:outerShdw>
          </a:effectLst>
        </p:spPr>
      </p:pic>
      <p:sp>
        <p:nvSpPr>
          <p:cNvPr id="8" name="Rechteck 7"/>
          <p:cNvSpPr/>
          <p:nvPr/>
        </p:nvSpPr>
        <p:spPr>
          <a:xfrm>
            <a:off x="6315722" y="3717652"/>
            <a:ext cx="2606502" cy="502702"/>
          </a:xfrm>
          <a:prstGeom prst="rect">
            <a:avLst/>
          </a:prstGeom>
        </p:spPr>
        <p:txBody>
          <a:bodyPr wrap="square">
            <a:spAutoFit/>
          </a:bodyPr>
          <a:lstStyle/>
          <a:p>
            <a:pPr algn="ctr" defTabSz="1170432">
              <a:lnSpc>
                <a:spcPts val="1160"/>
              </a:lnSpc>
              <a:spcBef>
                <a:spcPts val="768"/>
              </a:spcBef>
              <a:defRPr/>
            </a:pPr>
            <a:r>
              <a:rPr lang="en-US" dirty="0"/>
              <a:t>Make sure to bring a</a:t>
            </a:r>
          </a:p>
          <a:p>
            <a:pPr algn="ctr" defTabSz="1170432">
              <a:lnSpc>
                <a:spcPts val="1160"/>
              </a:lnSpc>
              <a:spcBef>
                <a:spcPts val="768"/>
              </a:spcBef>
              <a:defRPr/>
            </a:pPr>
            <a:r>
              <a:rPr lang="en-US" b="1" dirty="0">
                <a:solidFill>
                  <a:srgbClr val="009CDD"/>
                </a:solidFill>
              </a:rPr>
              <a:t>H</a:t>
            </a:r>
            <a:r>
              <a:rPr lang="en-US" dirty="0">
                <a:solidFill>
                  <a:srgbClr val="009CDD"/>
                </a:solidFill>
              </a:rPr>
              <a:t>ighly </a:t>
            </a:r>
            <a:r>
              <a:rPr lang="en-US" b="1" dirty="0">
                <a:solidFill>
                  <a:srgbClr val="009CDD"/>
                </a:solidFill>
              </a:rPr>
              <a:t>D</a:t>
            </a:r>
            <a:r>
              <a:rPr lang="en-US" dirty="0">
                <a:solidFill>
                  <a:srgbClr val="009CDD"/>
                </a:solidFill>
              </a:rPr>
              <a:t>urable </a:t>
            </a:r>
            <a:r>
              <a:rPr lang="en-US" b="1" dirty="0">
                <a:solidFill>
                  <a:srgbClr val="009CDD"/>
                </a:solidFill>
              </a:rPr>
              <a:t>R</a:t>
            </a:r>
            <a:r>
              <a:rPr lang="en-US" dirty="0">
                <a:solidFill>
                  <a:srgbClr val="009CDD"/>
                </a:solidFill>
              </a:rPr>
              <a:t>ope</a:t>
            </a:r>
          </a:p>
        </p:txBody>
      </p:sp>
    </p:spTree>
    <p:extLst>
      <p:ext uri="{BB962C8B-B14F-4D97-AF65-F5344CB8AC3E}">
        <p14:creationId xmlns:p14="http://schemas.microsoft.com/office/powerpoint/2010/main" val="28637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1491" y="1210375"/>
            <a:ext cx="7101019" cy="1132133"/>
          </a:xfrm>
        </p:spPr>
        <p:txBody>
          <a:bodyPr>
            <a:noAutofit/>
          </a:bodyPr>
          <a:lstStyle/>
          <a:p>
            <a:r>
              <a:rPr kumimoji="1" lang="en-US" altLang="ja-JP" sz="3600" b="1" dirty="0"/>
              <a:t>SKY PerfecTV!</a:t>
            </a:r>
            <a:br>
              <a:rPr kumimoji="1" lang="en-US" altLang="ja-JP" sz="3600" b="1" dirty="0"/>
            </a:br>
            <a:r>
              <a:rPr kumimoji="1" lang="en-US" altLang="ja-JP" sz="3600" b="1" dirty="0"/>
              <a:t>Commercial Launch of</a:t>
            </a:r>
            <a:br>
              <a:rPr kumimoji="1" lang="en-US" altLang="ja-JP" sz="3600" b="1" dirty="0"/>
            </a:br>
            <a:r>
              <a:rPr kumimoji="1" lang="en-US" altLang="ja-JP" sz="3600" b="1" dirty="0"/>
              <a:t>HDR Broadcasting</a:t>
            </a:r>
            <a:endParaRPr kumimoji="1" lang="ja-JP" altLang="en-US" sz="3600" b="1" dirty="0"/>
          </a:p>
        </p:txBody>
      </p:sp>
      <p:sp>
        <p:nvSpPr>
          <p:cNvPr id="4" name="サブタイトル 3"/>
          <p:cNvSpPr>
            <a:spLocks noGrp="1"/>
          </p:cNvSpPr>
          <p:nvPr>
            <p:ph type="subTitle" idx="1"/>
          </p:nvPr>
        </p:nvSpPr>
        <p:spPr>
          <a:xfrm>
            <a:off x="1806042" y="3143859"/>
            <a:ext cx="5531917" cy="1022347"/>
          </a:xfrm>
        </p:spPr>
        <p:txBody>
          <a:bodyPr>
            <a:normAutofit fontScale="92500" lnSpcReduction="10000"/>
          </a:bodyPr>
          <a:lstStyle/>
          <a:p>
            <a:r>
              <a:rPr lang="en-US" altLang="ja-JP" sz="3500" dirty="0">
                <a:latin typeface="Arial" panose="020B0604020202020204" pitchFamily="34" charset="0"/>
                <a:ea typeface="Meiryo UI" panose="020B0604030504040204" pitchFamily="50" charset="-128"/>
                <a:cs typeface="Arial" panose="020B0604020202020204" pitchFamily="34" charset="0"/>
              </a:rPr>
              <a:t>Akira Shimazu </a:t>
            </a:r>
          </a:p>
          <a:p>
            <a:r>
              <a:rPr lang="en-US" altLang="ja-JP" sz="3000" dirty="0">
                <a:latin typeface="Arial" panose="020B0604020202020204" pitchFamily="34" charset="0"/>
                <a:ea typeface="Meiryo UI" panose="020B0604030504040204" pitchFamily="50" charset="-128"/>
                <a:cs typeface="Arial" panose="020B0604020202020204" pitchFamily="34" charset="0"/>
              </a:rPr>
              <a:t>SKY Perfect JSAT</a:t>
            </a:r>
            <a:endParaRPr lang="ja-JP" altLang="en-US" sz="30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841728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642" y="153451"/>
            <a:ext cx="7772400" cy="645224"/>
          </a:xfrm>
        </p:spPr>
        <p:txBody>
          <a:bodyPr>
            <a:normAutofit/>
          </a:bodyPr>
          <a:lstStyle/>
          <a:p>
            <a:r>
              <a:rPr lang="en-US" sz="3200" dirty="0"/>
              <a:t>Benefit of HDR</a:t>
            </a:r>
          </a:p>
        </p:txBody>
      </p:sp>
      <p:sp>
        <p:nvSpPr>
          <p:cNvPr id="5" name="アーチ 4"/>
          <p:cNvSpPr/>
          <p:nvPr/>
        </p:nvSpPr>
        <p:spPr>
          <a:xfrm>
            <a:off x="2964207" y="1938068"/>
            <a:ext cx="2846723" cy="2806630"/>
          </a:xfrm>
          <a:prstGeom prst="blockArc">
            <a:avLst>
              <a:gd name="adj1" fmla="val 6130584"/>
              <a:gd name="adj2" fmla="val 6128680"/>
              <a:gd name="adj3" fmla="val 5566"/>
            </a:avLst>
          </a:prstGeom>
          <a:solidFill>
            <a:schemeClr val="bg1">
              <a:lumMod val="75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cs typeface="Arial" panose="020B0604020202020204" pitchFamily="34" charset="0"/>
            </a:endParaRPr>
          </a:p>
        </p:txBody>
      </p:sp>
      <p:sp>
        <p:nvSpPr>
          <p:cNvPr id="6" name="円/楕円 5"/>
          <p:cNvSpPr/>
          <p:nvPr/>
        </p:nvSpPr>
        <p:spPr>
          <a:xfrm>
            <a:off x="4757573" y="1956412"/>
            <a:ext cx="1373529" cy="1373529"/>
          </a:xfrm>
          <a:prstGeom prst="ellipse">
            <a:avLst/>
          </a:prstGeom>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altLang="ja-JP" sz="2400" dirty="0">
                <a:solidFill>
                  <a:schemeClr val="tx1"/>
                </a:solidFill>
                <a:effectLst>
                  <a:outerShdw blurRad="38100" dist="38100" dir="2700000" algn="tl">
                    <a:srgbClr val="000000">
                      <a:alpha val="43137"/>
                    </a:srgbClr>
                  </a:outerShdw>
                </a:effectLst>
                <a:latin typeface="Arial" panose="020B0604020202020204" pitchFamily="34" charset="0"/>
                <a:ea typeface="HGP創英角ｺﾞｼｯｸUB" panose="020B0900000000000000" pitchFamily="50" charset="-128"/>
                <a:cs typeface="Arial" panose="020B0604020202020204" pitchFamily="34" charset="0"/>
              </a:rPr>
              <a:t>4K</a:t>
            </a:r>
          </a:p>
        </p:txBody>
      </p:sp>
      <p:sp>
        <p:nvSpPr>
          <p:cNvPr id="7" name="円/楕円 6"/>
          <p:cNvSpPr/>
          <p:nvPr/>
        </p:nvSpPr>
        <p:spPr>
          <a:xfrm>
            <a:off x="3001119" y="1642582"/>
            <a:ext cx="1373529" cy="1373529"/>
          </a:xfrm>
          <a:prstGeom prst="ellipse">
            <a:avLst/>
          </a:prstGeom>
          <a:ln/>
        </p:spPr>
        <p:style>
          <a:lnRef idx="1">
            <a:schemeClr val="accent5"/>
          </a:lnRef>
          <a:fillRef idx="3">
            <a:schemeClr val="accent5"/>
          </a:fillRef>
          <a:effectRef idx="2">
            <a:schemeClr val="accent5"/>
          </a:effectRef>
          <a:fontRef idx="minor">
            <a:schemeClr val="lt1"/>
          </a:fontRef>
        </p:style>
        <p:txBody>
          <a:bodyPr wrap="none" rtlCol="0" anchor="ctr"/>
          <a:lstStyle/>
          <a:p>
            <a:pPr algn="ctr"/>
            <a:r>
              <a:rPr lang="en-US" altLang="ja-JP" sz="2000" dirty="0">
                <a:solidFill>
                  <a:schemeClr val="tx1"/>
                </a:solidFill>
                <a:effectLst>
                  <a:outerShdw blurRad="38100" dist="38100" dir="2700000" algn="tl">
                    <a:srgbClr val="000000">
                      <a:alpha val="43137"/>
                    </a:srgbClr>
                  </a:outerShdw>
                </a:effectLst>
                <a:latin typeface="Arial" panose="020B0604020202020204" pitchFamily="34" charset="0"/>
                <a:ea typeface="HGP創英角ｺﾞｼｯｸUB" panose="020B0900000000000000" pitchFamily="50" charset="-128"/>
                <a:cs typeface="Arial" panose="020B0604020202020204" pitchFamily="34" charset="0"/>
              </a:rPr>
              <a:t>10bit depth</a:t>
            </a:r>
          </a:p>
          <a:p>
            <a:pPr algn="ctr"/>
            <a:r>
              <a:rPr lang="en-US" altLang="ja-JP" sz="2000" dirty="0">
                <a:solidFill>
                  <a:schemeClr val="tx1"/>
                </a:solidFill>
                <a:effectLst>
                  <a:outerShdw blurRad="38100" dist="38100" dir="2700000" algn="tl">
                    <a:srgbClr val="000000">
                      <a:alpha val="43137"/>
                    </a:srgbClr>
                  </a:outerShdw>
                </a:effectLst>
                <a:latin typeface="Arial" panose="020B0604020202020204" pitchFamily="34" charset="0"/>
                <a:ea typeface="HGP創英角ｺﾞｼｯｸUB" panose="020B0900000000000000" pitchFamily="50" charset="-128"/>
                <a:cs typeface="Arial" panose="020B0604020202020204" pitchFamily="34" charset="0"/>
              </a:rPr>
              <a:t>60P</a:t>
            </a:r>
          </a:p>
        </p:txBody>
      </p:sp>
      <p:sp>
        <p:nvSpPr>
          <p:cNvPr id="8" name="円/楕円 7"/>
          <p:cNvSpPr/>
          <p:nvPr/>
        </p:nvSpPr>
        <p:spPr>
          <a:xfrm>
            <a:off x="2506650" y="3423421"/>
            <a:ext cx="1357331" cy="1323215"/>
          </a:xfrm>
          <a:prstGeom prst="ellipse">
            <a:avLst/>
          </a:prstGeom>
          <a:ln/>
        </p:spPr>
        <p:style>
          <a:lnRef idx="1">
            <a:schemeClr val="accent4"/>
          </a:lnRef>
          <a:fillRef idx="3">
            <a:schemeClr val="accent4"/>
          </a:fillRef>
          <a:effectRef idx="2">
            <a:schemeClr val="accent4"/>
          </a:effectRef>
          <a:fontRef idx="minor">
            <a:schemeClr val="lt1"/>
          </a:fontRef>
        </p:style>
        <p:txBody>
          <a:bodyPr wrap="none" lIns="48000" rIns="48000" rtlCol="0" anchor="ctr"/>
          <a:lstStyle/>
          <a:p>
            <a:pPr algn="ctr"/>
            <a:r>
              <a:rPr lang="en-US" altLang="ja-JP" sz="2000" dirty="0">
                <a:solidFill>
                  <a:schemeClr val="tx1"/>
                </a:solidFill>
                <a:effectLst>
                  <a:outerShdw blurRad="38100" dist="38100" dir="2700000" algn="tl">
                    <a:srgbClr val="000000">
                      <a:alpha val="43137"/>
                    </a:srgbClr>
                  </a:outerShdw>
                </a:effectLst>
                <a:latin typeface="Arial" panose="020B0604020202020204" pitchFamily="34" charset="0"/>
                <a:ea typeface="HGP創英角ｺﾞｼｯｸUB" panose="020B0900000000000000" pitchFamily="50" charset="-128"/>
                <a:cs typeface="Arial" panose="020B0604020202020204" pitchFamily="34" charset="0"/>
              </a:rPr>
              <a:t>BT2020</a:t>
            </a:r>
          </a:p>
          <a:p>
            <a:pPr algn="ctr"/>
            <a:r>
              <a:rPr lang="en-US" altLang="ja-JP" dirty="0">
                <a:solidFill>
                  <a:schemeClr val="tx1"/>
                </a:solidFill>
                <a:effectLst>
                  <a:outerShdw blurRad="38100" dist="38100" dir="2700000" algn="tl">
                    <a:srgbClr val="000000">
                      <a:alpha val="43137"/>
                    </a:srgbClr>
                  </a:outerShdw>
                </a:effectLst>
                <a:latin typeface="Arial" panose="020B0604020202020204" pitchFamily="34" charset="0"/>
                <a:ea typeface="HGP創英角ｺﾞｼｯｸUB" panose="020B0900000000000000" pitchFamily="50" charset="-128"/>
                <a:cs typeface="Arial" panose="020B0604020202020204" pitchFamily="34" charset="0"/>
              </a:rPr>
              <a:t>Wide color</a:t>
            </a:r>
          </a:p>
        </p:txBody>
      </p:sp>
      <p:sp>
        <p:nvSpPr>
          <p:cNvPr id="9" name="円/楕円 8"/>
          <p:cNvSpPr/>
          <p:nvPr/>
        </p:nvSpPr>
        <p:spPr>
          <a:xfrm>
            <a:off x="4386305" y="3730384"/>
            <a:ext cx="1357331" cy="1323215"/>
          </a:xfrm>
          <a:prstGeom prst="ellipse">
            <a:avLst/>
          </a:prstGeom>
          <a:ln/>
        </p:spPr>
        <p:style>
          <a:lnRef idx="1">
            <a:schemeClr val="accent2"/>
          </a:lnRef>
          <a:fillRef idx="3">
            <a:schemeClr val="accent2"/>
          </a:fillRef>
          <a:effectRef idx="2">
            <a:schemeClr val="accent2"/>
          </a:effectRef>
          <a:fontRef idx="minor">
            <a:schemeClr val="lt1"/>
          </a:fontRef>
        </p:style>
        <p:txBody>
          <a:bodyPr wrap="none" lIns="0" rIns="0" rtlCol="0" anchor="ctr"/>
          <a:lstStyle/>
          <a:p>
            <a:pPr algn="ctr"/>
            <a:r>
              <a:rPr lang="ja-JP" altLang="en-US" sz="2000" dirty="0">
                <a:solidFill>
                  <a:schemeClr val="tx1"/>
                </a:solidFill>
                <a:effectLst>
                  <a:outerShdw blurRad="38100" dist="38100" dir="2700000" algn="tl">
                    <a:srgbClr val="000000">
                      <a:alpha val="43137"/>
                    </a:srgbClr>
                  </a:outerShdw>
                </a:effectLst>
                <a:latin typeface="Arial" panose="020B0604020202020204" pitchFamily="34" charset="0"/>
                <a:ea typeface="HGP創英角ｺﾞｼｯｸUB" panose="020B0900000000000000" pitchFamily="50" charset="-128"/>
                <a:cs typeface="Arial" panose="020B0604020202020204" pitchFamily="34" charset="0"/>
              </a:rPr>
              <a:t>ＨＤＲ</a:t>
            </a:r>
            <a:endParaRPr lang="en-US" altLang="ja-JP" sz="2000" dirty="0">
              <a:solidFill>
                <a:schemeClr val="tx1"/>
              </a:solidFill>
              <a:effectLst>
                <a:outerShdw blurRad="38100" dist="38100" dir="2700000" algn="tl">
                  <a:srgbClr val="000000">
                    <a:alpha val="43137"/>
                  </a:srgbClr>
                </a:outerShdw>
              </a:effectLst>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0" name="テキスト ボックス 9"/>
          <p:cNvSpPr txBox="1"/>
          <p:nvPr/>
        </p:nvSpPr>
        <p:spPr>
          <a:xfrm>
            <a:off x="5942038" y="1705585"/>
            <a:ext cx="2581382" cy="707886"/>
          </a:xfrm>
          <a:prstGeom prst="rect">
            <a:avLst/>
          </a:prstGeom>
          <a:noFill/>
          <a:ln>
            <a:noFill/>
          </a:ln>
        </p:spPr>
        <p:txBody>
          <a:bodyPr wrap="square" rtlCol="0" anchor="ctr" anchorCtr="1">
            <a:spAutoFit/>
          </a:bodyPr>
          <a:lstStyle/>
          <a:p>
            <a:r>
              <a:rPr lang="en-US" altLang="ja-JP" sz="2000" dirty="0">
                <a:latin typeface="Arial" panose="020B0604020202020204" pitchFamily="34" charset="0"/>
                <a:ea typeface="Meiryo UI" panose="020B0604030504040204" pitchFamily="50" charset="-128"/>
                <a:cs typeface="Arial" panose="020B0604020202020204" pitchFamily="34" charset="0"/>
              </a:rPr>
              <a:t>HDR enhances finer resolution image</a:t>
            </a:r>
          </a:p>
        </p:txBody>
      </p:sp>
      <p:sp>
        <p:nvSpPr>
          <p:cNvPr id="11" name="テキスト ボックス 10"/>
          <p:cNvSpPr txBox="1"/>
          <p:nvPr/>
        </p:nvSpPr>
        <p:spPr>
          <a:xfrm>
            <a:off x="1080606" y="1742431"/>
            <a:ext cx="2047660" cy="707886"/>
          </a:xfrm>
          <a:prstGeom prst="rect">
            <a:avLst/>
          </a:prstGeom>
          <a:noFill/>
          <a:ln>
            <a:noFill/>
          </a:ln>
        </p:spPr>
        <p:txBody>
          <a:bodyPr wrap="square" rtlCol="0" anchor="ctr" anchorCtr="1">
            <a:spAutoFit/>
          </a:bodyPr>
          <a:lstStyle/>
          <a:p>
            <a:r>
              <a:rPr lang="en-US" altLang="ja-JP" sz="2000" dirty="0">
                <a:latin typeface="Arial" panose="020B0604020202020204" pitchFamily="34" charset="0"/>
                <a:ea typeface="Meiryo UI" panose="020B0604030504040204" pitchFamily="50" charset="-128"/>
                <a:cs typeface="Arial" panose="020B0604020202020204" pitchFamily="34" charset="0"/>
              </a:rPr>
              <a:t>HDR best utilize 10bit tone</a:t>
            </a:r>
          </a:p>
        </p:txBody>
      </p:sp>
      <p:sp>
        <p:nvSpPr>
          <p:cNvPr id="12" name="テキスト ボックス 11"/>
          <p:cNvSpPr txBox="1"/>
          <p:nvPr/>
        </p:nvSpPr>
        <p:spPr>
          <a:xfrm>
            <a:off x="387706" y="3376441"/>
            <a:ext cx="2334587" cy="707886"/>
          </a:xfrm>
          <a:prstGeom prst="rect">
            <a:avLst/>
          </a:prstGeom>
          <a:noFill/>
          <a:ln>
            <a:noFill/>
          </a:ln>
        </p:spPr>
        <p:txBody>
          <a:bodyPr wrap="square" rtlCol="0" anchor="ctr" anchorCtr="1">
            <a:spAutoFit/>
          </a:bodyPr>
          <a:lstStyle/>
          <a:p>
            <a:r>
              <a:rPr lang="en-US" altLang="ja-JP" sz="2000" dirty="0">
                <a:latin typeface="Arial" panose="020B0604020202020204" pitchFamily="34" charset="0"/>
                <a:ea typeface="Meiryo UI" panose="020B0604030504040204" pitchFamily="50" charset="-128"/>
                <a:cs typeface="Arial" panose="020B0604020202020204" pitchFamily="34" charset="0"/>
              </a:rPr>
              <a:t>HDR reproduces color of highlight</a:t>
            </a:r>
          </a:p>
        </p:txBody>
      </p:sp>
      <p:sp>
        <p:nvSpPr>
          <p:cNvPr id="14" name="テキスト ボックス 13"/>
          <p:cNvSpPr txBox="1"/>
          <p:nvPr/>
        </p:nvSpPr>
        <p:spPr>
          <a:xfrm>
            <a:off x="1736086" y="691710"/>
            <a:ext cx="5506581" cy="830997"/>
          </a:xfrm>
          <a:prstGeom prst="rect">
            <a:avLst/>
          </a:prstGeom>
          <a:noFill/>
          <a:ln>
            <a:noFill/>
          </a:ln>
        </p:spPr>
        <p:txBody>
          <a:bodyPr wrap="square" rtlCol="0" anchor="ctr" anchorCtr="1">
            <a:spAutoFit/>
          </a:bodyPr>
          <a:lstStyle/>
          <a:p>
            <a:pPr algn="ctr"/>
            <a:r>
              <a:rPr lang="en-US" altLang="ja-JP" sz="2400" dirty="0">
                <a:latin typeface="Arial" panose="020B0604020202020204" pitchFamily="34" charset="0"/>
                <a:ea typeface="Meiryo UI" panose="020B0604030504040204" pitchFamily="50" charset="-128"/>
                <a:cs typeface="Arial" panose="020B0604020202020204" pitchFamily="34" charset="0"/>
              </a:rPr>
              <a:t>In addition to HDR effect, HDR enhances all other factors for reality</a:t>
            </a:r>
            <a:endParaRPr lang="ja-JP" altLang="en-US" sz="2400" dirty="0">
              <a:latin typeface="Arial" panose="020B0604020202020204" pitchFamily="34" charset="0"/>
              <a:ea typeface="Meiryo UI" panose="020B0604030504040204" pitchFamily="50" charset="-128"/>
              <a:cs typeface="Arial" panose="020B0604020202020204" pitchFamily="34" charset="0"/>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73692" y="3039584"/>
            <a:ext cx="1484935" cy="893619"/>
          </a:xfrm>
          <a:prstGeom prst="rect">
            <a:avLst/>
          </a:prstGeom>
          <a:effectLst>
            <a:outerShdw blurRad="50800" dist="38100" dir="2700000" algn="tl" rotWithShape="0">
              <a:prstClr val="black">
                <a:alpha val="40000"/>
              </a:prstClr>
            </a:outerShdw>
          </a:effectLst>
        </p:spPr>
      </p:pic>
      <p:sp>
        <p:nvSpPr>
          <p:cNvPr id="20" name="右矢印 19"/>
          <p:cNvSpPr/>
          <p:nvPr/>
        </p:nvSpPr>
        <p:spPr>
          <a:xfrm rot="11282551">
            <a:off x="3899335" y="4081413"/>
            <a:ext cx="380144" cy="26263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2" name="右矢印 21"/>
          <p:cNvSpPr/>
          <p:nvPr/>
        </p:nvSpPr>
        <p:spPr>
          <a:xfrm rot="16631073">
            <a:off x="5023185" y="3363394"/>
            <a:ext cx="380144" cy="26263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3" name="右矢印 22"/>
          <p:cNvSpPr/>
          <p:nvPr/>
        </p:nvSpPr>
        <p:spPr>
          <a:xfrm rot="13887241">
            <a:off x="4299305" y="3438352"/>
            <a:ext cx="380144" cy="26263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4" name="テキスト ボックス 23"/>
          <p:cNvSpPr txBox="1"/>
          <p:nvPr/>
        </p:nvSpPr>
        <p:spPr>
          <a:xfrm>
            <a:off x="6361711" y="3907688"/>
            <a:ext cx="2500400" cy="923330"/>
          </a:xfrm>
          <a:prstGeom prst="rect">
            <a:avLst/>
          </a:prstGeom>
          <a:noFill/>
        </p:spPr>
        <p:txBody>
          <a:bodyPr wrap="square" rtlCol="0">
            <a:spAutoFit/>
          </a:bodyPr>
          <a:lstStyle/>
          <a:p>
            <a:r>
              <a:rPr kumimoji="1" lang="en-US" altLang="ja-JP" dirty="0">
                <a:solidFill>
                  <a:srgbClr val="3333FF"/>
                </a:solidFill>
              </a:rPr>
              <a:t>Currently broadcasting</a:t>
            </a:r>
          </a:p>
          <a:p>
            <a:r>
              <a:rPr kumimoji="1" lang="en-US" altLang="ja-JP" dirty="0">
                <a:solidFill>
                  <a:srgbClr val="3333FF"/>
                </a:solidFill>
              </a:rPr>
              <a:t>three 4K channels with all 4K/10bit/BT2020/60P</a:t>
            </a:r>
            <a:endParaRPr kumimoji="1" lang="ja-JP" altLang="en-US" dirty="0">
              <a:solidFill>
                <a:srgbClr val="3333FF"/>
              </a:solidFill>
            </a:endParaRPr>
          </a:p>
        </p:txBody>
      </p:sp>
    </p:spTree>
    <p:extLst>
      <p:ext uri="{BB962C8B-B14F-4D97-AF65-F5344CB8AC3E}">
        <p14:creationId xmlns:p14="http://schemas.microsoft.com/office/powerpoint/2010/main" val="2365495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496" y="196227"/>
            <a:ext cx="7772400" cy="645224"/>
          </a:xfrm>
        </p:spPr>
        <p:txBody>
          <a:bodyPr>
            <a:normAutofit/>
          </a:bodyPr>
          <a:lstStyle/>
          <a:p>
            <a:r>
              <a:rPr lang="en-US" sz="2800" dirty="0"/>
              <a:t>Effective Programs of HDR</a:t>
            </a:r>
          </a:p>
        </p:txBody>
      </p:sp>
      <p:sp>
        <p:nvSpPr>
          <p:cNvPr id="6" name="テキスト ボックス 5"/>
          <p:cNvSpPr txBox="1"/>
          <p:nvPr/>
        </p:nvSpPr>
        <p:spPr>
          <a:xfrm>
            <a:off x="1419699" y="4270309"/>
            <a:ext cx="6518772" cy="400110"/>
          </a:xfrm>
          <a:prstGeom prst="rect">
            <a:avLst/>
          </a:prstGeom>
          <a:noFill/>
          <a:ln w="19050">
            <a:solidFill>
              <a:schemeClr val="tx2">
                <a:lumMod val="60000"/>
                <a:lumOff val="40000"/>
              </a:schemeClr>
            </a:solidFill>
          </a:ln>
        </p:spPr>
        <p:txBody>
          <a:bodyPr wrap="none" rtlCol="0" anchor="ctr" anchorCtr="1">
            <a:spAutoFit/>
          </a:bodyPr>
          <a:lstStyle/>
          <a:p>
            <a:r>
              <a:rPr lang="en-US" altLang="ja-JP" sz="2000" dirty="0">
                <a:latin typeface="Arial" panose="020B0604020202020204" pitchFamily="34" charset="0"/>
                <a:ea typeface="Meiryo UI" panose="020B0604030504040204" pitchFamily="50" charset="-128"/>
                <a:cs typeface="Arial" panose="020B0604020202020204" pitchFamily="34" charset="0"/>
              </a:rPr>
              <a:t>Tested all scene with HLG, and HDR was very effective.</a:t>
            </a:r>
            <a:endParaRPr lang="ja-JP" altLang="en-US" sz="2000" dirty="0">
              <a:latin typeface="Arial" panose="020B0604020202020204" pitchFamily="34" charset="0"/>
              <a:ea typeface="Meiryo UI" panose="020B0604030504040204" pitchFamily="50" charset="-128"/>
              <a:cs typeface="Arial" panose="020B0604020202020204" pitchFamily="34" charset="0"/>
            </a:endParaRPr>
          </a:p>
        </p:txBody>
      </p:sp>
      <p:sp>
        <p:nvSpPr>
          <p:cNvPr id="8" name="テキスト ボックス 7"/>
          <p:cNvSpPr txBox="1"/>
          <p:nvPr/>
        </p:nvSpPr>
        <p:spPr>
          <a:xfrm>
            <a:off x="1419699" y="968741"/>
            <a:ext cx="7072664" cy="3046988"/>
          </a:xfrm>
          <a:prstGeom prst="rect">
            <a:avLst/>
          </a:prstGeom>
          <a:noFill/>
        </p:spPr>
        <p:txBody>
          <a:bodyPr wrap="square" rtlCol="0">
            <a:spAutoFit/>
          </a:bodyPr>
          <a:lstStyle/>
          <a:p>
            <a:pPr marL="342900" lvl="1" indent="-342900">
              <a:buClr>
                <a:srgbClr val="00B0F0"/>
              </a:buClr>
              <a:buSzPct val="70000"/>
              <a:buFont typeface="Wingdings" panose="05000000000000000000" pitchFamily="2" charset="2"/>
              <a:buChar char="n"/>
            </a:pPr>
            <a:r>
              <a:rPr lang="en-US" altLang="ja-JP" sz="2400" dirty="0">
                <a:latin typeface="Arial" panose="020B0604020202020204" pitchFamily="34" charset="0"/>
                <a:ea typeface="Meiryo UI" panose="020B0604030504040204" pitchFamily="50" charset="-128"/>
                <a:cs typeface="Arial" panose="020B0604020202020204" pitchFamily="34" charset="0"/>
              </a:rPr>
              <a:t>Outdoor sport </a:t>
            </a:r>
            <a:r>
              <a:rPr lang="en-US" altLang="ja-JP" sz="2000" dirty="0">
                <a:solidFill>
                  <a:srgbClr val="3333FF"/>
                </a:solidFill>
                <a:latin typeface="Arial" panose="020B0604020202020204" pitchFamily="34" charset="0"/>
                <a:ea typeface="Meiryo UI" panose="020B0604030504040204" pitchFamily="50" charset="-128"/>
                <a:cs typeface="Arial" panose="020B0604020202020204" pitchFamily="34" charset="0"/>
              </a:rPr>
              <a:t>(half shadow football field)</a:t>
            </a:r>
          </a:p>
          <a:p>
            <a:pPr marL="342900" lvl="1" indent="-342900">
              <a:buClr>
                <a:srgbClr val="00B0F0"/>
              </a:buClr>
              <a:buSzPct val="70000"/>
              <a:buFont typeface="Wingdings" panose="05000000000000000000" pitchFamily="2" charset="2"/>
              <a:buChar char="n"/>
            </a:pPr>
            <a:r>
              <a:rPr lang="en-US" altLang="ja-JP" sz="2400" dirty="0">
                <a:latin typeface="Arial" panose="020B0604020202020204" pitchFamily="34" charset="0"/>
                <a:ea typeface="Meiryo UI" panose="020B0604030504040204" pitchFamily="50" charset="-128"/>
                <a:cs typeface="Arial" panose="020B0604020202020204" pitchFamily="34" charset="0"/>
              </a:rPr>
              <a:t>Music live </a:t>
            </a:r>
            <a:r>
              <a:rPr lang="en-US" altLang="ja-JP" sz="2000" dirty="0">
                <a:solidFill>
                  <a:srgbClr val="3333FF"/>
                </a:solidFill>
                <a:latin typeface="Arial" panose="020B0604020202020204" pitchFamily="34" charset="0"/>
                <a:ea typeface="Meiryo UI" panose="020B0604030504040204" pitchFamily="50" charset="-128"/>
                <a:cs typeface="Arial" panose="020B0604020202020204" pitchFamily="34" charset="0"/>
              </a:rPr>
              <a:t>(laser, spotlight)</a:t>
            </a:r>
          </a:p>
          <a:p>
            <a:pPr marL="342900" lvl="1" indent="-342900">
              <a:buClr>
                <a:srgbClr val="00B0F0"/>
              </a:buClr>
              <a:buSzPct val="70000"/>
              <a:buFont typeface="Wingdings" panose="05000000000000000000" pitchFamily="2" charset="2"/>
              <a:buChar char="n"/>
            </a:pPr>
            <a:r>
              <a:rPr lang="en-US" altLang="ja-JP" sz="2400" dirty="0">
                <a:latin typeface="Arial" panose="020B0604020202020204" pitchFamily="34" charset="0"/>
                <a:ea typeface="Meiryo UI" panose="020B0604030504040204" pitchFamily="50" charset="-128"/>
                <a:cs typeface="Arial" panose="020B0604020202020204" pitchFamily="34" charset="0"/>
              </a:rPr>
              <a:t>Drama </a:t>
            </a:r>
            <a:r>
              <a:rPr lang="en-US" altLang="ja-JP" sz="2000" dirty="0">
                <a:solidFill>
                  <a:srgbClr val="3333FF"/>
                </a:solidFill>
                <a:latin typeface="Arial" panose="020B0604020202020204" pitchFamily="34" charset="0"/>
                <a:ea typeface="Meiryo UI" panose="020B0604030504040204" pitchFamily="50" charset="-128"/>
                <a:cs typeface="Arial" panose="020B0604020202020204" pitchFamily="34" charset="0"/>
              </a:rPr>
              <a:t>(sunset scene)</a:t>
            </a:r>
          </a:p>
          <a:p>
            <a:pPr marL="342900" lvl="1" indent="-342900">
              <a:buClr>
                <a:srgbClr val="00B0F0"/>
              </a:buClr>
              <a:buSzPct val="70000"/>
              <a:buFont typeface="Wingdings" panose="05000000000000000000" pitchFamily="2" charset="2"/>
              <a:buChar char="n"/>
            </a:pPr>
            <a:r>
              <a:rPr lang="en-US" altLang="ja-JP" sz="2400" dirty="0">
                <a:latin typeface="Arial" panose="020B0604020202020204" pitchFamily="34" charset="0"/>
                <a:ea typeface="Meiryo UI" panose="020B0604030504040204" pitchFamily="50" charset="-128"/>
                <a:cs typeface="Arial" panose="020B0604020202020204" pitchFamily="34" charset="0"/>
              </a:rPr>
              <a:t>Movie </a:t>
            </a:r>
            <a:r>
              <a:rPr lang="en-US" altLang="ja-JP" sz="2000" dirty="0">
                <a:solidFill>
                  <a:srgbClr val="3333FF"/>
                </a:solidFill>
                <a:latin typeface="Arial" panose="020B0604020202020204" pitchFamily="34" charset="0"/>
                <a:ea typeface="Meiryo UI" panose="020B0604030504040204" pitchFamily="50" charset="-128"/>
                <a:cs typeface="Arial" panose="020B0604020202020204" pitchFamily="34" charset="0"/>
              </a:rPr>
              <a:t>(explosion scene, person/hair)</a:t>
            </a:r>
          </a:p>
          <a:p>
            <a:pPr marL="342900" lvl="1" indent="-342900">
              <a:buClr>
                <a:srgbClr val="00B0F0"/>
              </a:buClr>
              <a:buSzPct val="70000"/>
              <a:buFont typeface="Wingdings" panose="05000000000000000000" pitchFamily="2" charset="2"/>
              <a:buChar char="n"/>
            </a:pPr>
            <a:r>
              <a:rPr lang="en-US" altLang="ja-JP" sz="2400" dirty="0">
                <a:latin typeface="Arial" panose="020B0604020202020204" pitchFamily="34" charset="0"/>
                <a:ea typeface="Meiryo UI" panose="020B0604030504040204" pitchFamily="50" charset="-128"/>
                <a:cs typeface="Arial" panose="020B0604020202020204" pitchFamily="34" charset="0"/>
              </a:rPr>
              <a:t>Motor sports </a:t>
            </a:r>
            <a:r>
              <a:rPr lang="en-US" altLang="ja-JP" sz="2000" dirty="0">
                <a:solidFill>
                  <a:srgbClr val="3333FF"/>
                </a:solidFill>
                <a:latin typeface="Arial" panose="020B0604020202020204" pitchFamily="34" charset="0"/>
                <a:ea typeface="Meiryo UI" panose="020B0604030504040204" pitchFamily="50" charset="-128"/>
                <a:cs typeface="Arial" panose="020B0604020202020204" pitchFamily="34" charset="0"/>
              </a:rPr>
              <a:t>(the pits of racing, material feeling of car)</a:t>
            </a:r>
            <a:endParaRPr lang="en-US" altLang="ja-JP" sz="2400" dirty="0">
              <a:solidFill>
                <a:srgbClr val="3333FF"/>
              </a:solidFill>
              <a:latin typeface="Arial" panose="020B0604020202020204" pitchFamily="34" charset="0"/>
              <a:ea typeface="Meiryo UI" panose="020B0604030504040204" pitchFamily="50" charset="-128"/>
              <a:cs typeface="Arial" panose="020B0604020202020204" pitchFamily="34" charset="0"/>
            </a:endParaRPr>
          </a:p>
          <a:p>
            <a:pPr marL="342900" lvl="1" indent="-342900">
              <a:buClr>
                <a:srgbClr val="00B0F0"/>
              </a:buClr>
              <a:buSzPct val="70000"/>
              <a:buFont typeface="Wingdings" panose="05000000000000000000" pitchFamily="2" charset="2"/>
              <a:buChar char="n"/>
            </a:pPr>
            <a:r>
              <a:rPr lang="en-US" altLang="ja-JP" sz="2400" dirty="0">
                <a:latin typeface="Arial" panose="020B0604020202020204" pitchFamily="34" charset="0"/>
                <a:ea typeface="Meiryo UI" panose="020B0604030504040204" pitchFamily="50" charset="-128"/>
                <a:cs typeface="Arial" panose="020B0604020202020204" pitchFamily="34" charset="0"/>
              </a:rPr>
              <a:t>Nature </a:t>
            </a:r>
            <a:r>
              <a:rPr lang="en-US" altLang="ja-JP" sz="2000" dirty="0">
                <a:solidFill>
                  <a:srgbClr val="3333FF"/>
                </a:solidFill>
                <a:latin typeface="Arial" panose="020B0604020202020204" pitchFamily="34" charset="0"/>
                <a:ea typeface="Meiryo UI" panose="020B0604030504040204" pitchFamily="50" charset="-128"/>
                <a:cs typeface="Arial" panose="020B0604020202020204" pitchFamily="34" charset="0"/>
              </a:rPr>
              <a:t>(high contrast scene, snow/ski)</a:t>
            </a:r>
          </a:p>
          <a:p>
            <a:pPr marL="342900" lvl="1" indent="-342900">
              <a:buClr>
                <a:srgbClr val="00B0F0"/>
              </a:buClr>
              <a:buSzPct val="70000"/>
              <a:buFont typeface="Wingdings" panose="05000000000000000000" pitchFamily="2" charset="2"/>
              <a:buChar char="n"/>
            </a:pPr>
            <a:r>
              <a:rPr lang="en-US" altLang="ja-JP" sz="2400" dirty="0">
                <a:latin typeface="Arial" panose="020B0604020202020204" pitchFamily="34" charset="0"/>
                <a:ea typeface="Meiryo UI" panose="020B0604030504040204" pitchFamily="50" charset="-128"/>
                <a:cs typeface="Arial" panose="020B0604020202020204" pitchFamily="34" charset="0"/>
              </a:rPr>
              <a:t>City </a:t>
            </a:r>
            <a:r>
              <a:rPr lang="en-US" altLang="ja-JP" sz="2000" dirty="0">
                <a:solidFill>
                  <a:srgbClr val="3333FF"/>
                </a:solidFill>
                <a:latin typeface="Arial" panose="020B0604020202020204" pitchFamily="34" charset="0"/>
                <a:ea typeface="Meiryo UI" panose="020B0604030504040204" pitchFamily="50" charset="-128"/>
                <a:cs typeface="Arial" panose="020B0604020202020204" pitchFamily="34" charset="0"/>
              </a:rPr>
              <a:t>(reflection, window, aerial shot of night city)</a:t>
            </a:r>
          </a:p>
          <a:p>
            <a:pPr marL="342900" lvl="1" indent="-342900">
              <a:buClr>
                <a:srgbClr val="00B0F0"/>
              </a:buClr>
              <a:buSzPct val="70000"/>
              <a:buFont typeface="Wingdings" panose="05000000000000000000" pitchFamily="2" charset="2"/>
              <a:buChar char="n"/>
            </a:pPr>
            <a:r>
              <a:rPr lang="en-US" altLang="ja-JP" sz="2400" dirty="0">
                <a:latin typeface="Arial" panose="020B0604020202020204" pitchFamily="34" charset="0"/>
                <a:ea typeface="Meiryo UI" panose="020B0604030504040204" pitchFamily="50" charset="-128"/>
                <a:cs typeface="Arial" panose="020B0604020202020204" pitchFamily="34" charset="0"/>
              </a:rPr>
              <a:t>Theater play </a:t>
            </a:r>
            <a:r>
              <a:rPr lang="en-US" altLang="ja-JP" sz="2000" dirty="0">
                <a:solidFill>
                  <a:srgbClr val="3333FF"/>
                </a:solidFill>
                <a:latin typeface="Arial" panose="020B0604020202020204" pitchFamily="34" charset="0"/>
                <a:ea typeface="Meiryo UI" panose="020B0604030504040204" pitchFamily="50" charset="-128"/>
                <a:cs typeface="Arial" panose="020B0604020202020204" pitchFamily="34" charset="0"/>
              </a:rPr>
              <a:t>(person &amp; clothes under spotlight)</a:t>
            </a:r>
          </a:p>
        </p:txBody>
      </p:sp>
    </p:spTree>
    <p:extLst>
      <p:ext uri="{BB962C8B-B14F-4D97-AF65-F5344CB8AC3E}">
        <p14:creationId xmlns:p14="http://schemas.microsoft.com/office/powerpoint/2010/main" val="88120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555" y="304541"/>
            <a:ext cx="5772634" cy="645224"/>
          </a:xfrm>
        </p:spPr>
        <p:txBody>
          <a:bodyPr>
            <a:normAutofit/>
          </a:bodyPr>
          <a:lstStyle/>
          <a:p>
            <a:r>
              <a:rPr lang="en-US" sz="2400" dirty="0">
                <a:latin typeface="Arial" panose="020B0604020202020204" pitchFamily="34" charset="0"/>
                <a:cs typeface="Arial" panose="020B0604020202020204" pitchFamily="34" charset="0"/>
              </a:rPr>
              <a:t>Reasons to select HLG</a:t>
            </a:r>
          </a:p>
        </p:txBody>
      </p:sp>
      <p:sp>
        <p:nvSpPr>
          <p:cNvPr id="6" name="テキスト ボックス 5"/>
          <p:cNvSpPr txBox="1"/>
          <p:nvPr/>
        </p:nvSpPr>
        <p:spPr>
          <a:xfrm>
            <a:off x="750013" y="866205"/>
            <a:ext cx="7881601" cy="2862322"/>
          </a:xfrm>
          <a:prstGeom prst="rect">
            <a:avLst/>
          </a:prstGeom>
          <a:noFill/>
          <a:ln>
            <a:noFill/>
          </a:ln>
        </p:spPr>
        <p:txBody>
          <a:bodyPr wrap="square" rtlCol="0" anchor="ctr" anchorCtr="0">
            <a:spAutoFit/>
          </a:bodyPr>
          <a:lstStyle/>
          <a:p>
            <a:pPr marL="342900" indent="-342900">
              <a:lnSpc>
                <a:spcPct val="150000"/>
              </a:lnSpc>
              <a:buClr>
                <a:srgbClr val="00B0F0"/>
              </a:buClr>
              <a:buSzPct val="70000"/>
              <a:buFont typeface="Wingdings" panose="05000000000000000000" pitchFamily="2" charset="2"/>
              <a:buChar char="n"/>
            </a:pPr>
            <a:r>
              <a:rPr kumimoji="1" lang="en-US" altLang="ja-JP" sz="2000" dirty="0">
                <a:latin typeface="Arial" panose="020B0604020202020204" pitchFamily="34" charset="0"/>
                <a:cs typeface="Arial" panose="020B0604020202020204" pitchFamily="34" charset="0"/>
              </a:rPr>
              <a:t>HLG</a:t>
            </a:r>
            <a:r>
              <a:rPr kumimoji="1" lang="ja-JP" altLang="en-US" sz="2000" dirty="0">
                <a:latin typeface="Arial" panose="020B0604020202020204" pitchFamily="34" charset="0"/>
                <a:cs typeface="Arial" panose="020B0604020202020204" pitchFamily="34" charset="0"/>
              </a:rPr>
              <a:t> </a:t>
            </a:r>
            <a:r>
              <a:rPr kumimoji="1" lang="en-US" altLang="ja-JP" sz="2000" dirty="0">
                <a:latin typeface="Arial" panose="020B0604020202020204" pitchFamily="34" charset="0"/>
                <a:cs typeface="Arial" panose="020B0604020202020204" pitchFamily="34" charset="0"/>
              </a:rPr>
              <a:t>is</a:t>
            </a:r>
            <a:r>
              <a:rPr kumimoji="1" lang="ja-JP" altLang="en-US" sz="2000" dirty="0">
                <a:latin typeface="Arial" panose="020B0604020202020204" pitchFamily="34" charset="0"/>
                <a:cs typeface="Arial" panose="020B0604020202020204" pitchFamily="34" charset="0"/>
              </a:rPr>
              <a:t> </a:t>
            </a:r>
            <a:r>
              <a:rPr kumimoji="1" lang="en-US" altLang="ja-JP" sz="2000" dirty="0">
                <a:latin typeface="Arial" panose="020B0604020202020204" pitchFamily="34" charset="0"/>
                <a:cs typeface="Arial" panose="020B0604020202020204" pitchFamily="34" charset="0"/>
              </a:rPr>
              <a:t>made</a:t>
            </a:r>
            <a:r>
              <a:rPr kumimoji="1" lang="ja-JP" altLang="en-US" sz="2000" dirty="0">
                <a:latin typeface="Arial" panose="020B0604020202020204" pitchFamily="34" charset="0"/>
                <a:cs typeface="Arial" panose="020B0604020202020204" pitchFamily="34" charset="0"/>
              </a:rPr>
              <a:t> </a:t>
            </a:r>
            <a:r>
              <a:rPr kumimoji="1" lang="en-US" altLang="ja-JP" sz="2000" dirty="0">
                <a:latin typeface="Arial" panose="020B0604020202020204" pitchFamily="34" charset="0"/>
                <a:cs typeface="Arial" panose="020B0604020202020204" pitchFamily="34" charset="0"/>
              </a:rPr>
              <a:t>by</a:t>
            </a:r>
            <a:r>
              <a:rPr kumimoji="1" lang="ja-JP" altLang="en-US" sz="2000" dirty="0">
                <a:latin typeface="Arial" panose="020B0604020202020204" pitchFamily="34" charset="0"/>
                <a:cs typeface="Arial" panose="020B0604020202020204" pitchFamily="34" charset="0"/>
              </a:rPr>
              <a:t> </a:t>
            </a:r>
            <a:r>
              <a:rPr kumimoji="1" lang="en-US" altLang="ja-JP" sz="2000" dirty="0">
                <a:latin typeface="Arial" panose="020B0604020202020204" pitchFamily="34" charset="0"/>
                <a:cs typeface="Arial" panose="020B0604020202020204" pitchFamily="34" charset="0"/>
              </a:rPr>
              <a:t>broadcaster</a:t>
            </a:r>
            <a:r>
              <a:rPr kumimoji="1" lang="ja-JP" altLang="en-US" sz="2000" dirty="0">
                <a:latin typeface="Arial" panose="020B0604020202020204" pitchFamily="34" charset="0"/>
                <a:cs typeface="Arial" panose="020B0604020202020204" pitchFamily="34" charset="0"/>
              </a:rPr>
              <a:t> </a:t>
            </a:r>
            <a:r>
              <a:rPr kumimoji="1" lang="en-US" altLang="ja-JP" sz="2000" dirty="0">
                <a:latin typeface="Arial" panose="020B0604020202020204" pitchFamily="34" charset="0"/>
                <a:cs typeface="Arial" panose="020B0604020202020204" pitchFamily="34" charset="0"/>
              </a:rPr>
              <a:t>for</a:t>
            </a:r>
            <a:r>
              <a:rPr kumimoji="1" lang="ja-JP" altLang="en-US" sz="2000" dirty="0">
                <a:latin typeface="Arial" panose="020B0604020202020204" pitchFamily="34" charset="0"/>
                <a:cs typeface="Arial" panose="020B0604020202020204" pitchFamily="34" charset="0"/>
              </a:rPr>
              <a:t> </a:t>
            </a:r>
            <a:r>
              <a:rPr kumimoji="1" lang="en-US" altLang="ja-JP" sz="2000" dirty="0">
                <a:latin typeface="Arial" panose="020B0604020202020204" pitchFamily="34" charset="0"/>
                <a:cs typeface="Arial" panose="020B0604020202020204" pitchFamily="34" charset="0"/>
              </a:rPr>
              <a:t>broadcasting.</a:t>
            </a:r>
          </a:p>
          <a:p>
            <a:pPr marL="342900" indent="-342900">
              <a:buClr>
                <a:srgbClr val="00B0F0"/>
              </a:buClr>
              <a:buSzPct val="70000"/>
              <a:buFont typeface="Wingdings" panose="05000000000000000000" pitchFamily="2" charset="2"/>
              <a:buChar char="n"/>
            </a:pPr>
            <a:r>
              <a:rPr lang="en-US" altLang="ja-JP" sz="2000" dirty="0">
                <a:latin typeface="Arial" panose="020B0604020202020204" pitchFamily="34" charset="0"/>
                <a:ea typeface="Meiryo UI" panose="020B0604030504040204" pitchFamily="50" charset="-128"/>
                <a:cs typeface="Arial" panose="020B0604020202020204" pitchFamily="34" charset="0"/>
              </a:rPr>
              <a:t>HLG is made to fully utilize camera capability (1300%) and TV capability (1000nits), and optimized code value allocation to it.</a:t>
            </a:r>
            <a:endParaRPr kumimoji="1" lang="en-US" altLang="ja-JP" sz="2000" dirty="0">
              <a:latin typeface="Arial" panose="020B0604020202020204" pitchFamily="34" charset="0"/>
              <a:cs typeface="Arial" panose="020B0604020202020204" pitchFamily="34" charset="0"/>
            </a:endParaRPr>
          </a:p>
          <a:p>
            <a:pPr marL="342900" indent="-342900">
              <a:lnSpc>
                <a:spcPct val="150000"/>
              </a:lnSpc>
              <a:buClr>
                <a:srgbClr val="00B0F0"/>
              </a:buClr>
              <a:buSzPct val="70000"/>
              <a:buFont typeface="Wingdings" panose="05000000000000000000" pitchFamily="2" charset="2"/>
              <a:buChar char="n"/>
            </a:pPr>
            <a:r>
              <a:rPr lang="en-US" altLang="ja-JP" sz="2000" dirty="0">
                <a:latin typeface="Arial" panose="020B0604020202020204" pitchFamily="34" charset="0"/>
                <a:cs typeface="Arial" panose="020B0604020202020204" pitchFamily="34" charset="0"/>
              </a:rPr>
              <a:t>HLG is ITU-R standard and ARIB Japanese standard.</a:t>
            </a:r>
          </a:p>
          <a:p>
            <a:pPr marL="342900" indent="-342900">
              <a:buClr>
                <a:srgbClr val="00B0F0"/>
              </a:buClr>
              <a:buSzPct val="70000"/>
              <a:buFont typeface="Wingdings" panose="05000000000000000000" pitchFamily="2" charset="2"/>
              <a:buChar char="n"/>
            </a:pPr>
            <a:r>
              <a:rPr lang="en-US" altLang="ja-JP" sz="2000" dirty="0">
                <a:latin typeface="Arial" panose="020B0604020202020204" pitchFamily="34" charset="0"/>
                <a:cs typeface="Arial" panose="020B0604020202020204" pitchFamily="34" charset="0"/>
              </a:rPr>
              <a:t>HLG has backward compatibility, which allows mixed programming with conventional SDR programs.</a:t>
            </a:r>
          </a:p>
          <a:p>
            <a:pPr marL="342900" indent="-342900">
              <a:buClr>
                <a:srgbClr val="00B0F0"/>
              </a:buClr>
              <a:buSzPct val="70000"/>
              <a:buFont typeface="Wingdings" panose="05000000000000000000" pitchFamily="2" charset="2"/>
              <a:buChar char="n"/>
            </a:pPr>
            <a:r>
              <a:rPr lang="en-US" altLang="ja-JP" sz="2000" dirty="0">
                <a:latin typeface="Arial" panose="020B0604020202020204" pitchFamily="34" charset="0"/>
                <a:cs typeface="Arial" panose="020B0604020202020204" pitchFamily="34" charset="0"/>
              </a:rPr>
              <a:t>Tested various aspect of HLG and PQ, and are comfortable to use HLG for broadcasting.  </a:t>
            </a:r>
            <a:r>
              <a:rPr lang="en-US" altLang="ja-JP" dirty="0">
                <a:latin typeface="Arial" panose="020B0604020202020204" pitchFamily="34" charset="0"/>
                <a:cs typeface="Arial" panose="020B0604020202020204" pitchFamily="34" charset="0"/>
              </a:rPr>
              <a:t>(next page)</a:t>
            </a:r>
            <a:endParaRPr kumimoji="1" lang="ja-JP" altLang="en-US" sz="1600" dirty="0">
              <a:latin typeface="Arial" panose="020B0604020202020204" pitchFamily="34" charset="0"/>
              <a:cs typeface="Arial" panose="020B0604020202020204" pitchFamily="34" charset="0"/>
            </a:endParaRPr>
          </a:p>
        </p:txBody>
      </p:sp>
      <p:sp>
        <p:nvSpPr>
          <p:cNvPr id="9" name="下矢印 8"/>
          <p:cNvSpPr/>
          <p:nvPr/>
        </p:nvSpPr>
        <p:spPr>
          <a:xfrm>
            <a:off x="4157350" y="3723541"/>
            <a:ext cx="818842" cy="203124"/>
          </a:xfrm>
          <a:prstGeom prst="downArrow">
            <a:avLst/>
          </a:prstGeom>
          <a:solidFill>
            <a:srgbClr val="00B0F0"/>
          </a:solidFill>
          <a:ln w="19050">
            <a:solidFill>
              <a:schemeClr val="tx1">
                <a:lumMod val="95000"/>
              </a:schemeClr>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600" dirty="0">
              <a:solidFill>
                <a:schemeClr val="tx1"/>
              </a:solidFill>
            </a:endParaRPr>
          </a:p>
        </p:txBody>
      </p:sp>
      <p:sp>
        <p:nvSpPr>
          <p:cNvPr id="11" name="正方形/長方形 10"/>
          <p:cNvSpPr/>
          <p:nvPr/>
        </p:nvSpPr>
        <p:spPr>
          <a:xfrm>
            <a:off x="1339710" y="4012690"/>
            <a:ext cx="6702206" cy="707886"/>
          </a:xfrm>
          <a:prstGeom prst="rect">
            <a:avLst/>
          </a:prstGeom>
          <a:ln w="19050">
            <a:solidFill>
              <a:schemeClr val="tx2">
                <a:lumMod val="60000"/>
                <a:lumOff val="40000"/>
              </a:schemeClr>
            </a:solidFill>
          </a:ln>
        </p:spPr>
        <p:txBody>
          <a:bodyPr wrap="square">
            <a:spAutoFit/>
          </a:bodyPr>
          <a:lstStyle/>
          <a:p>
            <a:pPr algn="ctr"/>
            <a:r>
              <a:rPr kumimoji="1" lang="en-US" altLang="ja-JP" sz="2000" dirty="0">
                <a:latin typeface="Arial" panose="020B0604020202020204" pitchFamily="34" charset="0"/>
                <a:cs typeface="Arial" panose="020B0604020202020204" pitchFamily="34" charset="0"/>
              </a:rPr>
              <a:t>SKY Perfect will use HLG for all HDR programming, including movies.</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17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850" y="277402"/>
            <a:ext cx="6233252" cy="780835"/>
          </a:xfrm>
        </p:spPr>
        <p:txBody>
          <a:bodyPr>
            <a:noAutofit/>
          </a:bodyPr>
          <a:lstStyle/>
          <a:p>
            <a:r>
              <a:rPr lang="en-US" altLang="ja-JP" sz="2400" dirty="0">
                <a:latin typeface="Arial" panose="020B0604020202020204" pitchFamily="34" charset="0"/>
                <a:cs typeface="Arial" panose="020B0604020202020204" pitchFamily="34" charset="0"/>
              </a:rPr>
              <a:t>Confirmed items before the decision</a:t>
            </a:r>
            <a:br>
              <a:rPr lang="en-US" altLang="ja-JP" sz="2400" dirty="0">
                <a:latin typeface="Arial" panose="020B0604020202020204" pitchFamily="34" charset="0"/>
                <a:cs typeface="Arial" panose="020B0604020202020204" pitchFamily="34" charset="0"/>
              </a:rPr>
            </a:br>
            <a:r>
              <a:rPr lang="en-US" altLang="ja-JP" sz="2400" dirty="0">
                <a:latin typeface="Arial" panose="020B0604020202020204" pitchFamily="34" charset="0"/>
                <a:cs typeface="Arial" panose="020B0604020202020204" pitchFamily="34" charset="0"/>
              </a:rPr>
              <a:t>to start HDR with HLG</a:t>
            </a:r>
            <a:endParaRPr lang="en-US" sz="2400" dirty="0">
              <a:latin typeface="Arial" panose="020B0604020202020204" pitchFamily="34" charset="0"/>
              <a:cs typeface="Arial" panose="020B0604020202020204" pitchFamily="34" charset="0"/>
            </a:endParaRPr>
          </a:p>
        </p:txBody>
      </p:sp>
      <p:sp>
        <p:nvSpPr>
          <p:cNvPr id="5" name="テキスト ボックス 4"/>
          <p:cNvSpPr txBox="1"/>
          <p:nvPr/>
        </p:nvSpPr>
        <p:spPr>
          <a:xfrm>
            <a:off x="1032220" y="1160884"/>
            <a:ext cx="7329929" cy="3170099"/>
          </a:xfrm>
          <a:prstGeom prst="rect">
            <a:avLst/>
          </a:prstGeom>
          <a:noFill/>
          <a:ln>
            <a:noFill/>
          </a:ln>
        </p:spPr>
        <p:txBody>
          <a:bodyPr wrap="square" rtlCol="0" anchor="ctr" anchorCtr="0">
            <a:spAutoFit/>
          </a:bodyPr>
          <a:lstStyle/>
          <a:p>
            <a:pPr marL="342900" indent="-342900">
              <a:buClr>
                <a:srgbClr val="00B0F0"/>
              </a:buClr>
              <a:buSzPct val="70000"/>
              <a:buFont typeface="Wingdings" panose="05000000000000000000" pitchFamily="2" charset="2"/>
              <a:buChar char="n"/>
            </a:pPr>
            <a:r>
              <a:rPr lang="en-US" altLang="ja-JP" sz="2000" dirty="0">
                <a:latin typeface="Arial" panose="020B0604020202020204" pitchFamily="34" charset="0"/>
                <a:cs typeface="Arial" panose="020B0604020202020204" pitchFamily="34" charset="0"/>
              </a:rPr>
              <a:t>Live production work flow  </a:t>
            </a:r>
          </a:p>
          <a:p>
            <a:pPr marL="342900" indent="-342900">
              <a:buClr>
                <a:srgbClr val="00B0F0"/>
              </a:buClr>
              <a:buSzPct val="70000"/>
              <a:buFont typeface="Wingdings" panose="05000000000000000000" pitchFamily="2" charset="2"/>
              <a:buChar char="n"/>
            </a:pPr>
            <a:r>
              <a:rPr lang="en-US" altLang="ja-JP" sz="2000" dirty="0">
                <a:latin typeface="Arial" panose="020B0604020202020204" pitchFamily="34" charset="0"/>
                <a:cs typeface="Arial" panose="020B0604020202020204" pitchFamily="34" charset="0"/>
              </a:rPr>
              <a:t>Simul-production work flow of 4K HDR and HD SDR</a:t>
            </a:r>
          </a:p>
          <a:p>
            <a:pPr marL="342900" indent="-342900">
              <a:buClr>
                <a:srgbClr val="00B0F0"/>
              </a:buClr>
              <a:buSzPct val="70000"/>
              <a:buFont typeface="Wingdings" panose="05000000000000000000" pitchFamily="2" charset="2"/>
              <a:buChar char="n"/>
            </a:pPr>
            <a:r>
              <a:rPr lang="en-US" altLang="ja-JP" sz="2000" dirty="0">
                <a:latin typeface="Arial" panose="020B0604020202020204" pitchFamily="34" charset="0"/>
                <a:cs typeface="Arial" panose="020B0604020202020204" pitchFamily="34" charset="0"/>
              </a:rPr>
              <a:t>Test broadcast using current 4K playout system</a:t>
            </a:r>
          </a:p>
          <a:p>
            <a:pPr>
              <a:buClr>
                <a:srgbClr val="00B0F0"/>
              </a:buClr>
              <a:buSzPct val="70000"/>
            </a:pPr>
            <a:r>
              <a:rPr lang="en-US" altLang="ja-JP" sz="2000" dirty="0">
                <a:latin typeface="Arial" panose="020B0604020202020204" pitchFamily="34" charset="0"/>
                <a:cs typeface="Arial" panose="020B0604020202020204" pitchFamily="34" charset="0"/>
              </a:rPr>
              <a:t>     and current 4K channel</a:t>
            </a:r>
          </a:p>
          <a:p>
            <a:pPr marL="342900" indent="-342900">
              <a:buClr>
                <a:srgbClr val="00B0F0"/>
              </a:buClr>
              <a:buSzPct val="70000"/>
              <a:buFont typeface="Wingdings" panose="05000000000000000000" pitchFamily="2" charset="2"/>
              <a:buChar char="n"/>
            </a:pPr>
            <a:r>
              <a:rPr lang="en-US" altLang="ja-JP" sz="2000" dirty="0">
                <a:latin typeface="Arial" panose="020B0604020202020204" pitchFamily="34" charset="0"/>
                <a:cs typeface="Arial" panose="020B0604020202020204" pitchFamily="34" charset="0"/>
              </a:rPr>
              <a:t>HDR effect on various shooting objects</a:t>
            </a:r>
          </a:p>
          <a:p>
            <a:pPr marL="342900" indent="-342900">
              <a:buClr>
                <a:srgbClr val="00B0F0"/>
              </a:buClr>
              <a:buSzPct val="70000"/>
              <a:buFont typeface="Wingdings" panose="05000000000000000000" pitchFamily="2" charset="2"/>
              <a:buChar char="n"/>
            </a:pPr>
            <a:r>
              <a:rPr lang="en-US" altLang="ja-JP" sz="2000" dirty="0">
                <a:latin typeface="Arial" panose="020B0604020202020204" pitchFamily="34" charset="0"/>
                <a:cs typeface="Arial" panose="020B0604020202020204" pitchFamily="34" charset="0"/>
              </a:rPr>
              <a:t>Movie conversion accuracy from PQ master to HLG</a:t>
            </a:r>
          </a:p>
          <a:p>
            <a:pPr marL="342900" indent="-342900">
              <a:buClr>
                <a:srgbClr val="00B0F0"/>
              </a:buClr>
              <a:buSzPct val="70000"/>
              <a:buFont typeface="Wingdings" panose="05000000000000000000" pitchFamily="2" charset="2"/>
              <a:buChar char="n"/>
            </a:pPr>
            <a:r>
              <a:rPr kumimoji="1" lang="en-US" altLang="ja-JP" sz="2000" dirty="0">
                <a:latin typeface="Arial" panose="020B0604020202020204" pitchFamily="34" charset="0"/>
                <a:cs typeface="Arial" panose="020B0604020202020204" pitchFamily="34" charset="0"/>
              </a:rPr>
              <a:t>HEVC encoding quality and cost</a:t>
            </a:r>
          </a:p>
          <a:p>
            <a:pPr marL="342900" indent="-342900">
              <a:buClr>
                <a:srgbClr val="00B0F0"/>
              </a:buClr>
              <a:buSzPct val="70000"/>
              <a:buFont typeface="Wingdings" panose="05000000000000000000" pitchFamily="2" charset="2"/>
              <a:buChar char="n"/>
            </a:pPr>
            <a:r>
              <a:rPr lang="en-US" altLang="ja-JP" sz="2000" dirty="0">
                <a:latin typeface="Arial" panose="020B0604020202020204" pitchFamily="34" charset="0"/>
                <a:cs typeface="Arial" panose="020B0604020202020204" pitchFamily="34" charset="0"/>
              </a:rPr>
              <a:t>HDMI implementation </a:t>
            </a:r>
            <a:r>
              <a:rPr lang="en-US" altLang="ja-JP" sz="1600" dirty="0">
                <a:latin typeface="Arial" panose="020B0604020202020204" pitchFamily="34" charset="0"/>
                <a:cs typeface="Arial" panose="020B0604020202020204" pitchFamily="34" charset="0"/>
              </a:rPr>
              <a:t>(CTA standard will be reflected)</a:t>
            </a:r>
          </a:p>
          <a:p>
            <a:pPr marL="342900" indent="-342900">
              <a:buClr>
                <a:srgbClr val="00B0F0"/>
              </a:buClr>
              <a:buSzPct val="70000"/>
              <a:buFont typeface="Wingdings" panose="05000000000000000000" pitchFamily="2" charset="2"/>
              <a:buChar char="n"/>
            </a:pPr>
            <a:r>
              <a:rPr lang="en-US" altLang="ja-JP" sz="2000" dirty="0">
                <a:latin typeface="Arial" panose="020B0604020202020204" pitchFamily="34" charset="0"/>
                <a:cs typeface="Arial" panose="020B0604020202020204" pitchFamily="34" charset="0"/>
              </a:rPr>
              <a:t>Worked with TV makers on HLG picture quality </a:t>
            </a:r>
          </a:p>
          <a:p>
            <a:pPr marL="342900" indent="-342900">
              <a:buClr>
                <a:srgbClr val="00B0F0"/>
              </a:buClr>
              <a:buSzPct val="70000"/>
              <a:buFont typeface="Wingdings" panose="05000000000000000000" pitchFamily="2" charset="2"/>
              <a:buChar char="n"/>
            </a:pPr>
            <a:r>
              <a:rPr kumimoji="1" lang="en-US" altLang="ja-JP" sz="2000" dirty="0">
                <a:latin typeface="Arial" panose="020B0604020202020204" pitchFamily="34" charset="0"/>
                <a:cs typeface="Arial" panose="020B0604020202020204" pitchFamily="34" charset="0"/>
              </a:rPr>
              <a:t>Minor modification of system with limited investment</a:t>
            </a:r>
            <a:endParaRPr kumimoji="1" lang="ja-JP" altLang="en-US" dirty="0">
              <a:latin typeface="Arial" panose="020B0604020202020204" pitchFamily="34" charset="0"/>
              <a:cs typeface="Arial" panose="020B0604020202020204" pitchFamily="34" charset="0"/>
            </a:endParaRPr>
          </a:p>
        </p:txBody>
      </p:sp>
      <p:sp>
        <p:nvSpPr>
          <p:cNvPr id="6" name="フリーフォーム 5"/>
          <p:cNvSpPr/>
          <p:nvPr/>
        </p:nvSpPr>
        <p:spPr>
          <a:xfrm>
            <a:off x="8335834" y="1220733"/>
            <a:ext cx="317168" cy="265171"/>
          </a:xfrm>
          <a:custGeom>
            <a:avLst/>
            <a:gdLst>
              <a:gd name="connsiteX0" fmla="*/ 27295 w 1255594"/>
              <a:gd name="connsiteY0" fmla="*/ 395785 h 1023582"/>
              <a:gd name="connsiteX1" fmla="*/ 313898 w 1255594"/>
              <a:gd name="connsiteY1" fmla="*/ 750627 h 1023582"/>
              <a:gd name="connsiteX2" fmla="*/ 1173707 w 1255594"/>
              <a:gd name="connsiteY2" fmla="*/ 0 h 1023582"/>
              <a:gd name="connsiteX3" fmla="*/ 1255594 w 1255594"/>
              <a:gd name="connsiteY3" fmla="*/ 54591 h 1023582"/>
              <a:gd name="connsiteX4" fmla="*/ 368489 w 1255594"/>
              <a:gd name="connsiteY4" fmla="*/ 1023582 h 1023582"/>
              <a:gd name="connsiteX5" fmla="*/ 163773 w 1255594"/>
              <a:gd name="connsiteY5" fmla="*/ 1009935 h 1023582"/>
              <a:gd name="connsiteX6" fmla="*/ 0 w 1255594"/>
              <a:gd name="connsiteY6" fmla="*/ 518615 h 1023582"/>
              <a:gd name="connsiteX7" fmla="*/ 95534 w 1255594"/>
              <a:gd name="connsiteY7" fmla="*/ 450376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594" h="1023582">
                <a:moveTo>
                  <a:pt x="27295" y="395785"/>
                </a:moveTo>
                <a:lnTo>
                  <a:pt x="313898" y="750627"/>
                </a:lnTo>
                <a:lnTo>
                  <a:pt x="1173707" y="0"/>
                </a:lnTo>
                <a:lnTo>
                  <a:pt x="1255594" y="54591"/>
                </a:lnTo>
                <a:lnTo>
                  <a:pt x="368489" y="1023582"/>
                </a:lnTo>
                <a:lnTo>
                  <a:pt x="163773" y="1009935"/>
                </a:lnTo>
                <a:lnTo>
                  <a:pt x="0" y="518615"/>
                </a:lnTo>
                <a:lnTo>
                  <a:pt x="95534" y="450376"/>
                </a:lnTo>
              </a:path>
            </a:pathLst>
          </a:custGeom>
          <a:solidFill>
            <a:srgbClr val="FFFF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2000" dirty="0"/>
          </a:p>
        </p:txBody>
      </p:sp>
      <p:sp>
        <p:nvSpPr>
          <p:cNvPr id="7" name="フリーフォーム 6"/>
          <p:cNvSpPr/>
          <p:nvPr/>
        </p:nvSpPr>
        <p:spPr>
          <a:xfrm>
            <a:off x="8335834" y="1541297"/>
            <a:ext cx="317168" cy="265171"/>
          </a:xfrm>
          <a:custGeom>
            <a:avLst/>
            <a:gdLst>
              <a:gd name="connsiteX0" fmla="*/ 27295 w 1255594"/>
              <a:gd name="connsiteY0" fmla="*/ 395785 h 1023582"/>
              <a:gd name="connsiteX1" fmla="*/ 313898 w 1255594"/>
              <a:gd name="connsiteY1" fmla="*/ 750627 h 1023582"/>
              <a:gd name="connsiteX2" fmla="*/ 1173707 w 1255594"/>
              <a:gd name="connsiteY2" fmla="*/ 0 h 1023582"/>
              <a:gd name="connsiteX3" fmla="*/ 1255594 w 1255594"/>
              <a:gd name="connsiteY3" fmla="*/ 54591 h 1023582"/>
              <a:gd name="connsiteX4" fmla="*/ 368489 w 1255594"/>
              <a:gd name="connsiteY4" fmla="*/ 1023582 h 1023582"/>
              <a:gd name="connsiteX5" fmla="*/ 163773 w 1255594"/>
              <a:gd name="connsiteY5" fmla="*/ 1009935 h 1023582"/>
              <a:gd name="connsiteX6" fmla="*/ 0 w 1255594"/>
              <a:gd name="connsiteY6" fmla="*/ 518615 h 1023582"/>
              <a:gd name="connsiteX7" fmla="*/ 95534 w 1255594"/>
              <a:gd name="connsiteY7" fmla="*/ 450376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594" h="1023582">
                <a:moveTo>
                  <a:pt x="27295" y="395785"/>
                </a:moveTo>
                <a:lnTo>
                  <a:pt x="313898" y="750627"/>
                </a:lnTo>
                <a:lnTo>
                  <a:pt x="1173707" y="0"/>
                </a:lnTo>
                <a:lnTo>
                  <a:pt x="1255594" y="54591"/>
                </a:lnTo>
                <a:lnTo>
                  <a:pt x="368489" y="1023582"/>
                </a:lnTo>
                <a:lnTo>
                  <a:pt x="163773" y="1009935"/>
                </a:lnTo>
                <a:lnTo>
                  <a:pt x="0" y="518615"/>
                </a:lnTo>
                <a:lnTo>
                  <a:pt x="95534" y="450376"/>
                </a:lnTo>
              </a:path>
            </a:pathLst>
          </a:custGeom>
          <a:solidFill>
            <a:srgbClr val="FFFF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2000" dirty="0"/>
          </a:p>
        </p:txBody>
      </p:sp>
      <p:sp>
        <p:nvSpPr>
          <p:cNvPr id="8" name="フリーフォーム 7"/>
          <p:cNvSpPr/>
          <p:nvPr/>
        </p:nvSpPr>
        <p:spPr>
          <a:xfrm>
            <a:off x="8335834" y="1820142"/>
            <a:ext cx="317168" cy="265171"/>
          </a:xfrm>
          <a:custGeom>
            <a:avLst/>
            <a:gdLst>
              <a:gd name="connsiteX0" fmla="*/ 27295 w 1255594"/>
              <a:gd name="connsiteY0" fmla="*/ 395785 h 1023582"/>
              <a:gd name="connsiteX1" fmla="*/ 313898 w 1255594"/>
              <a:gd name="connsiteY1" fmla="*/ 750627 h 1023582"/>
              <a:gd name="connsiteX2" fmla="*/ 1173707 w 1255594"/>
              <a:gd name="connsiteY2" fmla="*/ 0 h 1023582"/>
              <a:gd name="connsiteX3" fmla="*/ 1255594 w 1255594"/>
              <a:gd name="connsiteY3" fmla="*/ 54591 h 1023582"/>
              <a:gd name="connsiteX4" fmla="*/ 368489 w 1255594"/>
              <a:gd name="connsiteY4" fmla="*/ 1023582 h 1023582"/>
              <a:gd name="connsiteX5" fmla="*/ 163773 w 1255594"/>
              <a:gd name="connsiteY5" fmla="*/ 1009935 h 1023582"/>
              <a:gd name="connsiteX6" fmla="*/ 0 w 1255594"/>
              <a:gd name="connsiteY6" fmla="*/ 518615 h 1023582"/>
              <a:gd name="connsiteX7" fmla="*/ 95534 w 1255594"/>
              <a:gd name="connsiteY7" fmla="*/ 450376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594" h="1023582">
                <a:moveTo>
                  <a:pt x="27295" y="395785"/>
                </a:moveTo>
                <a:lnTo>
                  <a:pt x="313898" y="750627"/>
                </a:lnTo>
                <a:lnTo>
                  <a:pt x="1173707" y="0"/>
                </a:lnTo>
                <a:lnTo>
                  <a:pt x="1255594" y="54591"/>
                </a:lnTo>
                <a:lnTo>
                  <a:pt x="368489" y="1023582"/>
                </a:lnTo>
                <a:lnTo>
                  <a:pt x="163773" y="1009935"/>
                </a:lnTo>
                <a:lnTo>
                  <a:pt x="0" y="518615"/>
                </a:lnTo>
                <a:lnTo>
                  <a:pt x="95534" y="450376"/>
                </a:lnTo>
              </a:path>
            </a:pathLst>
          </a:custGeom>
          <a:solidFill>
            <a:srgbClr val="FFFF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2000" dirty="0"/>
          </a:p>
        </p:txBody>
      </p:sp>
      <p:sp>
        <p:nvSpPr>
          <p:cNvPr id="9" name="フリーフォーム 8"/>
          <p:cNvSpPr/>
          <p:nvPr/>
        </p:nvSpPr>
        <p:spPr>
          <a:xfrm>
            <a:off x="8335834" y="2762003"/>
            <a:ext cx="317168" cy="265171"/>
          </a:xfrm>
          <a:custGeom>
            <a:avLst/>
            <a:gdLst>
              <a:gd name="connsiteX0" fmla="*/ 27295 w 1255594"/>
              <a:gd name="connsiteY0" fmla="*/ 395785 h 1023582"/>
              <a:gd name="connsiteX1" fmla="*/ 313898 w 1255594"/>
              <a:gd name="connsiteY1" fmla="*/ 750627 h 1023582"/>
              <a:gd name="connsiteX2" fmla="*/ 1173707 w 1255594"/>
              <a:gd name="connsiteY2" fmla="*/ 0 h 1023582"/>
              <a:gd name="connsiteX3" fmla="*/ 1255594 w 1255594"/>
              <a:gd name="connsiteY3" fmla="*/ 54591 h 1023582"/>
              <a:gd name="connsiteX4" fmla="*/ 368489 w 1255594"/>
              <a:gd name="connsiteY4" fmla="*/ 1023582 h 1023582"/>
              <a:gd name="connsiteX5" fmla="*/ 163773 w 1255594"/>
              <a:gd name="connsiteY5" fmla="*/ 1009935 h 1023582"/>
              <a:gd name="connsiteX6" fmla="*/ 0 w 1255594"/>
              <a:gd name="connsiteY6" fmla="*/ 518615 h 1023582"/>
              <a:gd name="connsiteX7" fmla="*/ 95534 w 1255594"/>
              <a:gd name="connsiteY7" fmla="*/ 450376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594" h="1023582">
                <a:moveTo>
                  <a:pt x="27295" y="395785"/>
                </a:moveTo>
                <a:lnTo>
                  <a:pt x="313898" y="750627"/>
                </a:lnTo>
                <a:lnTo>
                  <a:pt x="1173707" y="0"/>
                </a:lnTo>
                <a:lnTo>
                  <a:pt x="1255594" y="54591"/>
                </a:lnTo>
                <a:lnTo>
                  <a:pt x="368489" y="1023582"/>
                </a:lnTo>
                <a:lnTo>
                  <a:pt x="163773" y="1009935"/>
                </a:lnTo>
                <a:lnTo>
                  <a:pt x="0" y="518615"/>
                </a:lnTo>
                <a:lnTo>
                  <a:pt x="95534" y="450376"/>
                </a:lnTo>
              </a:path>
            </a:pathLst>
          </a:custGeom>
          <a:solidFill>
            <a:srgbClr val="FFFF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2000" dirty="0"/>
          </a:p>
        </p:txBody>
      </p:sp>
      <p:sp>
        <p:nvSpPr>
          <p:cNvPr id="10" name="フリーフォーム 9"/>
          <p:cNvSpPr/>
          <p:nvPr/>
        </p:nvSpPr>
        <p:spPr>
          <a:xfrm>
            <a:off x="8335834" y="3063828"/>
            <a:ext cx="317168" cy="265171"/>
          </a:xfrm>
          <a:custGeom>
            <a:avLst/>
            <a:gdLst>
              <a:gd name="connsiteX0" fmla="*/ 27295 w 1255594"/>
              <a:gd name="connsiteY0" fmla="*/ 395785 h 1023582"/>
              <a:gd name="connsiteX1" fmla="*/ 313898 w 1255594"/>
              <a:gd name="connsiteY1" fmla="*/ 750627 h 1023582"/>
              <a:gd name="connsiteX2" fmla="*/ 1173707 w 1255594"/>
              <a:gd name="connsiteY2" fmla="*/ 0 h 1023582"/>
              <a:gd name="connsiteX3" fmla="*/ 1255594 w 1255594"/>
              <a:gd name="connsiteY3" fmla="*/ 54591 h 1023582"/>
              <a:gd name="connsiteX4" fmla="*/ 368489 w 1255594"/>
              <a:gd name="connsiteY4" fmla="*/ 1023582 h 1023582"/>
              <a:gd name="connsiteX5" fmla="*/ 163773 w 1255594"/>
              <a:gd name="connsiteY5" fmla="*/ 1009935 h 1023582"/>
              <a:gd name="connsiteX6" fmla="*/ 0 w 1255594"/>
              <a:gd name="connsiteY6" fmla="*/ 518615 h 1023582"/>
              <a:gd name="connsiteX7" fmla="*/ 95534 w 1255594"/>
              <a:gd name="connsiteY7" fmla="*/ 450376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594" h="1023582">
                <a:moveTo>
                  <a:pt x="27295" y="395785"/>
                </a:moveTo>
                <a:lnTo>
                  <a:pt x="313898" y="750627"/>
                </a:lnTo>
                <a:lnTo>
                  <a:pt x="1173707" y="0"/>
                </a:lnTo>
                <a:lnTo>
                  <a:pt x="1255594" y="54591"/>
                </a:lnTo>
                <a:lnTo>
                  <a:pt x="368489" y="1023582"/>
                </a:lnTo>
                <a:lnTo>
                  <a:pt x="163773" y="1009935"/>
                </a:lnTo>
                <a:lnTo>
                  <a:pt x="0" y="518615"/>
                </a:lnTo>
                <a:lnTo>
                  <a:pt x="95534" y="450376"/>
                </a:lnTo>
              </a:path>
            </a:pathLst>
          </a:custGeom>
          <a:solidFill>
            <a:srgbClr val="FFFF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2000" dirty="0"/>
          </a:p>
        </p:txBody>
      </p:sp>
      <p:sp>
        <p:nvSpPr>
          <p:cNvPr id="11" name="フリーフォーム 10"/>
          <p:cNvSpPr/>
          <p:nvPr/>
        </p:nvSpPr>
        <p:spPr>
          <a:xfrm>
            <a:off x="8335834" y="3357395"/>
            <a:ext cx="317168" cy="265171"/>
          </a:xfrm>
          <a:custGeom>
            <a:avLst/>
            <a:gdLst>
              <a:gd name="connsiteX0" fmla="*/ 27295 w 1255594"/>
              <a:gd name="connsiteY0" fmla="*/ 395785 h 1023582"/>
              <a:gd name="connsiteX1" fmla="*/ 313898 w 1255594"/>
              <a:gd name="connsiteY1" fmla="*/ 750627 h 1023582"/>
              <a:gd name="connsiteX2" fmla="*/ 1173707 w 1255594"/>
              <a:gd name="connsiteY2" fmla="*/ 0 h 1023582"/>
              <a:gd name="connsiteX3" fmla="*/ 1255594 w 1255594"/>
              <a:gd name="connsiteY3" fmla="*/ 54591 h 1023582"/>
              <a:gd name="connsiteX4" fmla="*/ 368489 w 1255594"/>
              <a:gd name="connsiteY4" fmla="*/ 1023582 h 1023582"/>
              <a:gd name="connsiteX5" fmla="*/ 163773 w 1255594"/>
              <a:gd name="connsiteY5" fmla="*/ 1009935 h 1023582"/>
              <a:gd name="connsiteX6" fmla="*/ 0 w 1255594"/>
              <a:gd name="connsiteY6" fmla="*/ 518615 h 1023582"/>
              <a:gd name="connsiteX7" fmla="*/ 95534 w 1255594"/>
              <a:gd name="connsiteY7" fmla="*/ 450376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594" h="1023582">
                <a:moveTo>
                  <a:pt x="27295" y="395785"/>
                </a:moveTo>
                <a:lnTo>
                  <a:pt x="313898" y="750627"/>
                </a:lnTo>
                <a:lnTo>
                  <a:pt x="1173707" y="0"/>
                </a:lnTo>
                <a:lnTo>
                  <a:pt x="1255594" y="54591"/>
                </a:lnTo>
                <a:lnTo>
                  <a:pt x="368489" y="1023582"/>
                </a:lnTo>
                <a:lnTo>
                  <a:pt x="163773" y="1009935"/>
                </a:lnTo>
                <a:lnTo>
                  <a:pt x="0" y="518615"/>
                </a:lnTo>
                <a:lnTo>
                  <a:pt x="95534" y="450376"/>
                </a:lnTo>
              </a:path>
            </a:pathLst>
          </a:custGeom>
          <a:solidFill>
            <a:srgbClr val="FFFF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2000" dirty="0"/>
          </a:p>
        </p:txBody>
      </p:sp>
      <p:sp>
        <p:nvSpPr>
          <p:cNvPr id="12" name="フリーフォーム 11"/>
          <p:cNvSpPr/>
          <p:nvPr/>
        </p:nvSpPr>
        <p:spPr>
          <a:xfrm>
            <a:off x="8335834" y="3652835"/>
            <a:ext cx="317168" cy="265171"/>
          </a:xfrm>
          <a:custGeom>
            <a:avLst/>
            <a:gdLst>
              <a:gd name="connsiteX0" fmla="*/ 27295 w 1255594"/>
              <a:gd name="connsiteY0" fmla="*/ 395785 h 1023582"/>
              <a:gd name="connsiteX1" fmla="*/ 313898 w 1255594"/>
              <a:gd name="connsiteY1" fmla="*/ 750627 h 1023582"/>
              <a:gd name="connsiteX2" fmla="*/ 1173707 w 1255594"/>
              <a:gd name="connsiteY2" fmla="*/ 0 h 1023582"/>
              <a:gd name="connsiteX3" fmla="*/ 1255594 w 1255594"/>
              <a:gd name="connsiteY3" fmla="*/ 54591 h 1023582"/>
              <a:gd name="connsiteX4" fmla="*/ 368489 w 1255594"/>
              <a:gd name="connsiteY4" fmla="*/ 1023582 h 1023582"/>
              <a:gd name="connsiteX5" fmla="*/ 163773 w 1255594"/>
              <a:gd name="connsiteY5" fmla="*/ 1009935 h 1023582"/>
              <a:gd name="connsiteX6" fmla="*/ 0 w 1255594"/>
              <a:gd name="connsiteY6" fmla="*/ 518615 h 1023582"/>
              <a:gd name="connsiteX7" fmla="*/ 95534 w 1255594"/>
              <a:gd name="connsiteY7" fmla="*/ 450376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594" h="1023582">
                <a:moveTo>
                  <a:pt x="27295" y="395785"/>
                </a:moveTo>
                <a:lnTo>
                  <a:pt x="313898" y="750627"/>
                </a:lnTo>
                <a:lnTo>
                  <a:pt x="1173707" y="0"/>
                </a:lnTo>
                <a:lnTo>
                  <a:pt x="1255594" y="54591"/>
                </a:lnTo>
                <a:lnTo>
                  <a:pt x="368489" y="1023582"/>
                </a:lnTo>
                <a:lnTo>
                  <a:pt x="163773" y="1009935"/>
                </a:lnTo>
                <a:lnTo>
                  <a:pt x="0" y="518615"/>
                </a:lnTo>
                <a:lnTo>
                  <a:pt x="95534" y="450376"/>
                </a:lnTo>
              </a:path>
            </a:pathLst>
          </a:custGeom>
          <a:solidFill>
            <a:srgbClr val="FFFF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2000" dirty="0"/>
          </a:p>
        </p:txBody>
      </p:sp>
      <p:sp>
        <p:nvSpPr>
          <p:cNvPr id="13" name="フリーフォーム 12"/>
          <p:cNvSpPr/>
          <p:nvPr/>
        </p:nvSpPr>
        <p:spPr>
          <a:xfrm>
            <a:off x="8335834" y="2432944"/>
            <a:ext cx="317168" cy="270947"/>
          </a:xfrm>
          <a:custGeom>
            <a:avLst/>
            <a:gdLst>
              <a:gd name="connsiteX0" fmla="*/ 27295 w 1255594"/>
              <a:gd name="connsiteY0" fmla="*/ 395785 h 1023582"/>
              <a:gd name="connsiteX1" fmla="*/ 313898 w 1255594"/>
              <a:gd name="connsiteY1" fmla="*/ 750627 h 1023582"/>
              <a:gd name="connsiteX2" fmla="*/ 1173707 w 1255594"/>
              <a:gd name="connsiteY2" fmla="*/ 0 h 1023582"/>
              <a:gd name="connsiteX3" fmla="*/ 1255594 w 1255594"/>
              <a:gd name="connsiteY3" fmla="*/ 54591 h 1023582"/>
              <a:gd name="connsiteX4" fmla="*/ 368489 w 1255594"/>
              <a:gd name="connsiteY4" fmla="*/ 1023582 h 1023582"/>
              <a:gd name="connsiteX5" fmla="*/ 163773 w 1255594"/>
              <a:gd name="connsiteY5" fmla="*/ 1009935 h 1023582"/>
              <a:gd name="connsiteX6" fmla="*/ 0 w 1255594"/>
              <a:gd name="connsiteY6" fmla="*/ 518615 h 1023582"/>
              <a:gd name="connsiteX7" fmla="*/ 95534 w 1255594"/>
              <a:gd name="connsiteY7" fmla="*/ 450376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594" h="1023582">
                <a:moveTo>
                  <a:pt x="27295" y="395785"/>
                </a:moveTo>
                <a:lnTo>
                  <a:pt x="313898" y="750627"/>
                </a:lnTo>
                <a:lnTo>
                  <a:pt x="1173707" y="0"/>
                </a:lnTo>
                <a:lnTo>
                  <a:pt x="1255594" y="54591"/>
                </a:lnTo>
                <a:lnTo>
                  <a:pt x="368489" y="1023582"/>
                </a:lnTo>
                <a:lnTo>
                  <a:pt x="163773" y="1009935"/>
                </a:lnTo>
                <a:lnTo>
                  <a:pt x="0" y="518615"/>
                </a:lnTo>
                <a:lnTo>
                  <a:pt x="95534" y="450376"/>
                </a:lnTo>
              </a:path>
            </a:pathLst>
          </a:custGeom>
          <a:solidFill>
            <a:srgbClr val="FFFF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2000" dirty="0"/>
          </a:p>
        </p:txBody>
      </p:sp>
      <p:sp>
        <p:nvSpPr>
          <p:cNvPr id="14" name="フリーフォーム 13"/>
          <p:cNvSpPr/>
          <p:nvPr/>
        </p:nvSpPr>
        <p:spPr>
          <a:xfrm>
            <a:off x="8335834" y="3970235"/>
            <a:ext cx="317168" cy="265171"/>
          </a:xfrm>
          <a:custGeom>
            <a:avLst/>
            <a:gdLst>
              <a:gd name="connsiteX0" fmla="*/ 27295 w 1255594"/>
              <a:gd name="connsiteY0" fmla="*/ 395785 h 1023582"/>
              <a:gd name="connsiteX1" fmla="*/ 313898 w 1255594"/>
              <a:gd name="connsiteY1" fmla="*/ 750627 h 1023582"/>
              <a:gd name="connsiteX2" fmla="*/ 1173707 w 1255594"/>
              <a:gd name="connsiteY2" fmla="*/ 0 h 1023582"/>
              <a:gd name="connsiteX3" fmla="*/ 1255594 w 1255594"/>
              <a:gd name="connsiteY3" fmla="*/ 54591 h 1023582"/>
              <a:gd name="connsiteX4" fmla="*/ 368489 w 1255594"/>
              <a:gd name="connsiteY4" fmla="*/ 1023582 h 1023582"/>
              <a:gd name="connsiteX5" fmla="*/ 163773 w 1255594"/>
              <a:gd name="connsiteY5" fmla="*/ 1009935 h 1023582"/>
              <a:gd name="connsiteX6" fmla="*/ 0 w 1255594"/>
              <a:gd name="connsiteY6" fmla="*/ 518615 h 1023582"/>
              <a:gd name="connsiteX7" fmla="*/ 95534 w 1255594"/>
              <a:gd name="connsiteY7" fmla="*/ 450376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594" h="1023582">
                <a:moveTo>
                  <a:pt x="27295" y="395785"/>
                </a:moveTo>
                <a:lnTo>
                  <a:pt x="313898" y="750627"/>
                </a:lnTo>
                <a:lnTo>
                  <a:pt x="1173707" y="0"/>
                </a:lnTo>
                <a:lnTo>
                  <a:pt x="1255594" y="54591"/>
                </a:lnTo>
                <a:lnTo>
                  <a:pt x="368489" y="1023582"/>
                </a:lnTo>
                <a:lnTo>
                  <a:pt x="163773" y="1009935"/>
                </a:lnTo>
                <a:lnTo>
                  <a:pt x="0" y="518615"/>
                </a:lnTo>
                <a:lnTo>
                  <a:pt x="95534" y="450376"/>
                </a:lnTo>
              </a:path>
            </a:pathLst>
          </a:custGeom>
          <a:solidFill>
            <a:srgbClr val="FFFF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2000" dirty="0"/>
          </a:p>
        </p:txBody>
      </p:sp>
    </p:spTree>
    <p:extLst>
      <p:ext uri="{BB962C8B-B14F-4D97-AF65-F5344CB8AC3E}">
        <p14:creationId xmlns:p14="http://schemas.microsoft.com/office/powerpoint/2010/main" val="1624084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2477778" y="4404773"/>
            <a:ext cx="2443298" cy="307777"/>
          </a:xfrm>
          <a:prstGeom prst="rect">
            <a:avLst/>
          </a:prstGeom>
          <a:noFill/>
        </p:spPr>
        <p:txBody>
          <a:bodyPr wrap="none" rtlCol="0">
            <a:spAutoFit/>
          </a:bodyPr>
          <a:lstStyle/>
          <a:p>
            <a:r>
              <a:rPr lang="en-US" altLang="ja-JP" sz="1400" b="1" dirty="0">
                <a:latin typeface="Arial" panose="020B0604020202020204" pitchFamily="34" charset="0"/>
                <a:ea typeface="Meiryo UI" panose="020B0604030504040204" pitchFamily="50" charset="-128"/>
                <a:cs typeface="Arial" panose="020B0604020202020204" pitchFamily="34" charset="0"/>
              </a:rPr>
              <a:t>for camera control and QC</a:t>
            </a:r>
            <a:endParaRPr lang="ja-JP" altLang="en-US" sz="1400" b="1" dirty="0">
              <a:latin typeface="Arial" panose="020B0604020202020204" pitchFamily="34" charset="0"/>
              <a:ea typeface="Meiryo UI" panose="020B0604030504040204" pitchFamily="50" charset="-128"/>
              <a:cs typeface="Arial" panose="020B0604020202020204" pitchFamily="34" charset="0"/>
            </a:endParaRPr>
          </a:p>
        </p:txBody>
      </p:sp>
      <p:sp>
        <p:nvSpPr>
          <p:cNvPr id="62" name="角丸四角形 61"/>
          <p:cNvSpPr/>
          <p:nvPr/>
        </p:nvSpPr>
        <p:spPr>
          <a:xfrm>
            <a:off x="2272683" y="3541524"/>
            <a:ext cx="2752078" cy="801880"/>
          </a:xfrm>
          <a:prstGeom prst="roundRect">
            <a:avLst/>
          </a:prstGeom>
          <a:solidFill>
            <a:schemeClr val="bg1"/>
          </a:solidFill>
          <a:ln w="9525">
            <a:solidFill>
              <a:schemeClr val="tx1">
                <a:lumMod val="75000"/>
              </a:schemeClr>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6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93932" y="-11939"/>
            <a:ext cx="7772400" cy="645224"/>
          </a:xfrm>
        </p:spPr>
        <p:txBody>
          <a:bodyPr>
            <a:normAutofit/>
          </a:bodyPr>
          <a:lstStyle/>
          <a:p>
            <a:r>
              <a:rPr lang="en-US" altLang="ja-JP" sz="2400" b="1" u="sng" dirty="0">
                <a:latin typeface="Arial" panose="020B0604020202020204" pitchFamily="34" charset="0"/>
                <a:ea typeface="Meiryo UI" panose="020B0604030504040204" pitchFamily="50" charset="-128"/>
                <a:cs typeface="Arial" panose="020B0604020202020204" pitchFamily="34" charset="0"/>
              </a:rPr>
              <a:t>Live HDR workflow</a:t>
            </a:r>
            <a:endParaRPr lang="en-US" sz="2400" dirty="0"/>
          </a:p>
        </p:txBody>
      </p:sp>
      <p:sp>
        <p:nvSpPr>
          <p:cNvPr id="6" name="タイトル 1"/>
          <p:cNvSpPr txBox="1">
            <a:spLocks/>
          </p:cNvSpPr>
          <p:nvPr/>
        </p:nvSpPr>
        <p:spPr>
          <a:xfrm>
            <a:off x="1459913" y="539770"/>
            <a:ext cx="5637504" cy="373899"/>
          </a:xfrm>
          <a:prstGeom prst="rect">
            <a:avLst/>
          </a:prstGeom>
          <a:ln>
            <a:no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000" dirty="0">
                <a:latin typeface="Arial" panose="020B0604020202020204" pitchFamily="34" charset="0"/>
                <a:ea typeface="Meiryo UI" panose="020B0604030504040204" pitchFamily="50" charset="-128"/>
                <a:cs typeface="Arial" panose="020B0604020202020204" pitchFamily="34" charset="0"/>
              </a:rPr>
              <a:t>-  S-Log3 and HLG centric production workflow -</a:t>
            </a:r>
            <a:endParaRPr lang="ja-JP" altLang="en-US" sz="2000" dirty="0">
              <a:latin typeface="Arial" panose="020B0604020202020204" pitchFamily="34" charset="0"/>
              <a:ea typeface="Meiryo UI" panose="020B0604030504040204" pitchFamily="50" charset="-128"/>
              <a:cs typeface="Arial" panose="020B0604020202020204" pitchFamily="34" charset="0"/>
            </a:endParaRPr>
          </a:p>
        </p:txBody>
      </p:sp>
      <p:sp>
        <p:nvSpPr>
          <p:cNvPr id="7" name="角丸四角形 6"/>
          <p:cNvSpPr/>
          <p:nvPr/>
        </p:nvSpPr>
        <p:spPr>
          <a:xfrm>
            <a:off x="169921" y="1485488"/>
            <a:ext cx="1182854" cy="382088"/>
          </a:xfrm>
          <a:prstGeom prst="roundRect">
            <a:avLst/>
          </a:prstGeom>
          <a:solidFill>
            <a:srgbClr val="0000FF"/>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Arial" panose="020B0604020202020204" pitchFamily="34" charset="0"/>
                <a:ea typeface="Meiryo UI" panose="020B0604030504040204" pitchFamily="50" charset="-128"/>
                <a:cs typeface="Arial" panose="020B0604020202020204" pitchFamily="34" charset="0"/>
              </a:rPr>
              <a:t>PWM-F55 </a:t>
            </a:r>
          </a:p>
        </p:txBody>
      </p:sp>
      <p:sp>
        <p:nvSpPr>
          <p:cNvPr id="8" name="角丸四角形 7"/>
          <p:cNvSpPr/>
          <p:nvPr/>
        </p:nvSpPr>
        <p:spPr>
          <a:xfrm>
            <a:off x="2716568" y="1947478"/>
            <a:ext cx="1822664" cy="776187"/>
          </a:xfrm>
          <a:prstGeom prst="roundRect">
            <a:avLst/>
          </a:prstGeom>
          <a:solidFill>
            <a:srgbClr val="0000FF"/>
          </a:solid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S-Log3/ or HLG BT2020</a:t>
            </a:r>
          </a:p>
        </p:txBody>
      </p:sp>
      <p:sp>
        <p:nvSpPr>
          <p:cNvPr id="9" name="角丸四角形 8"/>
          <p:cNvSpPr/>
          <p:nvPr/>
        </p:nvSpPr>
        <p:spPr>
          <a:xfrm>
            <a:off x="6755739" y="1355427"/>
            <a:ext cx="710832" cy="643749"/>
          </a:xfrm>
          <a:prstGeom prst="roundRect">
            <a:avLst/>
          </a:prstGeom>
          <a:solidFill>
            <a:srgbClr val="0000FF"/>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85000"/>
              </a:lnSpc>
            </a:pP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HLG</a:t>
            </a:r>
          </a:p>
        </p:txBody>
      </p:sp>
      <p:sp>
        <p:nvSpPr>
          <p:cNvPr id="10" name="テキスト ボックス 9"/>
          <p:cNvSpPr txBox="1"/>
          <p:nvPr/>
        </p:nvSpPr>
        <p:spPr>
          <a:xfrm>
            <a:off x="335085" y="1008136"/>
            <a:ext cx="1518364" cy="338554"/>
          </a:xfrm>
          <a:prstGeom prst="rect">
            <a:avLst/>
          </a:prstGeom>
          <a:noFill/>
        </p:spPr>
        <p:txBody>
          <a:bodyPr wrap="none" rtlCol="0">
            <a:spAutoFit/>
          </a:bodyPr>
          <a:lstStyle/>
          <a:p>
            <a:r>
              <a:rPr lang="en-US" altLang="ja-JP" sz="1600" b="1" dirty="0">
                <a:latin typeface="Arial" panose="020B0604020202020204" pitchFamily="34" charset="0"/>
                <a:ea typeface="Meiryo UI" panose="020B0604030504040204" pitchFamily="50" charset="-128"/>
                <a:cs typeface="Arial" panose="020B0604020202020204" pitchFamily="34" charset="0"/>
              </a:rPr>
              <a:t>Live shooting</a:t>
            </a:r>
            <a:endParaRPr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11" name="テキスト ボックス 10"/>
          <p:cNvSpPr txBox="1"/>
          <p:nvPr/>
        </p:nvSpPr>
        <p:spPr>
          <a:xfrm>
            <a:off x="2798641" y="1028972"/>
            <a:ext cx="1861407" cy="338554"/>
          </a:xfrm>
          <a:prstGeom prst="rect">
            <a:avLst/>
          </a:prstGeom>
          <a:noFill/>
        </p:spPr>
        <p:txBody>
          <a:bodyPr wrap="none" rtlCol="0">
            <a:spAutoFit/>
          </a:bodyPr>
          <a:lstStyle/>
          <a:p>
            <a:r>
              <a:rPr lang="en-US" altLang="ja-JP" sz="1600" b="1" dirty="0">
                <a:latin typeface="Arial" panose="020B0604020202020204" pitchFamily="34" charset="0"/>
                <a:ea typeface="Meiryo UI" panose="020B0604030504040204" pitchFamily="50" charset="-128"/>
                <a:cs typeface="Arial" panose="020B0604020202020204" pitchFamily="34" charset="0"/>
              </a:rPr>
              <a:t>Editing &amp; OB van</a:t>
            </a:r>
            <a:endParaRPr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12" name="テキスト ボックス 11"/>
          <p:cNvSpPr txBox="1"/>
          <p:nvPr/>
        </p:nvSpPr>
        <p:spPr>
          <a:xfrm>
            <a:off x="6532080" y="1031747"/>
            <a:ext cx="1998098" cy="338554"/>
          </a:xfrm>
          <a:prstGeom prst="rect">
            <a:avLst/>
          </a:prstGeom>
          <a:noFill/>
        </p:spPr>
        <p:txBody>
          <a:bodyPr wrap="square" rtlCol="0">
            <a:spAutoFit/>
          </a:bodyPr>
          <a:lstStyle/>
          <a:p>
            <a:r>
              <a:rPr lang="en-US" altLang="ja-JP" sz="1600" b="1" dirty="0">
                <a:latin typeface="Arial" panose="020B0604020202020204" pitchFamily="34" charset="0"/>
                <a:ea typeface="Meiryo UI" panose="020B0604030504040204" pitchFamily="50" charset="-128"/>
                <a:cs typeface="Arial" panose="020B0604020202020204" pitchFamily="34" charset="0"/>
              </a:rPr>
              <a:t>Broadcast master</a:t>
            </a:r>
            <a:endParaRPr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13" name="角丸四角形 12"/>
          <p:cNvSpPr/>
          <p:nvPr/>
        </p:nvSpPr>
        <p:spPr>
          <a:xfrm>
            <a:off x="5569280" y="1356362"/>
            <a:ext cx="1003277" cy="643749"/>
          </a:xfrm>
          <a:prstGeom prst="roundRect">
            <a:avLst/>
          </a:prstGeom>
          <a:solidFill>
            <a:srgbClr val="0000FF"/>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4K/HLG</a:t>
            </a:r>
          </a:p>
          <a:p>
            <a:pPr algn="ct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BT.2020</a:t>
            </a:r>
            <a:endParaRPr lang="ja-JP" altLang="en-US"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endParaRPr>
          </a:p>
        </p:txBody>
      </p:sp>
      <p:sp>
        <p:nvSpPr>
          <p:cNvPr id="14" name="テキスト ボックス 13"/>
          <p:cNvSpPr txBox="1"/>
          <p:nvPr/>
        </p:nvSpPr>
        <p:spPr>
          <a:xfrm>
            <a:off x="5545955" y="1024597"/>
            <a:ext cx="857927" cy="338554"/>
          </a:xfrm>
          <a:prstGeom prst="rect">
            <a:avLst/>
          </a:prstGeom>
          <a:noFill/>
        </p:spPr>
        <p:txBody>
          <a:bodyPr wrap="none" rtlCol="0">
            <a:spAutoFit/>
          </a:bodyPr>
          <a:lstStyle/>
          <a:p>
            <a:r>
              <a:rPr lang="en-US" altLang="ja-JP" sz="1600" b="1" dirty="0">
                <a:latin typeface="Arial" panose="020B0604020202020204" pitchFamily="34" charset="0"/>
                <a:ea typeface="Meiryo UI" panose="020B0604030504040204" pitchFamily="50" charset="-128"/>
                <a:cs typeface="Arial" panose="020B0604020202020204" pitchFamily="34" charset="0"/>
              </a:rPr>
              <a:t>Output</a:t>
            </a:r>
            <a:endParaRPr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15" name="角丸四角形 14"/>
          <p:cNvSpPr/>
          <p:nvPr/>
        </p:nvSpPr>
        <p:spPr>
          <a:xfrm>
            <a:off x="5573383" y="2381196"/>
            <a:ext cx="1022993" cy="643749"/>
          </a:xfrm>
          <a:prstGeom prst="roundRect">
            <a:avLst/>
          </a:prstGeom>
          <a:solidFill>
            <a:srgbClr val="9900CC"/>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HD/SDR</a:t>
            </a:r>
          </a:p>
          <a:p>
            <a:pPr algn="ct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BT.709</a:t>
            </a:r>
            <a:endParaRPr lang="ja-JP" altLang="en-US"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endParaRPr>
          </a:p>
        </p:txBody>
      </p:sp>
      <p:cxnSp>
        <p:nvCxnSpPr>
          <p:cNvPr id="16" name="カギ線コネクタ 15"/>
          <p:cNvCxnSpPr>
            <a:stCxn id="7" idx="3"/>
            <a:endCxn id="37" idx="1"/>
          </p:cNvCxnSpPr>
          <p:nvPr/>
        </p:nvCxnSpPr>
        <p:spPr>
          <a:xfrm>
            <a:off x="1352775" y="1676532"/>
            <a:ext cx="437255" cy="658715"/>
          </a:xfrm>
          <a:prstGeom prst="bentConnector3">
            <a:avLst>
              <a:gd name="adj1" fmla="val 50000"/>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36" idx="3"/>
            <a:endCxn id="13" idx="1"/>
          </p:cNvCxnSpPr>
          <p:nvPr/>
        </p:nvCxnSpPr>
        <p:spPr>
          <a:xfrm flipV="1">
            <a:off x="5219701" y="1678237"/>
            <a:ext cx="349579" cy="657009"/>
          </a:xfrm>
          <a:prstGeom prst="bentConnector3">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13" idx="3"/>
            <a:endCxn id="9" idx="1"/>
          </p:cNvCxnSpPr>
          <p:nvPr/>
        </p:nvCxnSpPr>
        <p:spPr>
          <a:xfrm flipV="1">
            <a:off x="6572557" y="1677302"/>
            <a:ext cx="183182" cy="935"/>
          </a:xfrm>
          <a:prstGeom prst="bentConnector3">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8"/>
          <p:cNvCxnSpPr>
            <a:stCxn id="36" idx="3"/>
            <a:endCxn id="15" idx="1"/>
          </p:cNvCxnSpPr>
          <p:nvPr/>
        </p:nvCxnSpPr>
        <p:spPr>
          <a:xfrm>
            <a:off x="5219701" y="2335246"/>
            <a:ext cx="353682" cy="367825"/>
          </a:xfrm>
          <a:prstGeom prst="bentConnector3">
            <a:avLst>
              <a:gd name="adj1" fmla="val 50000"/>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51" idx="3"/>
            <a:endCxn id="8" idx="1"/>
          </p:cNvCxnSpPr>
          <p:nvPr/>
        </p:nvCxnSpPr>
        <p:spPr>
          <a:xfrm flipV="1">
            <a:off x="2390149" y="2335572"/>
            <a:ext cx="326419" cy="771254"/>
          </a:xfrm>
          <a:prstGeom prst="bentConnector3">
            <a:avLst>
              <a:gd name="adj1" fmla="val 50000"/>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169921" y="2173391"/>
            <a:ext cx="1182854" cy="327412"/>
          </a:xfrm>
          <a:prstGeom prst="roundRect">
            <a:avLst/>
          </a:prstGeom>
          <a:solidFill>
            <a:srgbClr val="0000FF"/>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Arial" panose="020B0604020202020204" pitchFamily="34" charset="0"/>
                <a:ea typeface="Meiryo UI" panose="020B0604030504040204" pitchFamily="50" charset="-128"/>
                <a:cs typeface="Arial" panose="020B0604020202020204" pitchFamily="34" charset="0"/>
              </a:rPr>
              <a:t>HDC-4300</a:t>
            </a:r>
          </a:p>
        </p:txBody>
      </p:sp>
      <p:sp>
        <p:nvSpPr>
          <p:cNvPr id="22" name="正方形/長方形 21"/>
          <p:cNvSpPr/>
          <p:nvPr/>
        </p:nvSpPr>
        <p:spPr>
          <a:xfrm>
            <a:off x="102190" y="2514198"/>
            <a:ext cx="1866217" cy="307777"/>
          </a:xfrm>
          <a:prstGeom prst="rect">
            <a:avLst/>
          </a:prstGeom>
        </p:spPr>
        <p:txBody>
          <a:bodyPr wrap="none">
            <a:spAutoFit/>
          </a:bodyPr>
          <a:lstStyle/>
          <a:p>
            <a:r>
              <a:rPr lang="ja-JP" altLang="en-US" sz="1400" dirty="0">
                <a:latin typeface="Arial" panose="020B0604020202020204" pitchFamily="34" charset="0"/>
                <a:cs typeface="Arial" panose="020B0604020202020204" pitchFamily="34" charset="0"/>
              </a:rPr>
              <a:t>（</a:t>
            </a:r>
            <a:r>
              <a:rPr lang="en-US" altLang="ja-JP" sz="1400" dirty="0">
                <a:latin typeface="Arial" panose="020B0604020202020204" pitchFamily="34" charset="0"/>
                <a:cs typeface="Arial" panose="020B0604020202020204" pitchFamily="34" charset="0"/>
              </a:rPr>
              <a:t> S-Log3/S-gamut3 </a:t>
            </a:r>
            <a:r>
              <a:rPr lang="ja-JP" altLang="en-US" sz="1400" dirty="0">
                <a:latin typeface="Arial" panose="020B0604020202020204" pitchFamily="34" charset="0"/>
                <a:cs typeface="Arial" panose="020B0604020202020204" pitchFamily="34" charset="0"/>
              </a:rPr>
              <a:t>）</a:t>
            </a:r>
          </a:p>
        </p:txBody>
      </p:sp>
      <p:cxnSp>
        <p:nvCxnSpPr>
          <p:cNvPr id="23" name="カギ線コネクタ 22"/>
          <p:cNvCxnSpPr>
            <a:stCxn id="21" idx="3"/>
            <a:endCxn id="37" idx="1"/>
          </p:cNvCxnSpPr>
          <p:nvPr/>
        </p:nvCxnSpPr>
        <p:spPr>
          <a:xfrm flipV="1">
            <a:off x="1352775" y="2335247"/>
            <a:ext cx="437255" cy="1850"/>
          </a:xfrm>
          <a:prstGeom prst="bentConnector3">
            <a:avLst>
              <a:gd name="adj1" fmla="val 50000"/>
            </a:avLst>
          </a:prstGeom>
          <a:ln w="28575">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9" idx="3"/>
          </p:cNvCxnSpPr>
          <p:nvPr/>
        </p:nvCxnSpPr>
        <p:spPr>
          <a:xfrm flipV="1">
            <a:off x="7466572" y="1675937"/>
            <a:ext cx="1142296" cy="1364"/>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444261" y="1376697"/>
            <a:ext cx="1577676" cy="307777"/>
          </a:xfrm>
          <a:prstGeom prst="rect">
            <a:avLst/>
          </a:prstGeom>
          <a:noFill/>
        </p:spPr>
        <p:txBody>
          <a:bodyPr wrap="none" rtlCol="0">
            <a:spAutoFit/>
          </a:bodyPr>
          <a:lstStyle/>
          <a:p>
            <a:r>
              <a:rPr lang="en-US" altLang="ja-JP" sz="1400" b="1" dirty="0">
                <a:latin typeface="Arial" panose="020B0604020202020204" pitchFamily="34" charset="0"/>
                <a:ea typeface="Meiryo UI" panose="020B0604030504040204" pitchFamily="50" charset="-128"/>
                <a:cs typeface="Arial" panose="020B0604020202020204" pitchFamily="34" charset="0"/>
              </a:rPr>
              <a:t>4K/HDR channel</a:t>
            </a:r>
          </a:p>
        </p:txBody>
      </p:sp>
      <p:sp>
        <p:nvSpPr>
          <p:cNvPr id="26" name="テキスト ボックス 25"/>
          <p:cNvSpPr txBox="1"/>
          <p:nvPr/>
        </p:nvSpPr>
        <p:spPr>
          <a:xfrm>
            <a:off x="234198" y="4096996"/>
            <a:ext cx="1768305" cy="338554"/>
          </a:xfrm>
          <a:prstGeom prst="rect">
            <a:avLst/>
          </a:prstGeom>
          <a:noFill/>
        </p:spPr>
        <p:txBody>
          <a:bodyPr wrap="none" rtlCol="0">
            <a:spAutoFit/>
          </a:bodyPr>
          <a:lstStyle/>
          <a:p>
            <a:r>
              <a:rPr lang="en-US" altLang="ja-JP" sz="1600" b="1" dirty="0">
                <a:solidFill>
                  <a:srgbClr val="FF0000"/>
                </a:solidFill>
                <a:latin typeface="Arial" panose="020B0604020202020204" pitchFamily="34" charset="0"/>
                <a:ea typeface="Meiryo UI" panose="020B0604030504040204" pitchFamily="50" charset="-128"/>
                <a:cs typeface="Arial" panose="020B0604020202020204" pitchFamily="34" charset="0"/>
              </a:rPr>
              <a:t>Various sources</a:t>
            </a:r>
            <a:endParaRPr lang="ja-JP" altLang="en-US" sz="16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27" name="テキスト ボックス 26"/>
          <p:cNvSpPr txBox="1"/>
          <p:nvPr/>
        </p:nvSpPr>
        <p:spPr>
          <a:xfrm>
            <a:off x="6083541" y="4248028"/>
            <a:ext cx="1734642" cy="338554"/>
          </a:xfrm>
          <a:prstGeom prst="rect">
            <a:avLst/>
          </a:prstGeom>
          <a:noFill/>
          <a:effectLst/>
        </p:spPr>
        <p:txBody>
          <a:bodyPr wrap="none" rtlCol="0">
            <a:spAutoFit/>
          </a:bodyPr>
          <a:lstStyle/>
          <a:p>
            <a:r>
              <a:rPr lang="en-US" altLang="ja-JP" sz="1600" b="1" dirty="0">
                <a:solidFill>
                  <a:srgbClr val="FF0000"/>
                </a:solidFill>
                <a:latin typeface="Arial" panose="020B0604020202020204" pitchFamily="34" charset="0"/>
                <a:ea typeface="Meiryo UI" panose="020B0604030504040204" pitchFamily="50" charset="-128"/>
                <a:cs typeface="Arial" panose="020B0604020202020204" pitchFamily="34" charset="0"/>
              </a:rPr>
              <a:t>Various outputs</a:t>
            </a:r>
            <a:endParaRPr lang="ja-JP" altLang="en-US" sz="16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28" name="テキスト ボックス 27"/>
          <p:cNvSpPr txBox="1"/>
          <p:nvPr/>
        </p:nvSpPr>
        <p:spPr>
          <a:xfrm>
            <a:off x="7444261" y="2398430"/>
            <a:ext cx="1598515" cy="307777"/>
          </a:xfrm>
          <a:prstGeom prst="rect">
            <a:avLst/>
          </a:prstGeom>
          <a:noFill/>
        </p:spPr>
        <p:txBody>
          <a:bodyPr wrap="none" rtlCol="0">
            <a:spAutoFit/>
          </a:bodyPr>
          <a:lstStyle/>
          <a:p>
            <a:r>
              <a:rPr lang="en-US" altLang="ja-JP" sz="1400" b="1" dirty="0">
                <a:latin typeface="Arial" panose="020B0604020202020204" pitchFamily="34" charset="0"/>
                <a:ea typeface="Meiryo UI" panose="020B0604030504040204" pitchFamily="50" charset="-128"/>
                <a:cs typeface="Arial" panose="020B0604020202020204" pitchFamily="34" charset="0"/>
              </a:rPr>
              <a:t>HD/SDR channel</a:t>
            </a:r>
            <a:endParaRPr lang="ja-JP" altLang="en-US" sz="1400" b="1" dirty="0">
              <a:latin typeface="Arial" panose="020B0604020202020204" pitchFamily="34" charset="0"/>
              <a:ea typeface="Meiryo UI" panose="020B0604030504040204" pitchFamily="50" charset="-128"/>
              <a:cs typeface="Arial" panose="020B0604020202020204" pitchFamily="34" charset="0"/>
            </a:endParaRPr>
          </a:p>
        </p:txBody>
      </p:sp>
      <p:sp>
        <p:nvSpPr>
          <p:cNvPr id="29" name="角丸四角形 28"/>
          <p:cNvSpPr/>
          <p:nvPr/>
        </p:nvSpPr>
        <p:spPr>
          <a:xfrm>
            <a:off x="6763373" y="2376459"/>
            <a:ext cx="710832" cy="643749"/>
          </a:xfrm>
          <a:prstGeom prst="roundRect">
            <a:avLst/>
          </a:prstGeom>
          <a:solidFill>
            <a:srgbClr val="9900CC"/>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85000"/>
              </a:lnSpc>
            </a:pP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SDR</a:t>
            </a:r>
          </a:p>
        </p:txBody>
      </p:sp>
      <p:cxnSp>
        <p:nvCxnSpPr>
          <p:cNvPr id="30" name="カギ線コネクタ 29"/>
          <p:cNvCxnSpPr>
            <a:stCxn id="15" idx="3"/>
            <a:endCxn id="29" idx="1"/>
          </p:cNvCxnSpPr>
          <p:nvPr/>
        </p:nvCxnSpPr>
        <p:spPr>
          <a:xfrm flipV="1">
            <a:off x="6596376" y="2698334"/>
            <a:ext cx="166997" cy="4737"/>
          </a:xfrm>
          <a:prstGeom prst="bentConnector3">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9" idx="3"/>
          </p:cNvCxnSpPr>
          <p:nvPr/>
        </p:nvCxnSpPr>
        <p:spPr>
          <a:xfrm flipV="1">
            <a:off x="7474205" y="2697399"/>
            <a:ext cx="1144937" cy="935"/>
          </a:xfrm>
          <a:prstGeom prst="straightConnector1">
            <a:avLst/>
          </a:prstGeom>
          <a:ln w="3810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2390149" y="3675095"/>
            <a:ext cx="1177190" cy="372757"/>
          </a:xfrm>
          <a:prstGeom prst="roundRect">
            <a:avLst/>
          </a:prstGeom>
          <a:solidFill>
            <a:srgbClr val="0000FF"/>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85000"/>
              </a:lnSpc>
            </a:pP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HDR</a:t>
            </a:r>
          </a:p>
          <a:p>
            <a:pPr algn="ctr">
              <a:lnSpc>
                <a:spcPct val="85000"/>
              </a:lnSpc>
            </a:pP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Monitoring</a:t>
            </a:r>
          </a:p>
        </p:txBody>
      </p:sp>
      <p:sp>
        <p:nvSpPr>
          <p:cNvPr id="33" name="角丸四角形 32"/>
          <p:cNvSpPr/>
          <p:nvPr/>
        </p:nvSpPr>
        <p:spPr>
          <a:xfrm>
            <a:off x="3681074" y="3659552"/>
            <a:ext cx="1240002" cy="372757"/>
          </a:xfrm>
          <a:prstGeom prst="roundRect">
            <a:avLst/>
          </a:prstGeom>
          <a:solidFill>
            <a:srgbClr val="9900CC"/>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85000"/>
              </a:lnSpc>
            </a:pP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SDR</a:t>
            </a:r>
          </a:p>
          <a:p>
            <a:pPr algn="ctr">
              <a:lnSpc>
                <a:spcPct val="85000"/>
              </a:lnSpc>
            </a:pP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Monitoring</a:t>
            </a:r>
          </a:p>
        </p:txBody>
      </p:sp>
      <p:cxnSp>
        <p:nvCxnSpPr>
          <p:cNvPr id="34" name="カギ線コネクタ 33"/>
          <p:cNvCxnSpPr>
            <a:stCxn id="8" idx="2"/>
            <a:endCxn id="32" idx="0"/>
          </p:cNvCxnSpPr>
          <p:nvPr/>
        </p:nvCxnSpPr>
        <p:spPr>
          <a:xfrm rot="5400000">
            <a:off x="2827607" y="2874802"/>
            <a:ext cx="951430" cy="649156"/>
          </a:xfrm>
          <a:prstGeom prst="bentConnector3">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8" idx="2"/>
            <a:endCxn id="33" idx="0"/>
          </p:cNvCxnSpPr>
          <p:nvPr/>
        </p:nvCxnSpPr>
        <p:spPr>
          <a:xfrm rot="16200000" flipH="1">
            <a:off x="3496544" y="2855020"/>
            <a:ext cx="935887" cy="673175"/>
          </a:xfrm>
          <a:prstGeom prst="bentConnector3">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4643102" y="2171540"/>
            <a:ext cx="576599" cy="327412"/>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latin typeface="Arial" panose="020B0604020202020204" pitchFamily="34" charset="0"/>
                <a:cs typeface="Arial" panose="020B0604020202020204" pitchFamily="34" charset="0"/>
              </a:rPr>
              <a:t>Conv.</a:t>
            </a:r>
            <a:endParaRPr lang="ja-JP" altLang="en-US" sz="1400" b="1" dirty="0">
              <a:solidFill>
                <a:schemeClr val="tx1"/>
              </a:solidFill>
              <a:latin typeface="Arial" panose="020B0604020202020204" pitchFamily="34" charset="0"/>
              <a:cs typeface="Arial" panose="020B0604020202020204" pitchFamily="34" charset="0"/>
            </a:endParaRPr>
          </a:p>
        </p:txBody>
      </p:sp>
      <p:sp>
        <p:nvSpPr>
          <p:cNvPr id="37" name="角丸四角形 36"/>
          <p:cNvSpPr/>
          <p:nvPr/>
        </p:nvSpPr>
        <p:spPr>
          <a:xfrm>
            <a:off x="1790030" y="2120664"/>
            <a:ext cx="581212" cy="429166"/>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Arial" panose="020B0604020202020204" pitchFamily="34" charset="0"/>
                <a:cs typeface="Arial" panose="020B0604020202020204" pitchFamily="34" charset="0"/>
              </a:rPr>
              <a:t>BPU</a:t>
            </a:r>
            <a:endParaRPr kumimoji="1" lang="ja-JP" altLang="en-US" sz="1100" dirty="0">
              <a:solidFill>
                <a:schemeClr val="tx1"/>
              </a:solidFill>
              <a:latin typeface="Arial" panose="020B0604020202020204" pitchFamily="34" charset="0"/>
              <a:cs typeface="Arial" panose="020B0604020202020204" pitchFamily="34" charset="0"/>
            </a:endParaRPr>
          </a:p>
        </p:txBody>
      </p:sp>
      <p:sp>
        <p:nvSpPr>
          <p:cNvPr id="38" name="正方形/長方形 37"/>
          <p:cNvSpPr/>
          <p:nvPr/>
        </p:nvSpPr>
        <p:spPr>
          <a:xfrm>
            <a:off x="629758" y="1860983"/>
            <a:ext cx="777521" cy="307777"/>
          </a:xfrm>
          <a:prstGeom prst="rect">
            <a:avLst/>
          </a:prstGeom>
        </p:spPr>
        <p:txBody>
          <a:bodyPr wrap="none">
            <a:spAutoFit/>
          </a:bodyPr>
          <a:lstStyle/>
          <a:p>
            <a:r>
              <a:rPr lang="ja-JP" altLang="en-US" sz="1400" dirty="0">
                <a:latin typeface="Arial" panose="020B0604020202020204" pitchFamily="34" charset="0"/>
                <a:cs typeface="Arial" panose="020B0604020202020204" pitchFamily="34" charset="0"/>
              </a:rPr>
              <a:t>（</a:t>
            </a:r>
            <a:r>
              <a:rPr lang="en-US" altLang="ja-JP" sz="1400" dirty="0">
                <a:latin typeface="Arial" panose="020B0604020202020204" pitchFamily="34" charset="0"/>
                <a:cs typeface="Arial" panose="020B0604020202020204" pitchFamily="34" charset="0"/>
              </a:rPr>
              <a:t>RAW</a:t>
            </a:r>
            <a:r>
              <a:rPr lang="ja-JP" altLang="en-US" sz="1400" dirty="0">
                <a:latin typeface="Arial" panose="020B0604020202020204" pitchFamily="34" charset="0"/>
                <a:cs typeface="Arial" panose="020B0604020202020204" pitchFamily="34" charset="0"/>
              </a:rPr>
              <a:t>）</a:t>
            </a:r>
          </a:p>
        </p:txBody>
      </p:sp>
      <p:cxnSp>
        <p:nvCxnSpPr>
          <p:cNvPr id="39" name="カギ線コネクタ 38"/>
          <p:cNvCxnSpPr>
            <a:stCxn id="37" idx="3"/>
            <a:endCxn id="8" idx="1"/>
          </p:cNvCxnSpPr>
          <p:nvPr/>
        </p:nvCxnSpPr>
        <p:spPr>
          <a:xfrm>
            <a:off x="2371242" y="2335247"/>
            <a:ext cx="345326" cy="325"/>
          </a:xfrm>
          <a:prstGeom prst="bentConnector3">
            <a:avLst>
              <a:gd name="adj1" fmla="val 50000"/>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36" idx="3"/>
            <a:endCxn id="41" idx="1"/>
          </p:cNvCxnSpPr>
          <p:nvPr/>
        </p:nvCxnSpPr>
        <p:spPr>
          <a:xfrm>
            <a:off x="5219701" y="2335246"/>
            <a:ext cx="341841" cy="1489003"/>
          </a:xfrm>
          <a:prstGeom prst="bentConnector3">
            <a:avLst>
              <a:gd name="adj1" fmla="val 50000"/>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5561542" y="3502374"/>
            <a:ext cx="1091929" cy="643749"/>
          </a:xfrm>
          <a:prstGeom prst="roundRect">
            <a:avLst/>
          </a:prstGeom>
          <a:solidFill>
            <a:srgbClr val="0000FF"/>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S-Log3/</a:t>
            </a:r>
          </a:p>
          <a:p>
            <a:pPr algn="ctr"/>
            <a:r>
              <a:rPr lang="en-US" altLang="ja-JP" sz="14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BT.2020</a:t>
            </a:r>
          </a:p>
        </p:txBody>
      </p:sp>
      <p:sp>
        <p:nvSpPr>
          <p:cNvPr id="42" name="角丸四角形 41"/>
          <p:cNvSpPr/>
          <p:nvPr/>
        </p:nvSpPr>
        <p:spPr>
          <a:xfrm>
            <a:off x="7635564" y="3541524"/>
            <a:ext cx="710832" cy="56732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85000"/>
              </a:lnSpc>
            </a:pPr>
            <a:r>
              <a:rPr lang="en-US" altLang="ja-JP" sz="1200" b="1" dirty="0">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PQ</a:t>
            </a:r>
          </a:p>
        </p:txBody>
      </p:sp>
      <p:cxnSp>
        <p:nvCxnSpPr>
          <p:cNvPr id="43" name="カギ線コネクタ 42"/>
          <p:cNvCxnSpPr>
            <a:stCxn id="57" idx="3"/>
            <a:endCxn id="42" idx="1"/>
          </p:cNvCxnSpPr>
          <p:nvPr/>
        </p:nvCxnSpPr>
        <p:spPr>
          <a:xfrm>
            <a:off x="7396138" y="3824361"/>
            <a:ext cx="239426" cy="823"/>
          </a:xfrm>
          <a:prstGeom prst="bentConnector3">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stCxn id="41" idx="3"/>
            <a:endCxn id="57" idx="1"/>
          </p:cNvCxnSpPr>
          <p:nvPr/>
        </p:nvCxnSpPr>
        <p:spPr>
          <a:xfrm>
            <a:off x="6653471" y="3824249"/>
            <a:ext cx="181011" cy="112"/>
          </a:xfrm>
          <a:prstGeom prst="bentConnector3">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710469" y="3931504"/>
            <a:ext cx="662361" cy="307777"/>
          </a:xfrm>
          <a:prstGeom prst="rect">
            <a:avLst/>
          </a:prstGeom>
        </p:spPr>
        <p:txBody>
          <a:bodyPr wrap="none">
            <a:spAutoFit/>
          </a:bodyPr>
          <a:lstStyle/>
          <a:p>
            <a:r>
              <a:rPr lang="ja-JP" altLang="en-US" sz="1400" dirty="0">
                <a:latin typeface="Arial" panose="020B0604020202020204" pitchFamily="34" charset="0"/>
                <a:cs typeface="Arial" panose="020B0604020202020204" pitchFamily="34" charset="0"/>
              </a:rPr>
              <a:t>（</a:t>
            </a:r>
            <a:r>
              <a:rPr lang="en-US" altLang="ja-JP" sz="1400" dirty="0">
                <a:latin typeface="Arial" panose="020B0604020202020204" pitchFamily="34" charset="0"/>
                <a:cs typeface="Arial" panose="020B0604020202020204" pitchFamily="34" charset="0"/>
              </a:rPr>
              <a:t>709</a:t>
            </a:r>
            <a:r>
              <a:rPr lang="ja-JP" altLang="en-US" sz="1400" dirty="0">
                <a:latin typeface="Arial" panose="020B0604020202020204" pitchFamily="34" charset="0"/>
                <a:cs typeface="Arial" panose="020B0604020202020204" pitchFamily="34" charset="0"/>
              </a:rPr>
              <a:t>）</a:t>
            </a:r>
          </a:p>
        </p:txBody>
      </p:sp>
      <p:sp>
        <p:nvSpPr>
          <p:cNvPr id="46" name="角丸四角形 45"/>
          <p:cNvSpPr/>
          <p:nvPr/>
        </p:nvSpPr>
        <p:spPr>
          <a:xfrm>
            <a:off x="169311" y="2934324"/>
            <a:ext cx="1162145" cy="333944"/>
          </a:xfrm>
          <a:prstGeom prst="roundRect">
            <a:avLst/>
          </a:prstGeom>
          <a:solidFill>
            <a:srgbClr val="0000FF"/>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Arial" panose="020B0604020202020204" pitchFamily="34" charset="0"/>
                <a:ea typeface="Meiryo UI" panose="020B0604030504040204" pitchFamily="50" charset="-128"/>
                <a:cs typeface="Arial" panose="020B0604020202020204" pitchFamily="34" charset="0"/>
              </a:rPr>
              <a:t>C300 </a:t>
            </a:r>
          </a:p>
        </p:txBody>
      </p:sp>
      <p:sp>
        <p:nvSpPr>
          <p:cNvPr id="47" name="正方形/長方形 46"/>
          <p:cNvSpPr/>
          <p:nvPr/>
        </p:nvSpPr>
        <p:spPr>
          <a:xfrm>
            <a:off x="486560" y="3284260"/>
            <a:ext cx="950901" cy="307777"/>
          </a:xfrm>
          <a:prstGeom prst="rect">
            <a:avLst/>
          </a:prstGeom>
        </p:spPr>
        <p:txBody>
          <a:bodyPr wrap="none">
            <a:spAutoFit/>
          </a:bodyPr>
          <a:lstStyle/>
          <a:p>
            <a:r>
              <a:rPr lang="ja-JP" altLang="en-US" sz="1400" dirty="0">
                <a:latin typeface="Arial" panose="020B0604020202020204" pitchFamily="34" charset="0"/>
                <a:cs typeface="Arial" panose="020B0604020202020204" pitchFamily="34" charset="0"/>
              </a:rPr>
              <a:t>（</a:t>
            </a:r>
            <a:r>
              <a:rPr lang="en-US" altLang="ja-JP" sz="1400" dirty="0">
                <a:latin typeface="Arial" panose="020B0604020202020204" pitchFamily="34" charset="0"/>
                <a:cs typeface="Arial" panose="020B0604020202020204" pitchFamily="34" charset="0"/>
              </a:rPr>
              <a:t>C-Log2</a:t>
            </a:r>
            <a:r>
              <a:rPr lang="ja-JP" altLang="en-US" sz="1400" dirty="0">
                <a:latin typeface="Arial" panose="020B0604020202020204" pitchFamily="34" charset="0"/>
                <a:cs typeface="Arial" panose="020B0604020202020204" pitchFamily="34" charset="0"/>
              </a:rPr>
              <a:t>）</a:t>
            </a:r>
          </a:p>
        </p:txBody>
      </p:sp>
      <p:cxnSp>
        <p:nvCxnSpPr>
          <p:cNvPr id="48" name="カギ線コネクタ 47"/>
          <p:cNvCxnSpPr>
            <a:stCxn id="46" idx="3"/>
            <a:endCxn id="51" idx="1"/>
          </p:cNvCxnSpPr>
          <p:nvPr/>
        </p:nvCxnSpPr>
        <p:spPr>
          <a:xfrm>
            <a:off x="1331456" y="3101296"/>
            <a:ext cx="455526" cy="5530"/>
          </a:xfrm>
          <a:prstGeom prst="bentConnector3">
            <a:avLst>
              <a:gd name="adj1" fmla="val 50000"/>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169921" y="3625306"/>
            <a:ext cx="1159634" cy="319381"/>
          </a:xfrm>
          <a:prstGeom prst="roundRect">
            <a:avLst/>
          </a:prstGeom>
          <a:solidFill>
            <a:srgbClr val="0000FF"/>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Arial" panose="020B0604020202020204" pitchFamily="34" charset="0"/>
                <a:ea typeface="Meiryo UI" panose="020B0604030504040204" pitchFamily="50" charset="-128"/>
                <a:cs typeface="Arial" panose="020B0604020202020204" pitchFamily="34" charset="0"/>
              </a:rPr>
              <a:t>BT.709</a:t>
            </a:r>
          </a:p>
        </p:txBody>
      </p:sp>
      <p:cxnSp>
        <p:nvCxnSpPr>
          <p:cNvPr id="50" name="カギ線コネクタ 49"/>
          <p:cNvCxnSpPr>
            <a:stCxn id="49" idx="3"/>
            <a:endCxn id="51" idx="1"/>
          </p:cNvCxnSpPr>
          <p:nvPr/>
        </p:nvCxnSpPr>
        <p:spPr>
          <a:xfrm flipV="1">
            <a:off x="1329555" y="3106826"/>
            <a:ext cx="457427" cy="678171"/>
          </a:xfrm>
          <a:prstGeom prst="bentConnector3">
            <a:avLst>
              <a:gd name="adj1" fmla="val 50000"/>
            </a:avLst>
          </a:prstGeom>
          <a:ln w="381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1786982" y="2938457"/>
            <a:ext cx="603167" cy="336737"/>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latin typeface="Arial" panose="020B0604020202020204" pitchFamily="34" charset="0"/>
                <a:cs typeface="Arial" panose="020B0604020202020204" pitchFamily="34" charset="0"/>
              </a:rPr>
              <a:t>Conv.</a:t>
            </a:r>
            <a:endParaRPr kumimoji="1" lang="ja-JP" altLang="en-US" sz="1050" b="1" dirty="0">
              <a:solidFill>
                <a:schemeClr val="tx1"/>
              </a:solidFill>
              <a:latin typeface="Arial" panose="020B0604020202020204" pitchFamily="34" charset="0"/>
              <a:cs typeface="Arial" panose="020B0604020202020204" pitchFamily="34" charset="0"/>
            </a:endParaRPr>
          </a:p>
        </p:txBody>
      </p:sp>
      <p:sp>
        <p:nvSpPr>
          <p:cNvPr id="52" name="正方形/長方形 51"/>
          <p:cNvSpPr/>
          <p:nvPr/>
        </p:nvSpPr>
        <p:spPr>
          <a:xfrm>
            <a:off x="2324894" y="4043971"/>
            <a:ext cx="1439177" cy="307777"/>
          </a:xfrm>
          <a:prstGeom prst="rect">
            <a:avLst/>
          </a:prstGeom>
        </p:spPr>
        <p:txBody>
          <a:bodyPr wrap="none">
            <a:spAutoFit/>
          </a:bodyPr>
          <a:lstStyle/>
          <a:p>
            <a:r>
              <a:rPr lang="ja-JP" altLang="en-US" sz="1400" dirty="0">
                <a:latin typeface="Arial" panose="020B0604020202020204" pitchFamily="34" charset="0"/>
                <a:cs typeface="Arial" panose="020B0604020202020204" pitchFamily="34" charset="0"/>
              </a:rPr>
              <a:t>（</a:t>
            </a:r>
            <a:r>
              <a:rPr lang="en-US" altLang="ja-JP" sz="1400" dirty="0">
                <a:latin typeface="Arial" panose="020B0604020202020204" pitchFamily="34" charset="0"/>
                <a:cs typeface="Arial" panose="020B0604020202020204" pitchFamily="34" charset="0"/>
              </a:rPr>
              <a:t>HLG/BT.2020</a:t>
            </a:r>
            <a:r>
              <a:rPr lang="ja-JP" altLang="en-US" sz="1400" dirty="0">
                <a:latin typeface="Arial" panose="020B0604020202020204" pitchFamily="34" charset="0"/>
                <a:cs typeface="Arial" panose="020B0604020202020204" pitchFamily="34" charset="0"/>
              </a:rPr>
              <a:t>）</a:t>
            </a:r>
          </a:p>
        </p:txBody>
      </p:sp>
      <p:sp>
        <p:nvSpPr>
          <p:cNvPr id="53" name="正方形/長方形 52"/>
          <p:cNvSpPr/>
          <p:nvPr/>
        </p:nvSpPr>
        <p:spPr>
          <a:xfrm>
            <a:off x="3683311" y="4032309"/>
            <a:ext cx="1351011" cy="307777"/>
          </a:xfrm>
          <a:prstGeom prst="rect">
            <a:avLst/>
          </a:prstGeom>
        </p:spPr>
        <p:txBody>
          <a:bodyPr wrap="none">
            <a:spAutoFit/>
          </a:bodyPr>
          <a:lstStyle/>
          <a:p>
            <a:r>
              <a:rPr lang="ja-JP" altLang="en-US" sz="1400" dirty="0">
                <a:latin typeface="Arial" panose="020B0604020202020204" pitchFamily="34" charset="0"/>
                <a:cs typeface="Arial" panose="020B0604020202020204" pitchFamily="34" charset="0"/>
              </a:rPr>
              <a:t>（</a:t>
            </a:r>
            <a:r>
              <a:rPr lang="en-US" altLang="ja-JP" sz="1400" dirty="0">
                <a:latin typeface="Arial" panose="020B0604020202020204" pitchFamily="34" charset="0"/>
                <a:cs typeface="Arial" panose="020B0604020202020204" pitchFamily="34" charset="0"/>
              </a:rPr>
              <a:t>SDR/BT.709</a:t>
            </a:r>
            <a:r>
              <a:rPr lang="ja-JP" altLang="en-US" sz="1400" dirty="0">
                <a:latin typeface="Arial" panose="020B0604020202020204" pitchFamily="34" charset="0"/>
                <a:cs typeface="Arial" panose="020B0604020202020204" pitchFamily="34" charset="0"/>
              </a:rPr>
              <a:t>）</a:t>
            </a:r>
          </a:p>
        </p:txBody>
      </p:sp>
      <p:sp>
        <p:nvSpPr>
          <p:cNvPr id="54" name="角丸四角形 53"/>
          <p:cNvSpPr/>
          <p:nvPr/>
        </p:nvSpPr>
        <p:spPr>
          <a:xfrm>
            <a:off x="2726506" y="3285827"/>
            <a:ext cx="568899" cy="192268"/>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Arial" panose="020B0604020202020204" pitchFamily="34" charset="0"/>
                <a:cs typeface="Arial" panose="020B0604020202020204" pitchFamily="34" charset="0"/>
              </a:rPr>
              <a:t>Conv</a:t>
            </a:r>
            <a:endParaRPr kumimoji="1" lang="ja-JP" altLang="en-US" sz="1200" dirty="0">
              <a:solidFill>
                <a:schemeClr val="tx1"/>
              </a:solidFill>
              <a:latin typeface="Arial" panose="020B0604020202020204" pitchFamily="34" charset="0"/>
              <a:cs typeface="Arial" panose="020B0604020202020204" pitchFamily="34" charset="0"/>
            </a:endParaRPr>
          </a:p>
        </p:txBody>
      </p:sp>
      <p:cxnSp>
        <p:nvCxnSpPr>
          <p:cNvPr id="55" name="カギ線コネクタ 54"/>
          <p:cNvCxnSpPr>
            <a:stCxn id="8" idx="3"/>
            <a:endCxn id="36" idx="1"/>
          </p:cNvCxnSpPr>
          <p:nvPr/>
        </p:nvCxnSpPr>
        <p:spPr>
          <a:xfrm flipV="1">
            <a:off x="4539232" y="2335246"/>
            <a:ext cx="103870" cy="326"/>
          </a:xfrm>
          <a:prstGeom prst="bentConnector3">
            <a:avLst>
              <a:gd name="adj1" fmla="val 50000"/>
            </a:avLst>
          </a:prstGeom>
          <a:ln w="381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57" name="角丸四角形 56"/>
          <p:cNvSpPr/>
          <p:nvPr/>
        </p:nvSpPr>
        <p:spPr>
          <a:xfrm>
            <a:off x="6834482" y="3660655"/>
            <a:ext cx="561656" cy="327412"/>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tx1"/>
                </a:solidFill>
                <a:latin typeface="Arial" panose="020B0604020202020204" pitchFamily="34" charset="0"/>
                <a:cs typeface="Arial" panose="020B0604020202020204" pitchFamily="34" charset="0"/>
              </a:rPr>
              <a:t>Conv.</a:t>
            </a:r>
            <a:endParaRPr lang="ja-JP" altLang="en-US" sz="1200" b="1" dirty="0">
              <a:solidFill>
                <a:schemeClr val="tx1"/>
              </a:solidFill>
              <a:latin typeface="Arial" panose="020B0604020202020204" pitchFamily="34" charset="0"/>
              <a:cs typeface="Arial" panose="020B0604020202020204" pitchFamily="34" charset="0"/>
            </a:endParaRPr>
          </a:p>
        </p:txBody>
      </p:sp>
      <p:sp>
        <p:nvSpPr>
          <p:cNvPr id="58" name="テキスト ボックス 57"/>
          <p:cNvSpPr txBox="1"/>
          <p:nvPr/>
        </p:nvSpPr>
        <p:spPr>
          <a:xfrm>
            <a:off x="7402189" y="3221855"/>
            <a:ext cx="1200970" cy="307777"/>
          </a:xfrm>
          <a:prstGeom prst="rect">
            <a:avLst/>
          </a:prstGeom>
          <a:noFill/>
        </p:spPr>
        <p:txBody>
          <a:bodyPr wrap="none" rtlCol="0">
            <a:spAutoFit/>
          </a:bodyPr>
          <a:lstStyle/>
          <a:p>
            <a:r>
              <a:rPr lang="en-US" altLang="ja-JP" sz="1400" b="1" dirty="0">
                <a:latin typeface="Arial" panose="020B0604020202020204" pitchFamily="34" charset="0"/>
                <a:ea typeface="Meiryo UI" panose="020B0604030504040204" pitchFamily="50" charset="-128"/>
                <a:cs typeface="Arial" panose="020B0604020202020204" pitchFamily="34" charset="0"/>
              </a:rPr>
              <a:t>Disc master</a:t>
            </a:r>
            <a:endParaRPr lang="ja-JP" altLang="en-US" sz="1400" b="1" dirty="0">
              <a:latin typeface="Arial" panose="020B0604020202020204" pitchFamily="34" charset="0"/>
              <a:ea typeface="Meiryo UI" panose="020B0604030504040204" pitchFamily="50" charset="-128"/>
              <a:cs typeface="Arial" panose="020B0604020202020204" pitchFamily="34" charset="0"/>
            </a:endParaRPr>
          </a:p>
        </p:txBody>
      </p:sp>
      <p:sp>
        <p:nvSpPr>
          <p:cNvPr id="59" name="テキスト ボックス 58"/>
          <p:cNvSpPr txBox="1"/>
          <p:nvPr/>
        </p:nvSpPr>
        <p:spPr>
          <a:xfrm>
            <a:off x="7650467" y="4096107"/>
            <a:ext cx="915407" cy="338554"/>
          </a:xfrm>
          <a:prstGeom prst="rect">
            <a:avLst/>
          </a:prstGeom>
          <a:noFill/>
        </p:spPr>
        <p:txBody>
          <a:bodyPr wrap="square" rtlCol="0">
            <a:spAutoFit/>
          </a:bodyPr>
          <a:lstStyle/>
          <a:p>
            <a:r>
              <a:rPr lang="en-US" altLang="ja-JP" sz="1600" dirty="0">
                <a:latin typeface="Arial" panose="020B0604020202020204" pitchFamily="34" charset="0"/>
                <a:ea typeface="Meiryo UI" panose="020B0604030504040204" pitchFamily="50" charset="-128"/>
                <a:cs typeface="Arial" panose="020B0604020202020204" pitchFamily="34" charset="0"/>
              </a:rPr>
              <a:t>Off line</a:t>
            </a:r>
            <a:endParaRPr lang="ja-JP" altLang="en-US" sz="1600" dirty="0">
              <a:latin typeface="Arial" panose="020B0604020202020204" pitchFamily="34" charset="0"/>
              <a:ea typeface="Meiryo UI" panose="020B0604030504040204" pitchFamily="50" charset="-128"/>
              <a:cs typeface="Arial" panose="020B0604020202020204" pitchFamily="34" charset="0"/>
            </a:endParaRPr>
          </a:p>
        </p:txBody>
      </p:sp>
      <p:sp>
        <p:nvSpPr>
          <p:cNvPr id="60" name="テキスト ボックス 59"/>
          <p:cNvSpPr txBox="1"/>
          <p:nvPr/>
        </p:nvSpPr>
        <p:spPr>
          <a:xfrm>
            <a:off x="3116989" y="2709533"/>
            <a:ext cx="1348446" cy="338554"/>
          </a:xfrm>
          <a:prstGeom prst="rect">
            <a:avLst/>
          </a:prstGeom>
          <a:noFill/>
        </p:spPr>
        <p:txBody>
          <a:bodyPr wrap="none" rtlCol="0">
            <a:spAutoFit/>
          </a:bodyPr>
          <a:lstStyle/>
          <a:p>
            <a:r>
              <a:rPr lang="en-US" altLang="ja-JP" sz="1600" b="1" dirty="0">
                <a:solidFill>
                  <a:srgbClr val="FF0000"/>
                </a:solidFill>
                <a:latin typeface="Arial" panose="020B0604020202020204" pitchFamily="34" charset="0"/>
                <a:ea typeface="Meiryo UI" panose="020B0604030504040204" pitchFamily="50" charset="-128"/>
                <a:cs typeface="Arial" panose="020B0604020202020204" pitchFamily="34" charset="0"/>
              </a:rPr>
              <a:t>One system</a:t>
            </a:r>
            <a:endParaRPr lang="ja-JP" altLang="en-US" sz="16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61" name="角丸四角形 60"/>
          <p:cNvSpPr/>
          <p:nvPr/>
        </p:nvSpPr>
        <p:spPr>
          <a:xfrm>
            <a:off x="4014689" y="3283428"/>
            <a:ext cx="568899" cy="192268"/>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Arial" panose="020B0604020202020204" pitchFamily="34" charset="0"/>
                <a:cs typeface="Arial" panose="020B0604020202020204" pitchFamily="34" charset="0"/>
              </a:rPr>
              <a:t>Conv</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15" name="テキスト ボックス 114"/>
          <p:cNvSpPr txBox="1"/>
          <p:nvPr/>
        </p:nvSpPr>
        <p:spPr>
          <a:xfrm>
            <a:off x="7374984" y="1954536"/>
            <a:ext cx="1724146" cy="369332"/>
          </a:xfrm>
          <a:prstGeom prst="rect">
            <a:avLst/>
          </a:prstGeom>
          <a:noFill/>
        </p:spPr>
        <p:txBody>
          <a:bodyPr wrap="square" rtlCol="0">
            <a:spAutoFit/>
          </a:bodyPr>
          <a:lstStyle/>
          <a:p>
            <a:r>
              <a:rPr kumimoji="1" lang="en-US" altLang="ja-JP" dirty="0">
                <a:solidFill>
                  <a:srgbClr val="3333FF"/>
                </a:solidFill>
              </a:rPr>
              <a:t>Live Simul-feed</a:t>
            </a:r>
            <a:endParaRPr kumimoji="1" lang="ja-JP" altLang="en-US" dirty="0">
              <a:solidFill>
                <a:srgbClr val="3333FF"/>
              </a:solidFill>
            </a:endParaRPr>
          </a:p>
        </p:txBody>
      </p:sp>
    </p:spTree>
    <p:extLst>
      <p:ext uri="{BB962C8B-B14F-4D97-AF65-F5344CB8AC3E}">
        <p14:creationId xmlns:p14="http://schemas.microsoft.com/office/powerpoint/2010/main" val="98742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795" y="159694"/>
            <a:ext cx="7772400" cy="513325"/>
          </a:xfrm>
        </p:spPr>
        <p:txBody>
          <a:bodyPr>
            <a:normAutofit fontScale="90000"/>
          </a:bodyPr>
          <a:lstStyle/>
          <a:p>
            <a:r>
              <a:rPr kumimoji="1" lang="en-US" altLang="ja-JP" sz="3200" dirty="0"/>
              <a:t>Movie conversion to HLG</a:t>
            </a:r>
            <a:endParaRPr lang="en-US" sz="3200" dirty="0"/>
          </a:p>
        </p:txBody>
      </p:sp>
      <p:sp>
        <p:nvSpPr>
          <p:cNvPr id="5" name="角丸四角形 4"/>
          <p:cNvSpPr/>
          <p:nvPr/>
        </p:nvSpPr>
        <p:spPr>
          <a:xfrm>
            <a:off x="5292024" y="2884602"/>
            <a:ext cx="2601747" cy="400396"/>
          </a:xfrm>
          <a:prstGeom prst="roundRect">
            <a:avLst/>
          </a:prstGeom>
          <a:solidFill>
            <a:srgbClr val="0066FF"/>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HLG</a:t>
            </a:r>
            <a:r>
              <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10bit Master/XAVC</a:t>
            </a:r>
            <a:endPar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6" name="角丸四角形 5"/>
          <p:cNvSpPr/>
          <p:nvPr/>
        </p:nvSpPr>
        <p:spPr>
          <a:xfrm>
            <a:off x="2884373" y="1559480"/>
            <a:ext cx="1789415" cy="400396"/>
          </a:xfrm>
          <a:prstGeom prst="roundRect">
            <a:avLst/>
          </a:prstGeom>
          <a:solidFill>
            <a:srgbClr val="FF66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PQ</a:t>
            </a:r>
            <a:r>
              <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Master/Tiff</a:t>
            </a:r>
            <a:endPar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7" name="角丸四角形 6"/>
          <p:cNvSpPr/>
          <p:nvPr/>
        </p:nvSpPr>
        <p:spPr>
          <a:xfrm>
            <a:off x="5292024" y="1559480"/>
            <a:ext cx="2601747" cy="400396"/>
          </a:xfrm>
          <a:prstGeom prst="roundRect">
            <a:avLst/>
          </a:prstGeom>
          <a:solidFill>
            <a:srgbClr val="FF66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PQ</a:t>
            </a:r>
            <a:r>
              <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10bit Master/XAVC</a:t>
            </a:r>
            <a:endPar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8" name="テキスト ボックス 7"/>
          <p:cNvSpPr txBox="1"/>
          <p:nvPr/>
        </p:nvSpPr>
        <p:spPr>
          <a:xfrm>
            <a:off x="3368209" y="1230459"/>
            <a:ext cx="1635264" cy="252305"/>
          </a:xfrm>
          <a:prstGeom prst="rect">
            <a:avLst/>
          </a:prstGeom>
          <a:noFill/>
        </p:spPr>
        <p:txBody>
          <a:bodyPr wrap="square" rtlCol="0">
            <a:spAutoFit/>
          </a:bodyPr>
          <a:lstStyle/>
          <a:p>
            <a:r>
              <a:rPr kumimoji="1" lang="en-US" altLang="ja-JP" dirty="0">
                <a:latin typeface="Arial" panose="020B0604020202020204" pitchFamily="34" charset="0"/>
                <a:ea typeface="Meiryo UI" panose="020B0604030504040204" pitchFamily="50" charset="-128"/>
                <a:cs typeface="Arial" panose="020B0604020202020204" pitchFamily="34" charset="0"/>
              </a:rPr>
              <a:t>16bit master</a:t>
            </a:r>
            <a:endParaRPr kumimoji="1" lang="ja-JP" altLang="en-US" dirty="0">
              <a:latin typeface="Arial" panose="020B0604020202020204" pitchFamily="34" charset="0"/>
              <a:ea typeface="Meiryo UI" panose="020B0604030504040204" pitchFamily="50" charset="-128"/>
              <a:cs typeface="Arial" panose="020B0604020202020204" pitchFamily="34" charset="0"/>
            </a:endParaRPr>
          </a:p>
        </p:txBody>
      </p:sp>
      <p:sp>
        <p:nvSpPr>
          <p:cNvPr id="9" name="テキスト ボックス 8"/>
          <p:cNvSpPr txBox="1"/>
          <p:nvPr/>
        </p:nvSpPr>
        <p:spPr>
          <a:xfrm>
            <a:off x="5469067" y="1197361"/>
            <a:ext cx="2098831" cy="369332"/>
          </a:xfrm>
          <a:prstGeom prst="rect">
            <a:avLst/>
          </a:prstGeom>
          <a:noFill/>
        </p:spPr>
        <p:txBody>
          <a:bodyPr wrap="square" rtlCol="0">
            <a:spAutoFit/>
          </a:bodyPr>
          <a:lstStyle/>
          <a:p>
            <a:r>
              <a:rPr lang="en-US" altLang="ja-JP" dirty="0">
                <a:latin typeface="Arial" panose="020B0604020202020204" pitchFamily="34" charset="0"/>
                <a:ea typeface="Meiryo UI" panose="020B0604030504040204" pitchFamily="50" charset="-128"/>
                <a:cs typeface="Arial" panose="020B0604020202020204" pitchFamily="34" charset="0"/>
              </a:rPr>
              <a:t>Broadcast master  </a:t>
            </a:r>
            <a:endParaRPr kumimoji="1" lang="ja-JP" altLang="en-US" sz="1600" dirty="0">
              <a:latin typeface="Arial" panose="020B0604020202020204" pitchFamily="34" charset="0"/>
              <a:ea typeface="Meiryo UI" panose="020B0604030504040204" pitchFamily="50" charset="-128"/>
              <a:cs typeface="Arial" panose="020B0604020202020204" pitchFamily="34" charset="0"/>
            </a:endParaRPr>
          </a:p>
        </p:txBody>
      </p:sp>
      <p:sp>
        <p:nvSpPr>
          <p:cNvPr id="11" name="テキスト ボックス 10"/>
          <p:cNvSpPr txBox="1"/>
          <p:nvPr/>
        </p:nvSpPr>
        <p:spPr>
          <a:xfrm>
            <a:off x="939707" y="3030423"/>
            <a:ext cx="7254381" cy="2031325"/>
          </a:xfrm>
          <a:prstGeom prst="rect">
            <a:avLst/>
          </a:prstGeom>
          <a:noFill/>
        </p:spPr>
        <p:txBody>
          <a:bodyPr wrap="square" rtlCol="0">
            <a:spAutoFit/>
          </a:bodyPr>
          <a:lstStyle/>
          <a:p>
            <a:r>
              <a:rPr kumimoji="1" lang="en-US" altLang="ja-JP" dirty="0">
                <a:latin typeface="Arial" panose="020B0604020202020204" pitchFamily="34" charset="0"/>
                <a:ea typeface="Meiryo UI" panose="020B0604030504040204" pitchFamily="50" charset="-128"/>
                <a:cs typeface="Arial" panose="020B0604020202020204" pitchFamily="34" charset="0"/>
              </a:rPr>
              <a:t>[Result]</a:t>
            </a:r>
          </a:p>
          <a:p>
            <a:pPr>
              <a:buClr>
                <a:schemeClr val="tx1"/>
              </a:buClr>
              <a:buSzPct val="100000"/>
            </a:pPr>
            <a:r>
              <a:rPr lang="en-US" altLang="ja-JP" dirty="0">
                <a:latin typeface="Arial" panose="020B0604020202020204" pitchFamily="34" charset="0"/>
                <a:ea typeface="Meiryo UI" panose="020B0604030504040204" pitchFamily="50" charset="-128"/>
                <a:cs typeface="Arial" panose="020B0604020202020204" pitchFamily="34" charset="0"/>
              </a:rPr>
              <a:t>   Jointly tested with Hollywood studios, and had a consensus on the </a:t>
            </a:r>
          </a:p>
          <a:p>
            <a:pPr>
              <a:buClr>
                <a:schemeClr val="tx1"/>
              </a:buClr>
              <a:buSzPct val="100000"/>
            </a:pPr>
            <a:r>
              <a:rPr lang="en-US" altLang="ja-JP" dirty="0">
                <a:latin typeface="Arial" panose="020B0604020202020204" pitchFamily="34" charset="0"/>
                <a:ea typeface="Meiryo UI" panose="020B0604030504040204" pitchFamily="50" charset="-128"/>
                <a:cs typeface="Arial" panose="020B0604020202020204" pitchFamily="34" charset="0"/>
              </a:rPr>
              <a:t>   accuracy of conversion.  </a:t>
            </a:r>
            <a:r>
              <a:rPr kumimoji="1" lang="en-US" altLang="ja-JP" dirty="0">
                <a:latin typeface="Arial" panose="020B0604020202020204" pitchFamily="34" charset="0"/>
                <a:ea typeface="Meiryo UI" panose="020B0604030504040204" pitchFamily="50" charset="-128"/>
                <a:cs typeface="Arial" panose="020B0604020202020204" pitchFamily="34" charset="0"/>
              </a:rPr>
              <a:t>Some studios verified by themselves and </a:t>
            </a:r>
          </a:p>
          <a:p>
            <a:pPr>
              <a:buClr>
                <a:schemeClr val="tx1"/>
              </a:buClr>
              <a:buSzPct val="100000"/>
            </a:pPr>
            <a:r>
              <a:rPr kumimoji="1" lang="en-US" altLang="ja-JP" dirty="0">
                <a:latin typeface="Arial" panose="020B0604020202020204" pitchFamily="34" charset="0"/>
                <a:ea typeface="Meiryo UI" panose="020B0604030504040204" pitchFamily="50" charset="-128"/>
                <a:cs typeface="Arial" panose="020B0604020202020204" pitchFamily="34" charset="0"/>
              </a:rPr>
              <a:t>    had same conclusion.</a:t>
            </a:r>
          </a:p>
          <a:p>
            <a:pPr>
              <a:buClr>
                <a:schemeClr val="tx1"/>
              </a:buClr>
              <a:buSzPct val="100000"/>
            </a:pPr>
            <a:r>
              <a:rPr kumimoji="1" lang="en-US" altLang="ja-JP" dirty="0">
                <a:latin typeface="Arial" panose="020B0604020202020204" pitchFamily="34" charset="0"/>
                <a:ea typeface="Meiryo UI" panose="020B0604030504040204" pitchFamily="50" charset="-128"/>
                <a:cs typeface="Arial" panose="020B0604020202020204" pitchFamily="34" charset="0"/>
              </a:rPr>
              <a:t>[Conclusion]</a:t>
            </a:r>
          </a:p>
          <a:p>
            <a:pPr>
              <a:buClr>
                <a:srgbClr val="00B0F0"/>
              </a:buClr>
              <a:buSzPct val="70000"/>
            </a:pPr>
            <a:r>
              <a:rPr lang="en-US" altLang="ja-JP" dirty="0">
                <a:latin typeface="Arial" panose="020B0604020202020204" pitchFamily="34" charset="0"/>
                <a:ea typeface="Meiryo UI" panose="020B0604030504040204" pitchFamily="50" charset="-128"/>
                <a:cs typeface="Arial" panose="020B0604020202020204" pitchFamily="34" charset="0"/>
              </a:rPr>
              <a:t>   HLG can be used for movie distribution, if converted from more than</a:t>
            </a:r>
          </a:p>
          <a:p>
            <a:pPr>
              <a:buClr>
                <a:srgbClr val="00B0F0"/>
              </a:buClr>
              <a:buSzPct val="70000"/>
            </a:pPr>
            <a:r>
              <a:rPr lang="en-US" altLang="ja-JP" dirty="0">
                <a:latin typeface="Arial" panose="020B0604020202020204" pitchFamily="34" charset="0"/>
                <a:ea typeface="Meiryo UI" panose="020B0604030504040204" pitchFamily="50" charset="-128"/>
                <a:cs typeface="Arial" panose="020B0604020202020204" pitchFamily="34" charset="0"/>
              </a:rPr>
              <a:t>  10bit PQ master with right tool.</a:t>
            </a:r>
          </a:p>
        </p:txBody>
      </p:sp>
      <p:cxnSp>
        <p:nvCxnSpPr>
          <p:cNvPr id="12" name="直線矢印コネクタ 11"/>
          <p:cNvCxnSpPr>
            <a:stCxn id="6" idx="3"/>
            <a:endCxn id="7" idx="1"/>
          </p:cNvCxnSpPr>
          <p:nvPr/>
        </p:nvCxnSpPr>
        <p:spPr>
          <a:xfrm>
            <a:off x="4673788" y="1759678"/>
            <a:ext cx="618236" cy="0"/>
          </a:xfrm>
          <a:prstGeom prst="straightConnector1">
            <a:avLst/>
          </a:prstGeom>
          <a:ln w="5715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2884373" y="2884602"/>
            <a:ext cx="1789415" cy="400396"/>
          </a:xfrm>
          <a:prstGeom prst="roundRect">
            <a:avLst/>
          </a:prstGeom>
          <a:solidFill>
            <a:srgbClr val="0066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HLG Master</a:t>
            </a:r>
            <a:r>
              <a:rPr kumimoji="1"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/Tiff</a:t>
            </a:r>
            <a:endPar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cxnSp>
        <p:nvCxnSpPr>
          <p:cNvPr id="14" name="カギ線コネクタ 13"/>
          <p:cNvCxnSpPr>
            <a:stCxn id="6" idx="2"/>
            <a:endCxn id="13" idx="0"/>
          </p:cNvCxnSpPr>
          <p:nvPr/>
        </p:nvCxnSpPr>
        <p:spPr>
          <a:xfrm rot="5400000">
            <a:off x="3316718" y="2422239"/>
            <a:ext cx="924726" cy="1"/>
          </a:xfrm>
          <a:prstGeom prst="bentConnector3">
            <a:avLst>
              <a:gd name="adj1" fmla="val 50000"/>
            </a:avLst>
          </a:prstGeom>
          <a:ln w="5715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3" idx="3"/>
            <a:endCxn id="5" idx="1"/>
          </p:cNvCxnSpPr>
          <p:nvPr/>
        </p:nvCxnSpPr>
        <p:spPr>
          <a:xfrm>
            <a:off x="4673788" y="3084800"/>
            <a:ext cx="618236" cy="0"/>
          </a:xfrm>
          <a:prstGeom prst="straightConnector1">
            <a:avLst/>
          </a:prstGeom>
          <a:ln w="57150">
            <a:solidFill>
              <a:schemeClr val="tx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610917" y="2085076"/>
            <a:ext cx="2336477" cy="584775"/>
          </a:xfrm>
          <a:prstGeom prst="rect">
            <a:avLst/>
          </a:prstGeom>
          <a:solidFill>
            <a:srgbClr val="3333FF"/>
          </a:solidFill>
          <a:ln>
            <a:solidFill>
              <a:schemeClr val="tx2">
                <a:lumMod val="20000"/>
                <a:lumOff val="80000"/>
              </a:schemeClr>
            </a:solidFill>
          </a:ln>
        </p:spPr>
        <p:txBody>
          <a:bodyPr wrap="square" rtlCol="0">
            <a:spAutoFit/>
          </a:bodyPr>
          <a:lstStyle/>
          <a:p>
            <a:pPr algn="ctr"/>
            <a:r>
              <a:rPr lang="en-US" altLang="ja-JP" sz="1600" dirty="0">
                <a:solidFill>
                  <a:schemeClr val="bg1"/>
                </a:solidFill>
                <a:latin typeface="Arial" panose="020B0604020202020204" pitchFamily="34" charset="0"/>
                <a:cs typeface="Arial" panose="020B0604020202020204" pitchFamily="34" charset="0"/>
              </a:rPr>
              <a:t>Conversion by formula</a:t>
            </a:r>
          </a:p>
          <a:p>
            <a:pPr algn="ctr"/>
            <a:r>
              <a:rPr lang="en-US" altLang="ja-JP" sz="1600" dirty="0">
                <a:solidFill>
                  <a:schemeClr val="bg1"/>
                </a:solidFill>
                <a:latin typeface="Arial" panose="020B0604020202020204" pitchFamily="34" charset="0"/>
                <a:cs typeface="Arial" panose="020B0604020202020204" pitchFamily="34" charset="0"/>
              </a:rPr>
              <a:t>using Mistika preset</a:t>
            </a:r>
            <a:endParaRPr lang="ja-JP" altLang="en-US" sz="1600" dirty="0">
              <a:solidFill>
                <a:schemeClr val="bg1"/>
              </a:solidFill>
              <a:latin typeface="Arial" panose="020B0604020202020204" pitchFamily="34" charset="0"/>
              <a:cs typeface="Arial" panose="020B0604020202020204" pitchFamily="34" charset="0"/>
            </a:endParaRPr>
          </a:p>
        </p:txBody>
      </p:sp>
      <p:sp>
        <p:nvSpPr>
          <p:cNvPr id="17" name="テキスト ボックス 16"/>
          <p:cNvSpPr txBox="1"/>
          <p:nvPr/>
        </p:nvSpPr>
        <p:spPr>
          <a:xfrm>
            <a:off x="2597961" y="1309057"/>
            <a:ext cx="770248" cy="307777"/>
          </a:xfrm>
          <a:prstGeom prst="rect">
            <a:avLst/>
          </a:prstGeom>
          <a:solidFill>
            <a:srgbClr val="FF0000"/>
          </a:solidFill>
          <a:ln>
            <a:solidFill>
              <a:schemeClr val="bg1"/>
            </a:solidFill>
          </a:ln>
        </p:spPr>
        <p:txBody>
          <a:bodyPr wrap="square" rtlCol="0">
            <a:spAutoFit/>
          </a:bodyPr>
          <a:lstStyle/>
          <a:p>
            <a:pPr algn="ctr"/>
            <a:r>
              <a:rPr kumimoji="1" lang="en-US" altLang="ja-JP" sz="1400" dirty="0">
                <a:solidFill>
                  <a:schemeClr val="bg1"/>
                </a:solidFill>
                <a:latin typeface="Arial" panose="020B0604020202020204" pitchFamily="34" charset="0"/>
                <a:cs typeface="Arial" panose="020B0604020202020204" pitchFamily="34" charset="0"/>
              </a:rPr>
              <a:t>Master</a:t>
            </a:r>
            <a:endParaRPr kumimoji="1" lang="ja-JP" altLang="en-US" sz="1400" dirty="0">
              <a:solidFill>
                <a:schemeClr val="bg1"/>
              </a:solidFill>
              <a:latin typeface="Arial" panose="020B0604020202020204" pitchFamily="34" charset="0"/>
              <a:cs typeface="Arial" panose="020B0604020202020204" pitchFamily="34" charset="0"/>
            </a:endParaRPr>
          </a:p>
        </p:txBody>
      </p:sp>
      <p:sp>
        <p:nvSpPr>
          <p:cNvPr id="19" name="テキスト ボックス 18"/>
          <p:cNvSpPr txBox="1"/>
          <p:nvPr/>
        </p:nvSpPr>
        <p:spPr>
          <a:xfrm>
            <a:off x="6406075" y="2107791"/>
            <a:ext cx="2507105" cy="646331"/>
          </a:xfrm>
          <a:prstGeom prst="rect">
            <a:avLst/>
          </a:prstGeom>
          <a:noFill/>
        </p:spPr>
        <p:txBody>
          <a:bodyPr wrap="square" rtlCol="0">
            <a:spAutoFit/>
          </a:bodyPr>
          <a:lstStyle/>
          <a:p>
            <a:r>
              <a:rPr kumimoji="1" lang="en-US" altLang="ja-JP" dirty="0">
                <a:latin typeface="Arial" panose="020B0604020202020204" pitchFamily="34" charset="0"/>
                <a:ea typeface="Meiryo UI" panose="020B0604030504040204" pitchFamily="50" charset="-128"/>
                <a:cs typeface="Arial" panose="020B0604020202020204" pitchFamily="34" charset="0"/>
              </a:rPr>
              <a:t>Picture comparison </a:t>
            </a:r>
          </a:p>
          <a:p>
            <a:r>
              <a:rPr kumimoji="1" lang="en-US" altLang="ja-JP" dirty="0">
                <a:latin typeface="Arial" panose="020B0604020202020204" pitchFamily="34" charset="0"/>
                <a:ea typeface="Meiryo UI" panose="020B0604030504040204" pitchFamily="50" charset="-128"/>
                <a:cs typeface="Arial" panose="020B0604020202020204" pitchFamily="34" charset="0"/>
              </a:rPr>
              <a:t>on two X300 monitors</a:t>
            </a:r>
            <a:endParaRPr kumimoji="1" lang="ja-JP" altLang="en-US" dirty="0">
              <a:latin typeface="Arial" panose="020B0604020202020204" pitchFamily="34" charset="0"/>
              <a:ea typeface="Meiryo UI" panose="020B0604030504040204" pitchFamily="50" charset="-128"/>
              <a:cs typeface="Arial" panose="020B0604020202020204" pitchFamily="34" charset="0"/>
            </a:endParaRPr>
          </a:p>
        </p:txBody>
      </p:sp>
      <p:sp>
        <p:nvSpPr>
          <p:cNvPr id="28" name="上下矢印 27"/>
          <p:cNvSpPr/>
          <p:nvPr/>
        </p:nvSpPr>
        <p:spPr>
          <a:xfrm>
            <a:off x="6123896" y="1974829"/>
            <a:ext cx="282180" cy="873583"/>
          </a:xfrm>
          <a:prstGeom prst="upDownArrow">
            <a:avLst>
              <a:gd name="adj1" fmla="val 39074"/>
              <a:gd name="adj2" fmla="val 52115"/>
            </a:avLst>
          </a:prstGeom>
          <a:solidFill>
            <a:schemeClr val="bg1"/>
          </a:solidFill>
          <a:ln w="12700">
            <a:solidFill>
              <a:srgbClr val="0066FF"/>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dirty="0"/>
          </a:p>
        </p:txBody>
      </p:sp>
      <p:sp>
        <p:nvSpPr>
          <p:cNvPr id="29" name="四角形吹き出し 28"/>
          <p:cNvSpPr/>
          <p:nvPr/>
        </p:nvSpPr>
        <p:spPr>
          <a:xfrm>
            <a:off x="513177" y="1398556"/>
            <a:ext cx="1697276" cy="993235"/>
          </a:xfrm>
          <a:prstGeom prst="wedgeRectCallout">
            <a:avLst>
              <a:gd name="adj1" fmla="val 72409"/>
              <a:gd name="adj2" fmla="val -38372"/>
            </a:avLst>
          </a:prstGeom>
          <a:solidFill>
            <a:srgbClr val="FF9797"/>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Arial" panose="020B0604020202020204" pitchFamily="34" charset="0"/>
                <a:ea typeface="Meiryo UI" panose="020B0604030504040204" pitchFamily="50" charset="-128"/>
                <a:cs typeface="Arial" panose="020B0604020202020204" pitchFamily="34" charset="0"/>
              </a:rPr>
              <a:t>4K</a:t>
            </a:r>
          </a:p>
          <a:p>
            <a:r>
              <a:rPr kumimoji="1" lang="en-US" altLang="ja-JP" sz="1400" dirty="0">
                <a:solidFill>
                  <a:schemeClr val="tx1"/>
                </a:solidFill>
                <a:latin typeface="Arial" panose="020B0604020202020204" pitchFamily="34" charset="0"/>
                <a:ea typeface="Meiryo UI" panose="020B0604030504040204" pitchFamily="50" charset="-128"/>
                <a:cs typeface="Arial" panose="020B0604020202020204" pitchFamily="34" charset="0"/>
              </a:rPr>
              <a:t>PQ / Peak 1,000nit</a:t>
            </a:r>
          </a:p>
          <a:p>
            <a:r>
              <a:rPr kumimoji="1" lang="en-US" altLang="ja-JP" sz="1400" dirty="0">
                <a:solidFill>
                  <a:schemeClr val="tx1"/>
                </a:solidFill>
                <a:latin typeface="Arial" panose="020B0604020202020204" pitchFamily="34" charset="0"/>
                <a:ea typeface="Meiryo UI" panose="020B0604030504040204" pitchFamily="50" charset="-128"/>
                <a:cs typeface="Arial" panose="020B0604020202020204" pitchFamily="34" charset="0"/>
              </a:rPr>
              <a:t>Tiff16bit</a:t>
            </a:r>
          </a:p>
          <a:p>
            <a:r>
              <a:rPr kumimoji="1" lang="en-US" altLang="ja-JP" sz="1400" dirty="0">
                <a:solidFill>
                  <a:schemeClr val="tx1"/>
                </a:solidFill>
                <a:latin typeface="Arial" panose="020B0604020202020204" pitchFamily="34" charset="0"/>
                <a:ea typeface="Meiryo UI" panose="020B0604030504040204" pitchFamily="50" charset="-128"/>
                <a:cs typeface="Arial" panose="020B0604020202020204" pitchFamily="34" charset="0"/>
              </a:rPr>
              <a:t>Movie  &amp; test clips</a:t>
            </a:r>
            <a:endParaRPr kumimoji="1" lang="ja-JP" altLang="en-US" sz="14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正方形/長方形 2"/>
          <p:cNvSpPr/>
          <p:nvPr/>
        </p:nvSpPr>
        <p:spPr>
          <a:xfrm>
            <a:off x="659942" y="893728"/>
            <a:ext cx="7455887" cy="369332"/>
          </a:xfrm>
          <a:prstGeom prst="rect">
            <a:avLst/>
          </a:prstGeom>
        </p:spPr>
        <p:txBody>
          <a:bodyPr wrap="none">
            <a:spAutoFit/>
          </a:bodyPr>
          <a:lstStyle/>
          <a:p>
            <a:pPr>
              <a:buClr>
                <a:schemeClr val="tx1"/>
              </a:buClr>
              <a:buSzPct val="100000"/>
            </a:pPr>
            <a:r>
              <a:rPr kumimoji="1" lang="en-US" altLang="ja-JP" b="1" dirty="0">
                <a:latin typeface="Arial" panose="020B0604020202020204" pitchFamily="34" charset="0"/>
                <a:ea typeface="Meiryo UI" panose="020B0604030504040204" pitchFamily="50" charset="-128"/>
                <a:cs typeface="Arial" panose="020B0604020202020204" pitchFamily="34" charset="0"/>
              </a:rPr>
              <a:t>Converted PQ to HLG, using formula defined by ITU HLG standard</a:t>
            </a:r>
          </a:p>
        </p:txBody>
      </p:sp>
    </p:spTree>
    <p:extLst>
      <p:ext uri="{BB962C8B-B14F-4D97-AF65-F5344CB8AC3E}">
        <p14:creationId xmlns:p14="http://schemas.microsoft.com/office/powerpoint/2010/main" val="357863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932" y="262565"/>
            <a:ext cx="7772400" cy="503051"/>
          </a:xfrm>
        </p:spPr>
        <p:txBody>
          <a:bodyPr>
            <a:normAutofit fontScale="90000"/>
          </a:bodyPr>
          <a:lstStyle/>
          <a:p>
            <a:r>
              <a:rPr lang="en-US" altLang="ja-JP" sz="3200" dirty="0">
                <a:latin typeface="Arial" panose="020B0604020202020204" pitchFamily="34" charset="0"/>
                <a:cs typeface="Arial" panose="020B0604020202020204" pitchFamily="34" charset="0"/>
              </a:rPr>
              <a:t>HEVC encoding quality and cost</a:t>
            </a:r>
            <a:endParaRPr lang="ja-JP" altLang="en-US" sz="3200" dirty="0">
              <a:latin typeface="Arial" panose="020B0604020202020204" pitchFamily="34" charset="0"/>
              <a:cs typeface="Arial" panose="020B0604020202020204" pitchFamily="34" charset="0"/>
            </a:endParaRPr>
          </a:p>
        </p:txBody>
      </p:sp>
      <p:sp>
        <p:nvSpPr>
          <p:cNvPr id="5" name="角丸四角形 4"/>
          <p:cNvSpPr/>
          <p:nvPr/>
        </p:nvSpPr>
        <p:spPr>
          <a:xfrm>
            <a:off x="572355" y="1873616"/>
            <a:ext cx="1518929" cy="338074"/>
          </a:xfrm>
          <a:prstGeom prst="roundRect">
            <a:avLst/>
          </a:prstGeom>
          <a:solidFill>
            <a:srgbClr val="FF6600"/>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PQ</a:t>
            </a:r>
            <a:r>
              <a:rPr kumimoji="1"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/Tiff 16bit</a:t>
            </a:r>
            <a:endParaRPr kumimoji="1"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6" name="角丸四角形 5"/>
          <p:cNvSpPr/>
          <p:nvPr/>
        </p:nvSpPr>
        <p:spPr>
          <a:xfrm>
            <a:off x="572356" y="3120376"/>
            <a:ext cx="1518929" cy="338074"/>
          </a:xfrm>
          <a:prstGeom prst="roundRect">
            <a:avLst/>
          </a:prstGeom>
          <a:solidFill>
            <a:srgbClr val="0066FF"/>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HLG / </a:t>
            </a:r>
            <a:r>
              <a:rPr kumimoji="1"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Tiff 16bit</a:t>
            </a:r>
            <a:endParaRPr kumimoji="1"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7" name="角丸四角形 6"/>
          <p:cNvSpPr/>
          <p:nvPr/>
        </p:nvSpPr>
        <p:spPr>
          <a:xfrm>
            <a:off x="3958023" y="1760538"/>
            <a:ext cx="1485336" cy="242511"/>
          </a:xfrm>
          <a:prstGeom prst="roundRect">
            <a:avLst/>
          </a:prstGeom>
          <a:solidFill>
            <a:srgbClr val="FF66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HEVC</a:t>
            </a:r>
            <a:r>
              <a:rPr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15M</a:t>
            </a:r>
            <a:endPar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8" name="角丸四角形 7"/>
          <p:cNvSpPr/>
          <p:nvPr/>
        </p:nvSpPr>
        <p:spPr>
          <a:xfrm>
            <a:off x="3958023" y="2091059"/>
            <a:ext cx="1485336" cy="242511"/>
          </a:xfrm>
          <a:prstGeom prst="roundRect">
            <a:avLst/>
          </a:prstGeom>
          <a:solidFill>
            <a:srgbClr val="FF66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HEVC</a:t>
            </a:r>
            <a:r>
              <a:rPr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35M</a:t>
            </a:r>
            <a:endPar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9" name="角丸四角形 8"/>
          <p:cNvSpPr/>
          <p:nvPr/>
        </p:nvSpPr>
        <p:spPr>
          <a:xfrm>
            <a:off x="3958023" y="3163795"/>
            <a:ext cx="1485336" cy="242511"/>
          </a:xfrm>
          <a:prstGeom prst="roundRect">
            <a:avLst/>
          </a:prstGeom>
          <a:solidFill>
            <a:srgbClr val="0066FF"/>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HEVC</a:t>
            </a:r>
            <a:r>
              <a:rPr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15M</a:t>
            </a:r>
            <a:endPar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0" name="角丸四角形 9"/>
          <p:cNvSpPr/>
          <p:nvPr/>
        </p:nvSpPr>
        <p:spPr>
          <a:xfrm>
            <a:off x="3958023" y="3502295"/>
            <a:ext cx="1485336" cy="242511"/>
          </a:xfrm>
          <a:prstGeom prst="roundRect">
            <a:avLst/>
          </a:prstGeom>
          <a:solidFill>
            <a:srgbClr val="0066FF"/>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HEVC</a:t>
            </a:r>
            <a:r>
              <a:rPr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35M</a:t>
            </a:r>
            <a:endPar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cxnSp>
        <p:nvCxnSpPr>
          <p:cNvPr id="11" name="カギ線コネクタ 10"/>
          <p:cNvCxnSpPr>
            <a:stCxn id="5" idx="2"/>
            <a:endCxn id="6" idx="0"/>
          </p:cNvCxnSpPr>
          <p:nvPr/>
        </p:nvCxnSpPr>
        <p:spPr>
          <a:xfrm rot="16200000" flipH="1">
            <a:off x="877477" y="2666032"/>
            <a:ext cx="908686" cy="1"/>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a:stCxn id="16" idx="3"/>
            <a:endCxn id="7" idx="1"/>
          </p:cNvCxnSpPr>
          <p:nvPr/>
        </p:nvCxnSpPr>
        <p:spPr>
          <a:xfrm flipV="1">
            <a:off x="3542189" y="1881794"/>
            <a:ext cx="415834" cy="159701"/>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stCxn id="16" idx="3"/>
            <a:endCxn id="8" idx="1"/>
          </p:cNvCxnSpPr>
          <p:nvPr/>
        </p:nvCxnSpPr>
        <p:spPr>
          <a:xfrm>
            <a:off x="3542189" y="2041495"/>
            <a:ext cx="415834" cy="17082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stCxn id="18" idx="3"/>
            <a:endCxn id="9" idx="1"/>
          </p:cNvCxnSpPr>
          <p:nvPr/>
        </p:nvCxnSpPr>
        <p:spPr>
          <a:xfrm flipV="1">
            <a:off x="3542189" y="3285051"/>
            <a:ext cx="415834" cy="660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stCxn id="18" idx="3"/>
            <a:endCxn id="10" idx="1"/>
          </p:cNvCxnSpPr>
          <p:nvPr/>
        </p:nvCxnSpPr>
        <p:spPr>
          <a:xfrm>
            <a:off x="3542189" y="3291659"/>
            <a:ext cx="415834" cy="33189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251294" y="1872458"/>
            <a:ext cx="1290895" cy="338074"/>
          </a:xfrm>
          <a:prstGeom prst="roundRect">
            <a:avLst/>
          </a:prstGeom>
          <a:solidFill>
            <a:srgbClr val="FF6600"/>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PQ</a:t>
            </a:r>
            <a:r>
              <a:rPr kumimoji="1"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 XAVC</a:t>
            </a:r>
            <a:endParaRPr kumimoji="1"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cxnSp>
        <p:nvCxnSpPr>
          <p:cNvPr id="17" name="カギ線コネクタ 16"/>
          <p:cNvCxnSpPr>
            <a:stCxn id="5" idx="3"/>
            <a:endCxn id="16" idx="1"/>
          </p:cNvCxnSpPr>
          <p:nvPr/>
        </p:nvCxnSpPr>
        <p:spPr>
          <a:xfrm flipV="1">
            <a:off x="2091284" y="2041495"/>
            <a:ext cx="160010" cy="115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2251295" y="3122622"/>
            <a:ext cx="1290894" cy="338074"/>
          </a:xfrm>
          <a:prstGeom prst="roundRect">
            <a:avLst/>
          </a:prstGeom>
          <a:solidFill>
            <a:srgbClr val="0066FF"/>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HLG </a:t>
            </a:r>
            <a:r>
              <a:rPr kumimoji="1"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 XAVC</a:t>
            </a:r>
            <a:endParaRPr kumimoji="1"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cxnSp>
        <p:nvCxnSpPr>
          <p:cNvPr id="19" name="カギ線コネクタ 18"/>
          <p:cNvCxnSpPr>
            <a:stCxn id="6" idx="3"/>
            <a:endCxn id="18" idx="1"/>
          </p:cNvCxnSpPr>
          <p:nvPr/>
        </p:nvCxnSpPr>
        <p:spPr>
          <a:xfrm>
            <a:off x="2091285" y="3289413"/>
            <a:ext cx="160010" cy="2246"/>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706311" y="1200837"/>
            <a:ext cx="1338355" cy="338554"/>
          </a:xfrm>
          <a:prstGeom prst="rect">
            <a:avLst/>
          </a:prstGeom>
          <a:noFill/>
        </p:spPr>
        <p:txBody>
          <a:bodyPr wrap="square" rtlCol="0">
            <a:spAutoFit/>
          </a:bodyPr>
          <a:lstStyle/>
          <a:p>
            <a:r>
              <a:rPr kumimoji="1" lang="en-US" altLang="ja-JP" sz="1600" dirty="0">
                <a:latin typeface="Arial" panose="020B0604020202020204" pitchFamily="34" charset="0"/>
                <a:ea typeface="Meiryo UI" panose="020B0604030504040204" pitchFamily="50" charset="-128"/>
                <a:cs typeface="Arial" panose="020B0604020202020204" pitchFamily="34" charset="0"/>
              </a:rPr>
              <a:t>16bit master</a:t>
            </a:r>
            <a:endParaRPr kumimoji="1" lang="ja-JP" altLang="en-US" sz="1600" dirty="0">
              <a:latin typeface="Arial" panose="020B0604020202020204" pitchFamily="34" charset="0"/>
              <a:ea typeface="Meiryo UI" panose="020B0604030504040204" pitchFamily="50" charset="-128"/>
              <a:cs typeface="Arial" panose="020B0604020202020204" pitchFamily="34" charset="0"/>
            </a:endParaRPr>
          </a:p>
        </p:txBody>
      </p:sp>
      <p:sp>
        <p:nvSpPr>
          <p:cNvPr id="21" name="角丸四角形 20"/>
          <p:cNvSpPr/>
          <p:nvPr/>
        </p:nvSpPr>
        <p:spPr>
          <a:xfrm>
            <a:off x="3958023" y="1437994"/>
            <a:ext cx="1485336" cy="242511"/>
          </a:xfrm>
          <a:prstGeom prst="roundRect">
            <a:avLst/>
          </a:prstGeom>
          <a:solidFill>
            <a:srgbClr val="FF66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HEVC</a:t>
            </a:r>
            <a:r>
              <a:rPr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12M</a:t>
            </a:r>
            <a:endPar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cxnSp>
        <p:nvCxnSpPr>
          <p:cNvPr id="22" name="カギ線コネクタ 21"/>
          <p:cNvCxnSpPr>
            <a:stCxn id="16" idx="3"/>
            <a:endCxn id="21" idx="1"/>
          </p:cNvCxnSpPr>
          <p:nvPr/>
        </p:nvCxnSpPr>
        <p:spPr>
          <a:xfrm flipV="1">
            <a:off x="3542189" y="1559250"/>
            <a:ext cx="415834" cy="482245"/>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117306" y="1208963"/>
            <a:ext cx="1618672" cy="584775"/>
          </a:xfrm>
          <a:prstGeom prst="rect">
            <a:avLst/>
          </a:prstGeom>
          <a:noFill/>
        </p:spPr>
        <p:txBody>
          <a:bodyPr wrap="square" rtlCol="0">
            <a:spAutoFit/>
          </a:bodyPr>
          <a:lstStyle/>
          <a:p>
            <a:r>
              <a:rPr lang="en-US" altLang="ja-JP" sz="1600" dirty="0">
                <a:latin typeface="Arial" panose="020B0604020202020204" pitchFamily="34" charset="0"/>
                <a:ea typeface="Meiryo UI" panose="020B0604030504040204" pitchFamily="50" charset="-128"/>
                <a:cs typeface="Arial" panose="020B0604020202020204" pitchFamily="34" charset="0"/>
              </a:rPr>
              <a:t>10bit broadcast </a:t>
            </a:r>
          </a:p>
          <a:p>
            <a:r>
              <a:rPr lang="en-US" altLang="ja-JP" sz="1600" dirty="0">
                <a:latin typeface="Arial" panose="020B0604020202020204" pitchFamily="34" charset="0"/>
                <a:ea typeface="Meiryo UI" panose="020B0604030504040204" pitchFamily="50" charset="-128"/>
                <a:cs typeface="Arial" panose="020B0604020202020204" pitchFamily="34" charset="0"/>
              </a:rPr>
              <a:t>master</a:t>
            </a:r>
          </a:p>
        </p:txBody>
      </p:sp>
      <p:sp>
        <p:nvSpPr>
          <p:cNvPr id="24" name="角丸四角形 23"/>
          <p:cNvSpPr/>
          <p:nvPr/>
        </p:nvSpPr>
        <p:spPr>
          <a:xfrm>
            <a:off x="3964058" y="2833274"/>
            <a:ext cx="1485336" cy="242511"/>
          </a:xfrm>
          <a:prstGeom prst="roundRect">
            <a:avLst/>
          </a:prstGeom>
          <a:solidFill>
            <a:srgbClr val="0066FF"/>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HEVC</a:t>
            </a:r>
            <a:r>
              <a:rPr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12M</a:t>
            </a:r>
            <a:endPar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cxnSp>
        <p:nvCxnSpPr>
          <p:cNvPr id="25" name="カギ線コネクタ 24"/>
          <p:cNvCxnSpPr>
            <a:stCxn id="18" idx="3"/>
            <a:endCxn id="24" idx="1"/>
          </p:cNvCxnSpPr>
          <p:nvPr/>
        </p:nvCxnSpPr>
        <p:spPr>
          <a:xfrm flipV="1">
            <a:off x="3542189" y="2954530"/>
            <a:ext cx="421869" cy="33712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3964058" y="2421581"/>
            <a:ext cx="1485336" cy="242511"/>
          </a:xfrm>
          <a:prstGeom prst="roundRect">
            <a:avLst/>
          </a:prstGeom>
          <a:solidFill>
            <a:srgbClr val="FF66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HEVC</a:t>
            </a:r>
            <a:r>
              <a:rPr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a:solidFill>
                  <a:schemeClr val="bg1"/>
                </a:solidFill>
                <a:latin typeface="Arial" panose="020B0604020202020204" pitchFamily="34" charset="0"/>
                <a:ea typeface="Meiryo UI" panose="020B0604030504040204" pitchFamily="50" charset="-128"/>
                <a:cs typeface="Arial" panose="020B0604020202020204" pitchFamily="34" charset="0"/>
              </a:rPr>
              <a:t>100M</a:t>
            </a:r>
            <a:endParaRPr kumimoji="1" lang="ja-JP" altLang="en-US" sz="16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cxnSp>
        <p:nvCxnSpPr>
          <p:cNvPr id="27" name="カギ線コネクタ 26"/>
          <p:cNvCxnSpPr>
            <a:stCxn id="16" idx="3"/>
            <a:endCxn id="26" idx="1"/>
          </p:cNvCxnSpPr>
          <p:nvPr/>
        </p:nvCxnSpPr>
        <p:spPr>
          <a:xfrm>
            <a:off x="3542189" y="2041495"/>
            <a:ext cx="421869" cy="50134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026712" y="1019427"/>
            <a:ext cx="1416647" cy="338554"/>
          </a:xfrm>
          <a:prstGeom prst="rect">
            <a:avLst/>
          </a:prstGeom>
          <a:noFill/>
        </p:spPr>
        <p:txBody>
          <a:bodyPr wrap="square" rtlCol="0">
            <a:spAutoFit/>
          </a:bodyPr>
          <a:lstStyle/>
          <a:p>
            <a:r>
              <a:rPr lang="en-US" altLang="ja-JP" sz="1600" dirty="0">
                <a:latin typeface="Arial" panose="020B0604020202020204" pitchFamily="34" charset="0"/>
                <a:ea typeface="Meiryo UI" panose="020B0604030504040204" pitchFamily="50" charset="-128"/>
                <a:cs typeface="Arial" panose="020B0604020202020204" pitchFamily="34" charset="0"/>
              </a:rPr>
              <a:t>Distribution</a:t>
            </a:r>
            <a:endParaRPr kumimoji="1" lang="ja-JP" altLang="en-US" sz="1600" dirty="0">
              <a:latin typeface="Arial" panose="020B0604020202020204" pitchFamily="34" charset="0"/>
              <a:ea typeface="Meiryo UI" panose="020B0604030504040204" pitchFamily="50" charset="-128"/>
              <a:cs typeface="Arial" panose="020B0604020202020204" pitchFamily="34" charset="0"/>
            </a:endParaRPr>
          </a:p>
        </p:txBody>
      </p:sp>
      <p:sp>
        <p:nvSpPr>
          <p:cNvPr id="29" name="テキスト ボックス 28"/>
          <p:cNvSpPr txBox="1"/>
          <p:nvPr/>
        </p:nvSpPr>
        <p:spPr>
          <a:xfrm>
            <a:off x="703688" y="2353067"/>
            <a:ext cx="1340977" cy="523220"/>
          </a:xfrm>
          <a:prstGeom prst="rect">
            <a:avLst/>
          </a:prstGeom>
          <a:solidFill>
            <a:srgbClr val="3333FF"/>
          </a:solidFill>
          <a:ln>
            <a:solidFill>
              <a:schemeClr val="tx2">
                <a:lumMod val="20000"/>
                <a:lumOff val="80000"/>
              </a:schemeClr>
            </a:solidFill>
          </a:ln>
        </p:spPr>
        <p:txBody>
          <a:bodyPr wrap="square" rtlCol="0">
            <a:spAutoFit/>
          </a:bodyPr>
          <a:lstStyle/>
          <a:p>
            <a:pPr algn="ctr"/>
            <a:r>
              <a:rPr lang="en-US" altLang="ja-JP" sz="1400" dirty="0">
                <a:solidFill>
                  <a:schemeClr val="bg1"/>
                </a:solidFill>
                <a:latin typeface="Arial" panose="020B0604020202020204" pitchFamily="34" charset="0"/>
                <a:cs typeface="Arial" panose="020B0604020202020204" pitchFamily="34" charset="0"/>
              </a:rPr>
              <a:t>Conversion </a:t>
            </a:r>
          </a:p>
          <a:p>
            <a:pPr algn="ctr"/>
            <a:r>
              <a:rPr lang="en-US" altLang="ja-JP" sz="1400" dirty="0">
                <a:solidFill>
                  <a:schemeClr val="bg1"/>
                </a:solidFill>
                <a:latin typeface="Arial" panose="020B0604020202020204" pitchFamily="34" charset="0"/>
                <a:cs typeface="Arial" panose="020B0604020202020204" pitchFamily="34" charset="0"/>
              </a:rPr>
              <a:t>by large LUT</a:t>
            </a:r>
            <a:endParaRPr lang="ja-JP" altLang="en-US" sz="1400" dirty="0">
              <a:solidFill>
                <a:schemeClr val="bg1"/>
              </a:solidFill>
              <a:latin typeface="Arial" panose="020B0604020202020204" pitchFamily="34" charset="0"/>
              <a:cs typeface="Arial" panose="020B0604020202020204" pitchFamily="34" charset="0"/>
            </a:endParaRPr>
          </a:p>
        </p:txBody>
      </p:sp>
      <p:sp>
        <p:nvSpPr>
          <p:cNvPr id="30" name="正方形/長方形 29"/>
          <p:cNvSpPr/>
          <p:nvPr/>
        </p:nvSpPr>
        <p:spPr>
          <a:xfrm>
            <a:off x="5583674" y="3443813"/>
            <a:ext cx="3414717" cy="338554"/>
          </a:xfrm>
          <a:prstGeom prst="rect">
            <a:avLst/>
          </a:prstGeom>
        </p:spPr>
        <p:txBody>
          <a:bodyPr wrap="none">
            <a:spAutoFit/>
          </a:bodyPr>
          <a:lstStyle/>
          <a:p>
            <a:pPr>
              <a:buClr>
                <a:srgbClr val="00B0F0"/>
              </a:buClr>
              <a:buSzPct val="70000"/>
            </a:pPr>
            <a:r>
              <a:rPr lang="en-US" altLang="ja-JP" sz="1600" b="1" dirty="0">
                <a:latin typeface="Arial" panose="020B0604020202020204" pitchFamily="34" charset="0"/>
                <a:ea typeface="Meiryo UI" panose="020B0604030504040204" pitchFamily="50" charset="-128"/>
                <a:cs typeface="Arial" panose="020B0604020202020204" pitchFamily="34" charset="0"/>
              </a:rPr>
              <a:t>=&gt; Good quality for broadcasting</a:t>
            </a:r>
            <a:endParaRPr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31" name="正方形/長方形 30"/>
          <p:cNvSpPr/>
          <p:nvPr/>
        </p:nvSpPr>
        <p:spPr>
          <a:xfrm>
            <a:off x="5781786" y="2817982"/>
            <a:ext cx="2369136" cy="584775"/>
          </a:xfrm>
          <a:prstGeom prst="rect">
            <a:avLst/>
          </a:prstGeom>
        </p:spPr>
        <p:txBody>
          <a:bodyPr wrap="square">
            <a:spAutoFit/>
          </a:bodyPr>
          <a:lstStyle/>
          <a:p>
            <a:pPr>
              <a:buClr>
                <a:srgbClr val="00B0F0"/>
              </a:buClr>
              <a:buSzPct val="70000"/>
            </a:pPr>
            <a:r>
              <a:rPr lang="en-US" altLang="ja-JP" sz="1600" dirty="0">
                <a:latin typeface="Arial" panose="020B0604020202020204" pitchFamily="34" charset="0"/>
                <a:ea typeface="Meiryo UI" panose="020B0604030504040204" pitchFamily="50" charset="-128"/>
                <a:cs typeface="Arial" panose="020B0604020202020204" pitchFamily="34" charset="0"/>
              </a:rPr>
              <a:t>No major break of picture even 12Mbps</a:t>
            </a:r>
            <a:endParaRPr lang="ja-JP" altLang="en-US" sz="1600" dirty="0">
              <a:latin typeface="Arial" panose="020B0604020202020204" pitchFamily="34" charset="0"/>
              <a:ea typeface="Meiryo UI" panose="020B0604030504040204" pitchFamily="50" charset="-128"/>
              <a:cs typeface="Arial" panose="020B0604020202020204" pitchFamily="34" charset="0"/>
            </a:endParaRPr>
          </a:p>
        </p:txBody>
      </p:sp>
      <p:sp>
        <p:nvSpPr>
          <p:cNvPr id="32" name="右中かっこ 31"/>
          <p:cNvSpPr/>
          <p:nvPr/>
        </p:nvSpPr>
        <p:spPr>
          <a:xfrm>
            <a:off x="5595648" y="2950894"/>
            <a:ext cx="176544" cy="388796"/>
          </a:xfrm>
          <a:prstGeom prst="righ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latin typeface="Arial" panose="020B0604020202020204" pitchFamily="34" charset="0"/>
              <a:cs typeface="Arial" panose="020B0604020202020204" pitchFamily="34" charset="0"/>
            </a:endParaRPr>
          </a:p>
        </p:txBody>
      </p:sp>
      <p:sp>
        <p:nvSpPr>
          <p:cNvPr id="33" name="正方形/長方形 32"/>
          <p:cNvSpPr/>
          <p:nvPr/>
        </p:nvSpPr>
        <p:spPr>
          <a:xfrm>
            <a:off x="5595648" y="2353067"/>
            <a:ext cx="1737976" cy="338554"/>
          </a:xfrm>
          <a:prstGeom prst="rect">
            <a:avLst/>
          </a:prstGeom>
        </p:spPr>
        <p:txBody>
          <a:bodyPr wrap="none">
            <a:spAutoFit/>
          </a:bodyPr>
          <a:lstStyle/>
          <a:p>
            <a:pPr>
              <a:buClr>
                <a:srgbClr val="00B0F0"/>
              </a:buClr>
              <a:buSzPct val="70000"/>
            </a:pPr>
            <a:r>
              <a:rPr lang="en-US" altLang="ja-JP" sz="1600" b="1" dirty="0">
                <a:latin typeface="Arial" panose="020B0604020202020204" pitchFamily="34" charset="0"/>
                <a:ea typeface="Meiryo UI" panose="020B0604030504040204" pitchFamily="50" charset="-128"/>
                <a:cs typeface="Arial" panose="020B0604020202020204" pitchFamily="34" charset="0"/>
              </a:rPr>
              <a:t>=&gt; Good quality</a:t>
            </a:r>
            <a:endParaRPr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35" name="右中かっこ 34"/>
          <p:cNvSpPr/>
          <p:nvPr/>
        </p:nvSpPr>
        <p:spPr>
          <a:xfrm>
            <a:off x="5604442" y="1504746"/>
            <a:ext cx="177344" cy="705785"/>
          </a:xfrm>
          <a:prstGeom prst="righ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latin typeface="Arial" panose="020B0604020202020204" pitchFamily="34" charset="0"/>
              <a:cs typeface="Arial" panose="020B0604020202020204" pitchFamily="34" charset="0"/>
            </a:endParaRPr>
          </a:p>
        </p:txBody>
      </p:sp>
      <p:sp>
        <p:nvSpPr>
          <p:cNvPr id="39" name="正方形/長方形 38"/>
          <p:cNvSpPr/>
          <p:nvPr/>
        </p:nvSpPr>
        <p:spPr>
          <a:xfrm>
            <a:off x="5772191" y="1422451"/>
            <a:ext cx="3063583" cy="830997"/>
          </a:xfrm>
          <a:prstGeom prst="rect">
            <a:avLst/>
          </a:prstGeom>
        </p:spPr>
        <p:txBody>
          <a:bodyPr wrap="square">
            <a:spAutoFit/>
          </a:bodyPr>
          <a:lstStyle/>
          <a:p>
            <a:pPr>
              <a:buClr>
                <a:srgbClr val="00B0F0"/>
              </a:buClr>
              <a:buSzPct val="70000"/>
            </a:pPr>
            <a:r>
              <a:rPr lang="en-US" altLang="ja-JP" sz="1600" dirty="0">
                <a:latin typeface="Arial" panose="020B0604020202020204" pitchFamily="34" charset="0"/>
                <a:ea typeface="Meiryo UI" panose="020B0604030504040204" pitchFamily="50" charset="-128"/>
                <a:cs typeface="Arial" panose="020B0604020202020204" pitchFamily="34" charset="0"/>
              </a:rPr>
              <a:t>Need encoder optimization for PQ to reduce noise/contour (different setting from SDR)</a:t>
            </a:r>
            <a:endParaRPr lang="ja-JP" altLang="en-US" sz="1600" dirty="0">
              <a:latin typeface="Arial" panose="020B0604020202020204" pitchFamily="34" charset="0"/>
              <a:ea typeface="Meiryo UI" panose="020B0604030504040204" pitchFamily="50" charset="-128"/>
              <a:cs typeface="Arial" panose="020B0604020202020204" pitchFamily="34" charset="0"/>
            </a:endParaRPr>
          </a:p>
        </p:txBody>
      </p:sp>
      <p:sp>
        <p:nvSpPr>
          <p:cNvPr id="40" name="角丸四角形 39"/>
          <p:cNvSpPr/>
          <p:nvPr/>
        </p:nvSpPr>
        <p:spPr>
          <a:xfrm>
            <a:off x="3666478" y="1329721"/>
            <a:ext cx="1845361" cy="2547824"/>
          </a:xfrm>
          <a:prstGeom prst="roundRect">
            <a:avLst>
              <a:gd name="adj" fmla="val 6386"/>
            </a:avLst>
          </a:prstGeom>
          <a:noFill/>
          <a:ln w="28575">
            <a:solidFill>
              <a:srgbClr val="9900FF"/>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600" dirty="0">
              <a:latin typeface="Arial" panose="020B0604020202020204" pitchFamily="34" charset="0"/>
              <a:cs typeface="Arial" panose="020B0604020202020204" pitchFamily="34" charset="0"/>
            </a:endParaRPr>
          </a:p>
        </p:txBody>
      </p:sp>
      <p:sp>
        <p:nvSpPr>
          <p:cNvPr id="41" name="テキスト ボックス 40"/>
          <p:cNvSpPr txBox="1"/>
          <p:nvPr/>
        </p:nvSpPr>
        <p:spPr>
          <a:xfrm>
            <a:off x="572356" y="1620008"/>
            <a:ext cx="803132" cy="307777"/>
          </a:xfrm>
          <a:prstGeom prst="rect">
            <a:avLst/>
          </a:prstGeom>
          <a:solidFill>
            <a:srgbClr val="FF0000"/>
          </a:solidFill>
          <a:ln>
            <a:solidFill>
              <a:schemeClr val="bg1"/>
            </a:solidFill>
          </a:ln>
        </p:spPr>
        <p:txBody>
          <a:bodyPr wrap="square" rtlCol="0">
            <a:spAutoFit/>
          </a:bodyPr>
          <a:lstStyle/>
          <a:p>
            <a:pPr algn="ctr"/>
            <a:r>
              <a:rPr kumimoji="1" lang="en-US" altLang="ja-JP" sz="1400" b="1" dirty="0">
                <a:solidFill>
                  <a:schemeClr val="bg1"/>
                </a:solidFill>
                <a:latin typeface="Arial" panose="020B0604020202020204" pitchFamily="34" charset="0"/>
                <a:cs typeface="Arial" panose="020B0604020202020204" pitchFamily="34" charset="0"/>
              </a:rPr>
              <a:t>Master</a:t>
            </a:r>
            <a:endParaRPr kumimoji="1" lang="ja-JP" altLang="en-US" sz="1400" b="1" dirty="0">
              <a:solidFill>
                <a:schemeClr val="bg1"/>
              </a:solidFill>
              <a:latin typeface="Arial" panose="020B0604020202020204" pitchFamily="34" charset="0"/>
              <a:cs typeface="Arial" panose="020B0604020202020204" pitchFamily="34" charset="0"/>
            </a:endParaRPr>
          </a:p>
        </p:txBody>
      </p:sp>
      <p:sp>
        <p:nvSpPr>
          <p:cNvPr id="42" name="テキスト ボックス 41"/>
          <p:cNvSpPr txBox="1"/>
          <p:nvPr/>
        </p:nvSpPr>
        <p:spPr>
          <a:xfrm>
            <a:off x="5802573" y="1018624"/>
            <a:ext cx="1974432" cy="338554"/>
          </a:xfrm>
          <a:prstGeom prst="rect">
            <a:avLst/>
          </a:prstGeom>
          <a:noFill/>
        </p:spPr>
        <p:txBody>
          <a:bodyPr wrap="square" rtlCol="0">
            <a:spAutoFit/>
          </a:bodyPr>
          <a:lstStyle/>
          <a:p>
            <a:r>
              <a:rPr lang="en-US" altLang="ja-JP" sz="1600" dirty="0">
                <a:latin typeface="Arial" panose="020B0604020202020204" pitchFamily="34" charset="0"/>
                <a:ea typeface="Meiryo UI" panose="020B0604030504040204" pitchFamily="50" charset="-128"/>
                <a:cs typeface="Arial" panose="020B0604020202020204" pitchFamily="34" charset="0"/>
              </a:rPr>
              <a:t>&lt;Picture result&gt;</a:t>
            </a:r>
            <a:endParaRPr kumimoji="1" lang="ja-JP" altLang="en-US" sz="1600" dirty="0">
              <a:latin typeface="Arial" panose="020B0604020202020204" pitchFamily="34" charset="0"/>
              <a:ea typeface="Meiryo UI" panose="020B0604030504040204" pitchFamily="50" charset="-128"/>
              <a:cs typeface="Arial" panose="020B0604020202020204" pitchFamily="34" charset="0"/>
            </a:endParaRPr>
          </a:p>
        </p:txBody>
      </p:sp>
      <p:sp>
        <p:nvSpPr>
          <p:cNvPr id="51" name="テキスト ボックス 50"/>
          <p:cNvSpPr txBox="1"/>
          <p:nvPr/>
        </p:nvSpPr>
        <p:spPr>
          <a:xfrm>
            <a:off x="950284" y="3692753"/>
            <a:ext cx="8048107" cy="1200329"/>
          </a:xfrm>
          <a:prstGeom prst="rect">
            <a:avLst/>
          </a:prstGeom>
          <a:noFill/>
        </p:spPr>
        <p:txBody>
          <a:bodyPr wrap="square" rtlCol="0">
            <a:spAutoFit/>
          </a:bodyPr>
          <a:lstStyle/>
          <a:p>
            <a:pPr>
              <a:buClr>
                <a:schemeClr val="tx1"/>
              </a:buClr>
              <a:buSzPct val="100000"/>
            </a:pPr>
            <a:r>
              <a:rPr kumimoji="1" lang="en-US" altLang="ja-JP" dirty="0">
                <a:latin typeface="Arial" panose="020B0604020202020204" pitchFamily="34" charset="0"/>
                <a:ea typeface="Meiryo UI" panose="020B0604030504040204" pitchFamily="50" charset="-128"/>
                <a:cs typeface="Arial" panose="020B0604020202020204" pitchFamily="34" charset="0"/>
              </a:rPr>
              <a:t>[Conclusion]</a:t>
            </a:r>
          </a:p>
          <a:p>
            <a:pPr marL="285750" indent="-285750">
              <a:buClr>
                <a:srgbClr val="00B0F0"/>
              </a:buClr>
              <a:buSzPct val="70000"/>
              <a:buFont typeface="Wingdings" panose="05000000000000000000" pitchFamily="2" charset="2"/>
              <a:buChar char="n"/>
            </a:pPr>
            <a:r>
              <a:rPr lang="en-US" altLang="ja-JP" dirty="0">
                <a:latin typeface="Arial" panose="020B0604020202020204" pitchFamily="34" charset="0"/>
                <a:ea typeface="Meiryo UI" panose="020B0604030504040204" pitchFamily="50" charset="-128"/>
                <a:cs typeface="Arial" panose="020B0604020202020204" pitchFamily="34" charset="0"/>
              </a:rPr>
              <a:t>Current 35Mbps of 4K/SDR is good enough for HDR/HLG.</a:t>
            </a:r>
          </a:p>
          <a:p>
            <a:pPr marL="285750" indent="-285750">
              <a:buClr>
                <a:srgbClr val="00B0F0"/>
              </a:buClr>
              <a:buSzPct val="70000"/>
              <a:buFont typeface="Wingdings" panose="05000000000000000000" pitchFamily="2" charset="2"/>
              <a:buChar char="n"/>
            </a:pPr>
            <a:r>
              <a:rPr lang="en-US" altLang="ja-JP" dirty="0">
                <a:latin typeface="Arial" panose="020B0604020202020204" pitchFamily="34" charset="0"/>
                <a:ea typeface="Meiryo UI" panose="020B0604030504040204" pitchFamily="50" charset="-128"/>
                <a:cs typeface="Arial" panose="020B0604020202020204" pitchFamily="34" charset="0"/>
              </a:rPr>
              <a:t>For broadcasting, HLG is more economical and simpler, as HLG case, one playout encoder per channel covers mixed HLG and SDR programming.  </a:t>
            </a:r>
          </a:p>
        </p:txBody>
      </p:sp>
    </p:spTree>
    <p:extLst>
      <p:ext uri="{BB962C8B-B14F-4D97-AF65-F5344CB8AC3E}">
        <p14:creationId xmlns:p14="http://schemas.microsoft.com/office/powerpoint/2010/main" val="373426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google.com/url?sa=i&amp;source=imgres&amp;cd=&amp;ved=0CAYQjBwwAGoVChMI58T0xu7rxwIVxbIUCh3oGAgy&amp;url=http%3A%2F%2Flogok.org%2Fwp-content%2Fuploads%2F2014%2F05%2FEricsson-logo-blue.png&amp;psig=AFQjCNHEfS8Y1gcm4VUAa5DqvuC6519DVQ&amp;ust=1441953777901607"/>
          <p:cNvSpPr>
            <a:spLocks noChangeAspect="1" noChangeArrowheads="1"/>
          </p:cNvSpPr>
          <p:nvPr/>
        </p:nvSpPr>
        <p:spPr bwMode="auto">
          <a:xfrm>
            <a:off x="63500" y="-136525"/>
            <a:ext cx="8334375" cy="62484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descr="harmonic.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85405" y="3196318"/>
            <a:ext cx="1991411" cy="542048"/>
          </a:xfrm>
          <a:prstGeom prst="rect">
            <a:avLst/>
          </a:prstGeom>
        </p:spPr>
      </p:pic>
      <p:pic>
        <p:nvPicPr>
          <p:cNvPr id="12" name="Picture 11" descr="dolby_black.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71294" y="1672606"/>
            <a:ext cx="4546777" cy="762647"/>
          </a:xfrm>
          <a:prstGeom prst="rect">
            <a:avLst/>
          </a:prstGeom>
        </p:spPr>
      </p:pic>
      <p:sp>
        <p:nvSpPr>
          <p:cNvPr id="3" name="Horizontal Scroll 2"/>
          <p:cNvSpPr/>
          <p:nvPr/>
        </p:nvSpPr>
        <p:spPr>
          <a:xfrm>
            <a:off x="1611240" y="1818824"/>
            <a:ext cx="1389442" cy="542261"/>
          </a:xfrm>
          <a:prstGeom prst="horizontalScroll">
            <a:avLst>
              <a:gd name="adj" fmla="val 25000"/>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Gold</a:t>
            </a:r>
          </a:p>
        </p:txBody>
      </p:sp>
      <p:sp>
        <p:nvSpPr>
          <p:cNvPr id="14" name="Horizontal Scroll 13"/>
          <p:cNvSpPr/>
          <p:nvPr/>
        </p:nvSpPr>
        <p:spPr>
          <a:xfrm>
            <a:off x="1611240" y="3596467"/>
            <a:ext cx="1389442" cy="542261"/>
          </a:xfrm>
          <a:prstGeom prst="horizontalScroll">
            <a:avLst>
              <a:gd name="adj" fmla="val 25000"/>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Silver</a:t>
            </a:r>
          </a:p>
        </p:txBody>
      </p:sp>
      <p:pic>
        <p:nvPicPr>
          <p:cNvPr id="5" name="Picture 4" descr="_NAB_Logo_CMYK.ep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71294" y="3922078"/>
            <a:ext cx="1867725" cy="673921"/>
          </a:xfrm>
          <a:prstGeom prst="rect">
            <a:avLst/>
          </a:prstGeom>
        </p:spPr>
      </p:pic>
      <p:sp>
        <p:nvSpPr>
          <p:cNvPr id="9" name="Title 8"/>
          <p:cNvSpPr>
            <a:spLocks noGrp="1"/>
          </p:cNvSpPr>
          <p:nvPr>
            <p:ph type="title"/>
          </p:nvPr>
        </p:nvSpPr>
        <p:spPr>
          <a:xfrm>
            <a:off x="906281" y="292947"/>
            <a:ext cx="7155305" cy="857250"/>
          </a:xfrm>
        </p:spPr>
        <p:txBody>
          <a:bodyPr>
            <a:normAutofit fontScale="90000"/>
          </a:bodyPr>
          <a:lstStyle/>
          <a:p>
            <a:r>
              <a:rPr lang="en-US" dirty="0"/>
              <a:t>Thanks to our sponsors for tonight’s party</a:t>
            </a:r>
          </a:p>
        </p:txBody>
      </p:sp>
    </p:spTree>
    <p:extLst>
      <p:ext uri="{BB962C8B-B14F-4D97-AF65-F5344CB8AC3E}">
        <p14:creationId xmlns:p14="http://schemas.microsoft.com/office/powerpoint/2010/main" val="1719214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77380" y="1674428"/>
            <a:ext cx="7821372"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SKY Perfect JSAT Corporation (Head Office: Minato-ku, Tokyo; Representative Director, President &amp; Chief </a:t>
            </a: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Executive Officer: Shinji Takada) will commence </a:t>
            </a:r>
            <a:r>
              <a:rPr kumimoji="0" lang="en-US" altLang="ja-JP" sz="1200" b="0" i="0" u="none" strike="noStrike" cap="none" normalizeH="0" baseline="0" dirty="0">
                <a:ln>
                  <a:noFill/>
                </a:ln>
                <a:solidFill>
                  <a:srgbClr val="FF0000"/>
                </a:solidFill>
                <a:effectLst/>
                <a:ea typeface="Meiryo UI" panose="020B0604030504040204" pitchFamily="50" charset="-128"/>
                <a:cs typeface="Arial" panose="020B0604020202020204" pitchFamily="34" charset="0"/>
              </a:rPr>
              <a:t>the world’s first 4K HDR (High Dynamic Range) broadcast </a:t>
            </a: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FF0000"/>
                </a:solidFill>
                <a:effectLst/>
                <a:ea typeface="Meiryo UI" panose="020B0604030504040204" pitchFamily="50" charset="-128"/>
                <a:cs typeface="Arial" panose="020B0604020202020204" pitchFamily="34" charset="0"/>
              </a:rPr>
              <a:t>on October 4, 2016</a:t>
            </a: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 during timeslots on its dedicated 4K channel “SKY PerfecTV</a:t>
            </a:r>
            <a:r>
              <a:rPr kumimoji="0" lang="en-US" altLang="ja-JP" sz="1200" b="0" i="1" u="none" strike="noStrike" cap="none" normalizeH="0" baseline="0" dirty="0">
                <a:ln>
                  <a:noFill/>
                </a:ln>
                <a:effectLst/>
                <a:ea typeface="Meiryo UI" panose="020B0604030504040204" pitchFamily="50" charset="-128"/>
                <a:cs typeface="Arial" panose="020B0604020202020204" pitchFamily="34" charset="0"/>
              </a:rPr>
              <a:t>!</a:t>
            </a: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 4K Experience” (launched </a:t>
            </a: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on May 1, 2016). This channel can be enjoyed free of charge by anyone with the necessary environment for </a:t>
            </a: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receiving the SKY PerfecTV</a:t>
            </a:r>
            <a:r>
              <a:rPr kumimoji="0" lang="en-US" altLang="ja-JP" sz="1200" b="0" i="1" u="none" strike="noStrike" cap="none" normalizeH="0" baseline="0" dirty="0">
                <a:ln>
                  <a:noFill/>
                </a:ln>
                <a:effectLst/>
                <a:ea typeface="Meiryo UI" panose="020B0604030504040204" pitchFamily="50" charset="-128"/>
                <a:cs typeface="Arial" panose="020B0604020202020204" pitchFamily="34" charset="0"/>
              </a:rPr>
              <a:t>!</a:t>
            </a: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 Premium Service or SKY PerfecTV</a:t>
            </a:r>
            <a:r>
              <a:rPr kumimoji="0" lang="en-US" altLang="ja-JP" sz="1200" b="0" i="1" u="none" strike="noStrike" cap="none" normalizeH="0" baseline="0" dirty="0">
                <a:ln>
                  <a:noFill/>
                </a:ln>
                <a:effectLst/>
                <a:ea typeface="Meiryo UI" panose="020B0604030504040204" pitchFamily="50" charset="-128"/>
                <a:cs typeface="Arial" panose="020B0604020202020204" pitchFamily="34" charset="0"/>
              </a:rPr>
              <a:t>!</a:t>
            </a: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 Premium HIKARI Service.</a:t>
            </a:r>
            <a:endParaRPr kumimoji="0" lang="en-US" altLang="ja-JP" sz="1600" b="0" i="0" u="none" strike="noStrike" cap="none" normalizeH="0" baseline="0" dirty="0">
              <a:ln>
                <a:noFill/>
              </a:ln>
              <a:effectLst/>
              <a:cs typeface="Arial" panose="020B0604020202020204" pitchFamily="34"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In commemoration of the commencement of 4K HDR broadcasts, a program jointly produced with the Imagica </a:t>
            </a: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Robot Group will air in 4K HDR along with all five episodes of the BS SKY PerfecTV</a:t>
            </a:r>
            <a:r>
              <a:rPr kumimoji="0" lang="en-US" altLang="ja-JP" sz="1200" b="0" i="1" u="none" strike="noStrike" cap="none" normalizeH="0" baseline="0" dirty="0">
                <a:ln>
                  <a:noFill/>
                </a:ln>
                <a:effectLst/>
                <a:ea typeface="Meiryo UI" panose="020B0604030504040204" pitchFamily="50" charset="-128"/>
                <a:cs typeface="Arial" panose="020B0604020202020204" pitchFamily="34" charset="0"/>
              </a:rPr>
              <a:t>!</a:t>
            </a: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 Original drama “Kera</a:t>
            </a: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effectLst/>
                <a:ea typeface="Meiryo UI" panose="020B0604030504040204" pitchFamily="50" charset="-128"/>
                <a:cs typeface="Arial" panose="020B0604020202020204" pitchFamily="34" charset="0"/>
              </a:rPr>
              <a:t> (Yakubyo-gami Series)” (starring Kazuki Kitamura and Gaku Hamada).</a:t>
            </a:r>
            <a:endParaRPr kumimoji="0" lang="en-US" altLang="ja-JP" sz="2800" b="0" i="0" u="none" strike="noStrike" cap="none" normalizeH="0" baseline="0" dirty="0">
              <a:ln>
                <a:noFill/>
              </a:ln>
              <a:effectLst/>
              <a:cs typeface="Arial" panose="020B0604020202020204" pitchFamily="34" charset="0"/>
            </a:endParaRPr>
          </a:p>
        </p:txBody>
      </p:sp>
      <p:sp>
        <p:nvSpPr>
          <p:cNvPr id="6" name="正方形/長方形 5"/>
          <p:cNvSpPr/>
          <p:nvPr/>
        </p:nvSpPr>
        <p:spPr>
          <a:xfrm>
            <a:off x="1274789" y="662504"/>
            <a:ext cx="6315075" cy="923330"/>
          </a:xfrm>
          <a:prstGeom prst="rect">
            <a:avLst/>
          </a:prstGeom>
        </p:spPr>
        <p:txBody>
          <a:bodyPr wrap="square">
            <a:spAutoFit/>
          </a:bodyPr>
          <a:lstStyle/>
          <a:p>
            <a:pPr lvl="0" indent="133350" algn="ctr" eaLnBrk="0" fontAlgn="base" hangingPunct="0">
              <a:spcBef>
                <a:spcPct val="0"/>
              </a:spcBef>
              <a:spcAft>
                <a:spcPct val="0"/>
              </a:spcAft>
            </a:pPr>
            <a:r>
              <a:rPr kumimoji="0" lang="en-US" altLang="ja-JP" dirty="0">
                <a:latin typeface="Arial" panose="020B0604020202020204" pitchFamily="34" charset="0"/>
                <a:ea typeface="Meiryo UI" panose="020B0604030504040204" pitchFamily="50" charset="-128"/>
                <a:cs typeface="Arial" panose="020B0604020202020204" pitchFamily="34" charset="0"/>
              </a:rPr>
              <a:t>S</a:t>
            </a:r>
            <a:r>
              <a:rPr kumimoji="0" lang="en-US" altLang="ja-JP" dirty="0" bmk="">
                <a:latin typeface="Arial" panose="020B0604020202020204" pitchFamily="34" charset="0"/>
                <a:ea typeface="Meiryo UI" panose="020B0604030504040204" pitchFamily="50" charset="-128"/>
                <a:cs typeface="Arial" panose="020B0604020202020204" pitchFamily="34" charset="0"/>
              </a:rPr>
              <a:t>KY PerfecTV</a:t>
            </a:r>
            <a:r>
              <a:rPr kumimoji="0" lang="en-US" altLang="ja-JP" i="1" dirty="0" bmk="">
                <a:latin typeface="Arial" panose="020B0604020202020204" pitchFamily="34" charset="0"/>
                <a:ea typeface="Meiryo UI" panose="020B0604030504040204" pitchFamily="50" charset="-128"/>
                <a:cs typeface="Arial" panose="020B0604020202020204" pitchFamily="34" charset="0"/>
              </a:rPr>
              <a:t>!</a:t>
            </a:r>
            <a:r>
              <a:rPr kumimoji="0" lang="en-US" altLang="ja-JP" dirty="0" bmk="">
                <a:latin typeface="Arial" panose="020B0604020202020204" pitchFamily="34" charset="0"/>
                <a:ea typeface="Meiryo UI" panose="020B0604030504040204" pitchFamily="50" charset="-128"/>
                <a:cs typeface="Arial" panose="020B0604020202020204" pitchFamily="34" charset="0"/>
              </a:rPr>
              <a:t> Dedicated 4K Channel </a:t>
            </a:r>
            <a:endParaRPr kumimoji="0" lang="en-US" altLang="ja-JP" sz="1400" dirty="0">
              <a:latin typeface="Arial" panose="020B0604020202020204" pitchFamily="34" charset="0"/>
              <a:cs typeface="Arial" panose="020B0604020202020204" pitchFamily="34" charset="0"/>
            </a:endParaRPr>
          </a:p>
          <a:p>
            <a:pPr lvl="0" indent="133350" algn="ctr" eaLnBrk="0" fontAlgn="base" hangingPunct="0">
              <a:spcBef>
                <a:spcPct val="0"/>
              </a:spcBef>
              <a:spcAft>
                <a:spcPct val="0"/>
              </a:spcAft>
            </a:pPr>
            <a:r>
              <a:rPr kumimoji="0" lang="en-US" altLang="ja-JP" dirty="0" bmk="OLE_LINK1">
                <a:latin typeface="Arial" panose="020B0604020202020204" pitchFamily="34" charset="0"/>
                <a:ea typeface="Meiryo UI" panose="020B0604030504040204" pitchFamily="50" charset="-128"/>
                <a:cs typeface="Arial" panose="020B0604020202020204" pitchFamily="34" charset="0"/>
              </a:rPr>
              <a:t>Adopted the Hybrid Log-Gamma (HLG) standard, </a:t>
            </a:r>
            <a:endParaRPr kumimoji="0" lang="en-US" altLang="ja-JP" sz="1400" dirty="0" bmk="OLE_LINK1">
              <a:latin typeface="Arial" panose="020B0604020202020204" pitchFamily="34" charset="0"/>
              <a:cs typeface="Arial" panose="020B0604020202020204" pitchFamily="34" charset="0"/>
            </a:endParaRPr>
          </a:p>
          <a:p>
            <a:pPr lvl="0" indent="133350" algn="ctr" eaLnBrk="0" fontAlgn="base" hangingPunct="0">
              <a:spcBef>
                <a:spcPct val="0"/>
              </a:spcBef>
              <a:spcAft>
                <a:spcPct val="0"/>
              </a:spcAft>
            </a:pPr>
            <a:r>
              <a:rPr kumimoji="0" lang="en-US" altLang="ja-JP" dirty="0" bmk="OLE_LINK1">
                <a:latin typeface="Arial" panose="020B0604020202020204" pitchFamily="34" charset="0"/>
                <a:ea typeface="Meiryo UI" panose="020B0604030504040204" pitchFamily="50" charset="-128"/>
                <a:cs typeface="Arial" panose="020B0604020202020204" pitchFamily="34" charset="0"/>
              </a:rPr>
              <a:t>Begin the World’s First*</a:t>
            </a:r>
            <a:r>
              <a:rPr kumimoji="0" lang="en-US" altLang="ja-JP" baseline="30000" dirty="0" bmk="OLE_LINK1">
                <a:latin typeface="Arial" panose="020B0604020202020204" pitchFamily="34" charset="0"/>
                <a:ea typeface="Meiryo UI" panose="020B0604030504040204" pitchFamily="50" charset="-128"/>
                <a:cs typeface="Arial" panose="020B0604020202020204" pitchFamily="34" charset="0"/>
              </a:rPr>
              <a:t>1</a:t>
            </a:r>
            <a:r>
              <a:rPr kumimoji="0" lang="en-US" altLang="ja-JP" dirty="0" bmk="OLE_LINK1">
                <a:latin typeface="Arial" panose="020B0604020202020204" pitchFamily="34" charset="0"/>
                <a:ea typeface="Meiryo UI" panose="020B0604030504040204" pitchFamily="50" charset="-128"/>
                <a:cs typeface="Arial" panose="020B0604020202020204" pitchFamily="34" charset="0"/>
              </a:rPr>
              <a:t> 4K HDR Broadcast in October </a:t>
            </a:r>
            <a:endParaRPr kumimoji="0" lang="en-US" altLang="ja-JP" sz="1400" dirty="0">
              <a:latin typeface="Arial" panose="020B0604020202020204" pitchFamily="34" charset="0"/>
              <a:cs typeface="Arial" panose="020B0604020202020204" pitchFamily="34" charset="0"/>
            </a:endParaRPr>
          </a:p>
        </p:txBody>
      </p:sp>
      <p:sp>
        <p:nvSpPr>
          <p:cNvPr id="7" name="正方形/長方形 6"/>
          <p:cNvSpPr/>
          <p:nvPr/>
        </p:nvSpPr>
        <p:spPr>
          <a:xfrm>
            <a:off x="777380" y="3229117"/>
            <a:ext cx="7821372" cy="1366528"/>
          </a:xfrm>
          <a:prstGeom prst="rect">
            <a:avLst/>
          </a:prstGeom>
        </p:spPr>
        <p:txBody>
          <a:bodyPr wrap="square">
            <a:spAutoFit/>
          </a:bodyPr>
          <a:lstStyle/>
          <a:p>
            <a:pPr marL="133350" indent="133350" algn="just">
              <a:lnSpc>
                <a:spcPct val="115000"/>
              </a:lnSpc>
              <a:spcAft>
                <a:spcPts val="0"/>
              </a:spcAft>
            </a:pPr>
            <a:r>
              <a:rPr lang="en-US" altLang="ja-JP" sz="1200" kern="100" dirty="0">
                <a:latin typeface="Arial" panose="020B0604020202020204" pitchFamily="34" charset="0"/>
                <a:ea typeface="Meiryo UI" panose="020B0604030504040204" pitchFamily="50" charset="-128"/>
                <a:cs typeface="Arial" panose="020B0604020202020204" pitchFamily="34" charset="0"/>
              </a:rPr>
              <a:t>4K HDR broadcasts have a wider dynamic range, particularly in the expression of the contrast between</a:t>
            </a:r>
            <a:r>
              <a:rPr lang="ja-JP" altLang="en-US" sz="1200" kern="100" dirty="0">
                <a:latin typeface="Arial" panose="020B0604020202020204" pitchFamily="34" charset="0"/>
                <a:ea typeface="Meiryo UI" panose="020B0604030504040204" pitchFamily="50" charset="-128"/>
                <a:cs typeface="Arial" panose="020B0604020202020204" pitchFamily="34" charset="0"/>
              </a:rPr>
              <a:t>　</a:t>
            </a:r>
            <a:r>
              <a:rPr lang="en-US" altLang="ja-JP" sz="1200" kern="100" dirty="0">
                <a:latin typeface="Arial" panose="020B0604020202020204" pitchFamily="34" charset="0"/>
                <a:ea typeface="Meiryo UI" panose="020B0604030504040204" pitchFamily="50" charset="-128"/>
                <a:cs typeface="Arial" panose="020B0604020202020204" pitchFamily="34" charset="0"/>
              </a:rPr>
              <a:t>light and dark imagery, and enable even more true-to-life depictions. </a:t>
            </a:r>
            <a:r>
              <a:rPr lang="en-US" altLang="ja-JP" sz="1200" kern="100" dirty="0">
                <a:solidFill>
                  <a:srgbClr val="FF0000"/>
                </a:solidFill>
                <a:latin typeface="Arial" panose="020B0604020202020204" pitchFamily="34" charset="0"/>
                <a:ea typeface="Meiryo UI" panose="020B0604030504040204" pitchFamily="50" charset="-128"/>
                <a:cs typeface="Arial" panose="020B0604020202020204" pitchFamily="34" charset="0"/>
              </a:rPr>
              <a:t>For its 4K HDR broadcasts, SKY Perfect JSAT adopted the Hybrid Log-Gamma (HLG) standard</a:t>
            </a:r>
            <a:r>
              <a:rPr lang="en-US" altLang="ja-JP" sz="1200" kern="100" dirty="0">
                <a:latin typeface="Arial" panose="020B0604020202020204" pitchFamily="34" charset="0"/>
                <a:ea typeface="Meiryo UI" panose="020B0604030504040204" pitchFamily="50" charset="-128"/>
                <a:cs typeface="Arial" panose="020B0604020202020204" pitchFamily="34" charset="0"/>
              </a:rPr>
              <a:t>, which was co-developed by the public broadcasters NHK (Japan Broadcasting Corporation) and BBC (British Broadcasting Corporation). Moreover, while there is a variety of HDR techniques, </a:t>
            </a:r>
            <a:r>
              <a:rPr lang="en-US" altLang="ja-JP" sz="1200" kern="100" dirty="0">
                <a:solidFill>
                  <a:srgbClr val="FF0000"/>
                </a:solidFill>
                <a:latin typeface="Arial" panose="020B0604020202020204" pitchFamily="34" charset="0"/>
                <a:ea typeface="Meiryo UI" panose="020B0604030504040204" pitchFamily="50" charset="-128"/>
                <a:cs typeface="Arial" panose="020B0604020202020204" pitchFamily="34" charset="0"/>
              </a:rPr>
              <a:t>HLG was developed as the most suitable format for broadcasting </a:t>
            </a:r>
            <a:r>
              <a:rPr lang="en-US" altLang="ja-JP" sz="1200" kern="100" dirty="0">
                <a:latin typeface="Arial" panose="020B0604020202020204" pitchFamily="34" charset="0"/>
                <a:ea typeface="Meiryo UI" panose="020B0604030504040204" pitchFamily="50" charset="-128"/>
                <a:cs typeface="Arial" panose="020B0604020202020204" pitchFamily="34" charset="0"/>
              </a:rPr>
              <a:t>and HLG became an international standard in July this year.  ……</a:t>
            </a:r>
            <a:endParaRPr lang="ja-JP" altLang="ja-JP" sz="1200" kern="100" dirty="0">
              <a:latin typeface="Arial" panose="020B0604020202020204" pitchFamily="34" charset="0"/>
              <a:ea typeface="ＭＳ 明朝" panose="02020609040205080304" pitchFamily="17" charset="-128"/>
              <a:cs typeface="Arial" panose="020B0604020202020204" pitchFamily="34" charset="0"/>
            </a:endParaRPr>
          </a:p>
        </p:txBody>
      </p:sp>
      <p:sp>
        <p:nvSpPr>
          <p:cNvPr id="8" name="Rectangle 2"/>
          <p:cNvSpPr>
            <a:spLocks noChangeArrowheads="1"/>
          </p:cNvSpPr>
          <p:nvPr/>
        </p:nvSpPr>
        <p:spPr bwMode="auto">
          <a:xfrm>
            <a:off x="777380" y="259009"/>
            <a:ext cx="295124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effectLst/>
                <a:latin typeface="Arial" panose="020B0604020202020204" pitchFamily="34" charset="0"/>
                <a:ea typeface="Meiryo UI" panose="020B0604030504040204" pitchFamily="50" charset="-128"/>
                <a:cs typeface="Arial" panose="020B0604020202020204" pitchFamily="34" charset="0"/>
              </a:rPr>
              <a:t>July 29, 2016 News Release</a:t>
            </a:r>
            <a:endParaRPr kumimoji="0" lang="en-US" altLang="ja-JP" sz="2000" b="0" i="0" u="none" strike="noStrike" cap="none" normalizeH="0" baseline="0" dirty="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126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502" y="242145"/>
            <a:ext cx="7772400" cy="645224"/>
          </a:xfrm>
        </p:spPr>
        <p:txBody>
          <a:bodyPr>
            <a:normAutofit/>
          </a:bodyPr>
          <a:lstStyle/>
          <a:p>
            <a:r>
              <a:rPr lang="en-US" sz="3200" dirty="0"/>
              <a:t>HDR broadcast plan</a:t>
            </a:r>
          </a:p>
        </p:txBody>
      </p:sp>
      <p:sp>
        <p:nvSpPr>
          <p:cNvPr id="5" name="object 6"/>
          <p:cNvSpPr/>
          <p:nvPr/>
        </p:nvSpPr>
        <p:spPr>
          <a:xfrm flipV="1">
            <a:off x="2917047" y="2012748"/>
            <a:ext cx="4757327" cy="30164"/>
          </a:xfrm>
          <a:custGeom>
            <a:avLst/>
            <a:gdLst/>
            <a:ahLst/>
            <a:cxnLst/>
            <a:rect l="l" t="t" r="r" b="b"/>
            <a:pathLst>
              <a:path w="8432165" h="3810">
                <a:moveTo>
                  <a:pt x="0" y="0"/>
                </a:moveTo>
                <a:lnTo>
                  <a:pt x="8431784" y="3809"/>
                </a:lnTo>
              </a:path>
            </a:pathLst>
          </a:custGeom>
          <a:ln w="28575">
            <a:solidFill>
              <a:schemeClr val="tx1"/>
            </a:solidFill>
            <a:headEnd type="none" w="med" len="med"/>
            <a:tailEnd type="triangle" w="lg" len="lg"/>
          </a:ln>
        </p:spPr>
        <p:txBody>
          <a:bodyPr wrap="square" lIns="0" tIns="0" rIns="0" bIns="0" rtlCol="0"/>
          <a:lstStyle/>
          <a:p>
            <a:endParaRPr sz="1600" dirty="0">
              <a:latin typeface="Arial" panose="020B0604020202020204" pitchFamily="34" charset="0"/>
              <a:cs typeface="Arial" panose="020B0604020202020204" pitchFamily="34" charset="0"/>
            </a:endParaRPr>
          </a:p>
        </p:txBody>
      </p:sp>
      <p:sp>
        <p:nvSpPr>
          <p:cNvPr id="6" name="object 6"/>
          <p:cNvSpPr/>
          <p:nvPr/>
        </p:nvSpPr>
        <p:spPr>
          <a:xfrm>
            <a:off x="2108546" y="3022509"/>
            <a:ext cx="5563315" cy="2514"/>
          </a:xfrm>
          <a:custGeom>
            <a:avLst/>
            <a:gdLst/>
            <a:ahLst/>
            <a:cxnLst/>
            <a:rect l="l" t="t" r="r" b="b"/>
            <a:pathLst>
              <a:path w="8432165" h="3810">
                <a:moveTo>
                  <a:pt x="0" y="0"/>
                </a:moveTo>
                <a:lnTo>
                  <a:pt x="8431784" y="3809"/>
                </a:lnTo>
              </a:path>
            </a:pathLst>
          </a:custGeom>
          <a:ln w="28575">
            <a:solidFill>
              <a:schemeClr val="tx1"/>
            </a:solidFill>
            <a:headEnd type="none" w="med" len="med"/>
            <a:tailEnd type="triangle" w="lg" len="lg"/>
          </a:ln>
        </p:spPr>
        <p:txBody>
          <a:bodyPr wrap="square" lIns="0" tIns="0" rIns="0" bIns="0" rtlCol="0"/>
          <a:lstStyle/>
          <a:p>
            <a:endParaRPr sz="1600" dirty="0">
              <a:latin typeface="Arial" panose="020B0604020202020204" pitchFamily="34" charset="0"/>
              <a:cs typeface="Arial" panose="020B0604020202020204" pitchFamily="34" charset="0"/>
            </a:endParaRPr>
          </a:p>
        </p:txBody>
      </p:sp>
      <p:sp>
        <p:nvSpPr>
          <p:cNvPr id="7" name="object 8"/>
          <p:cNvSpPr txBox="1"/>
          <p:nvPr/>
        </p:nvSpPr>
        <p:spPr>
          <a:xfrm>
            <a:off x="954865" y="2512392"/>
            <a:ext cx="1421042" cy="246221"/>
          </a:xfrm>
          <a:prstGeom prst="rect">
            <a:avLst/>
          </a:prstGeom>
        </p:spPr>
        <p:txBody>
          <a:bodyPr vert="horz" wrap="square" lIns="0" tIns="0" rIns="0" bIns="0" rtlCol="0">
            <a:spAutoFit/>
          </a:bodyPr>
          <a:lstStyle/>
          <a:p>
            <a:pPr marL="12700">
              <a:lnSpc>
                <a:spcPct val="100000"/>
              </a:lnSpc>
            </a:pPr>
            <a:r>
              <a:rPr lang="en-US" sz="1600" b="1" spc="-5" dirty="0">
                <a:latin typeface="Arial" panose="020B0604020202020204" pitchFamily="34" charset="0"/>
                <a:ea typeface="Meiryo UI" panose="020B0604030504040204" pitchFamily="50" charset="-128"/>
                <a:cs typeface="Arial" panose="020B0604020202020204" pitchFamily="34" charset="0"/>
              </a:rPr>
              <a:t>March 2015~</a:t>
            </a:r>
            <a:endParaRPr sz="1600" b="1" dirty="0">
              <a:latin typeface="Arial" panose="020B0604020202020204" pitchFamily="34" charset="0"/>
              <a:ea typeface="Meiryo UI" panose="020B0604030504040204" pitchFamily="50" charset="-128"/>
              <a:cs typeface="Arial" panose="020B0604020202020204" pitchFamily="34" charset="0"/>
            </a:endParaRPr>
          </a:p>
        </p:txBody>
      </p:sp>
      <p:sp>
        <p:nvSpPr>
          <p:cNvPr id="8" name="object 12"/>
          <p:cNvSpPr/>
          <p:nvPr/>
        </p:nvSpPr>
        <p:spPr>
          <a:xfrm>
            <a:off x="2115584" y="3746385"/>
            <a:ext cx="5556192" cy="20529"/>
          </a:xfrm>
          <a:custGeom>
            <a:avLst/>
            <a:gdLst/>
            <a:ahLst/>
            <a:cxnLst/>
            <a:rect l="l" t="t" r="r" b="b"/>
            <a:pathLst>
              <a:path w="8421370" h="31114">
                <a:moveTo>
                  <a:pt x="0" y="0"/>
                </a:moveTo>
                <a:lnTo>
                  <a:pt x="8421116" y="30733"/>
                </a:lnTo>
              </a:path>
            </a:pathLst>
          </a:custGeom>
          <a:ln w="28575">
            <a:solidFill>
              <a:schemeClr val="tx1"/>
            </a:solidFill>
            <a:headEnd type="none" w="med" len="med"/>
            <a:tailEnd type="triangle" w="lg" len="lg"/>
          </a:ln>
        </p:spPr>
        <p:txBody>
          <a:bodyPr wrap="square" lIns="0" tIns="0" rIns="0" bIns="0" rtlCol="0"/>
          <a:lstStyle/>
          <a:p>
            <a:endParaRPr sz="1600" dirty="0">
              <a:latin typeface="Arial" panose="020B0604020202020204" pitchFamily="34" charset="0"/>
              <a:cs typeface="Arial" panose="020B0604020202020204" pitchFamily="34" charset="0"/>
            </a:endParaRPr>
          </a:p>
        </p:txBody>
      </p:sp>
      <p:sp>
        <p:nvSpPr>
          <p:cNvPr id="12" name="object 19"/>
          <p:cNvSpPr txBox="1"/>
          <p:nvPr/>
        </p:nvSpPr>
        <p:spPr>
          <a:xfrm>
            <a:off x="4450057" y="1606967"/>
            <a:ext cx="1442012" cy="246221"/>
          </a:xfrm>
          <a:prstGeom prst="rect">
            <a:avLst/>
          </a:prstGeom>
        </p:spPr>
        <p:txBody>
          <a:bodyPr vert="horz" wrap="square" lIns="0" tIns="0" rIns="0" bIns="0" rtlCol="0">
            <a:spAutoFit/>
          </a:bodyPr>
          <a:lstStyle/>
          <a:p>
            <a:pPr>
              <a:lnSpc>
                <a:spcPct val="100000"/>
              </a:lnSpc>
            </a:pPr>
            <a:r>
              <a:rPr lang="en-US" sz="1600" b="1" dirty="0">
                <a:latin typeface="Arial" panose="020B0604020202020204" pitchFamily="34" charset="0"/>
                <a:ea typeface="Meiryo UI" panose="020B0604030504040204" pitchFamily="50" charset="-128"/>
                <a:cs typeface="Arial" panose="020B0604020202020204" pitchFamily="34" charset="0"/>
              </a:rPr>
              <a:t>Oct 2016~</a:t>
            </a:r>
            <a:endParaRPr sz="1600" b="1" dirty="0">
              <a:latin typeface="Arial" panose="020B0604020202020204" pitchFamily="34" charset="0"/>
              <a:ea typeface="Meiryo UI" panose="020B0604030504040204" pitchFamily="50" charset="-128"/>
              <a:cs typeface="Arial" panose="020B0604020202020204" pitchFamily="34" charset="0"/>
            </a:endParaRPr>
          </a:p>
        </p:txBody>
      </p:sp>
      <p:sp>
        <p:nvSpPr>
          <p:cNvPr id="13" name="object 19"/>
          <p:cNvSpPr txBox="1"/>
          <p:nvPr/>
        </p:nvSpPr>
        <p:spPr>
          <a:xfrm>
            <a:off x="5607055" y="1573798"/>
            <a:ext cx="1537011" cy="246221"/>
          </a:xfrm>
          <a:prstGeom prst="rect">
            <a:avLst/>
          </a:prstGeom>
        </p:spPr>
        <p:txBody>
          <a:bodyPr vert="horz" wrap="square" lIns="0" tIns="0" rIns="0" bIns="0" rtlCol="0">
            <a:spAutoFit/>
          </a:bodyPr>
          <a:lstStyle/>
          <a:p>
            <a:pPr algn="ctr">
              <a:lnSpc>
                <a:spcPct val="100000"/>
              </a:lnSpc>
            </a:pPr>
            <a:r>
              <a:rPr lang="en-US" sz="1600" b="1" spc="-5" dirty="0">
                <a:latin typeface="Arial" panose="020B0604020202020204" pitchFamily="34" charset="0"/>
                <a:ea typeface="Meiryo UI" panose="020B0604030504040204" pitchFamily="50" charset="-128"/>
                <a:cs typeface="Arial" panose="020B0604020202020204" pitchFamily="34" charset="0"/>
              </a:rPr>
              <a:t>Spring 2017</a:t>
            </a:r>
            <a:endParaRPr sz="1600" b="1" dirty="0">
              <a:latin typeface="Arial" panose="020B0604020202020204" pitchFamily="34" charset="0"/>
              <a:ea typeface="Meiryo UI" panose="020B0604030504040204" pitchFamily="50" charset="-128"/>
              <a:cs typeface="Arial" panose="020B0604020202020204" pitchFamily="34" charset="0"/>
            </a:endParaRPr>
          </a:p>
        </p:txBody>
      </p:sp>
      <p:sp>
        <p:nvSpPr>
          <p:cNvPr id="14" name="object 15"/>
          <p:cNvSpPr/>
          <p:nvPr/>
        </p:nvSpPr>
        <p:spPr>
          <a:xfrm>
            <a:off x="5817328" y="2852037"/>
            <a:ext cx="953125" cy="327204"/>
          </a:xfrm>
          <a:custGeom>
            <a:avLst/>
            <a:gdLst/>
            <a:ahLst/>
            <a:cxnLst/>
            <a:rect l="l" t="t" r="r" b="b"/>
            <a:pathLst>
              <a:path w="1444625" h="495935">
                <a:moveTo>
                  <a:pt x="1336163" y="0"/>
                </a:moveTo>
                <a:lnTo>
                  <a:pt x="107387" y="3"/>
                </a:lnTo>
                <a:lnTo>
                  <a:pt x="65554" y="8775"/>
                </a:lnTo>
                <a:lnTo>
                  <a:pt x="31422" y="32043"/>
                </a:lnTo>
                <a:lnTo>
                  <a:pt x="8424" y="66372"/>
                </a:lnTo>
                <a:lnTo>
                  <a:pt x="58" y="107391"/>
                </a:lnTo>
                <a:lnTo>
                  <a:pt x="0" y="388162"/>
                </a:lnTo>
                <a:lnTo>
                  <a:pt x="1101" y="402750"/>
                </a:lnTo>
                <a:lnTo>
                  <a:pt x="15086" y="442398"/>
                </a:lnTo>
                <a:lnTo>
                  <a:pt x="42422" y="473200"/>
                </a:lnTo>
                <a:lnTo>
                  <a:pt x="79676" y="491723"/>
                </a:lnTo>
                <a:lnTo>
                  <a:pt x="108327" y="495553"/>
                </a:lnTo>
                <a:lnTo>
                  <a:pt x="1337102" y="495550"/>
                </a:lnTo>
                <a:lnTo>
                  <a:pt x="1378935" y="486778"/>
                </a:lnTo>
                <a:lnTo>
                  <a:pt x="1413067" y="463510"/>
                </a:lnTo>
                <a:lnTo>
                  <a:pt x="1436065" y="429181"/>
                </a:lnTo>
                <a:lnTo>
                  <a:pt x="1444431" y="388162"/>
                </a:lnTo>
                <a:lnTo>
                  <a:pt x="1444490" y="107391"/>
                </a:lnTo>
                <a:lnTo>
                  <a:pt x="1443388" y="92803"/>
                </a:lnTo>
                <a:lnTo>
                  <a:pt x="1429403" y="53155"/>
                </a:lnTo>
                <a:lnTo>
                  <a:pt x="1402067" y="22353"/>
                </a:lnTo>
                <a:lnTo>
                  <a:pt x="1364813" y="3830"/>
                </a:lnTo>
                <a:lnTo>
                  <a:pt x="1336163" y="0"/>
                </a:lnTo>
                <a:close/>
              </a:path>
            </a:pathLst>
          </a:custGeom>
          <a:gradFill flip="none" rotWithShape="1">
            <a:gsLst>
              <a:gs pos="0">
                <a:srgbClr val="6100D6"/>
              </a:gs>
              <a:gs pos="18000">
                <a:srgbClr val="6600CC">
                  <a:shade val="67500"/>
                  <a:satMod val="115000"/>
                </a:srgbClr>
              </a:gs>
              <a:gs pos="100000">
                <a:srgbClr val="6600CC">
                  <a:shade val="100000"/>
                  <a:satMod val="115000"/>
                </a:srgbClr>
              </a:gs>
            </a:gsLst>
            <a:lin ang="16200000" scaled="1"/>
            <a:tileRect/>
          </a:gradFill>
          <a:ln>
            <a:solidFill>
              <a:schemeClr val="tx1"/>
            </a:solidFill>
          </a:ln>
        </p:spPr>
        <p:txBody>
          <a:bodyPr wrap="square" lIns="0" tIns="0" rIns="0" bIns="0" rtlCol="0" anchor="ctr" anchorCtr="1"/>
          <a:lstStyle/>
          <a:p>
            <a:r>
              <a:rPr lang="en-US" altLang="ja-JP" b="1" dirty="0">
                <a:solidFill>
                  <a:schemeClr val="bg1"/>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HDR</a:t>
            </a:r>
            <a:endParaRPr b="1" dirty="0">
              <a:solidFill>
                <a:schemeClr val="bg1"/>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endParaRPr>
          </a:p>
        </p:txBody>
      </p:sp>
      <p:sp>
        <p:nvSpPr>
          <p:cNvPr id="15" name="object 15"/>
          <p:cNvSpPr/>
          <p:nvPr/>
        </p:nvSpPr>
        <p:spPr>
          <a:xfrm>
            <a:off x="5843276" y="3588611"/>
            <a:ext cx="953125" cy="327204"/>
          </a:xfrm>
          <a:custGeom>
            <a:avLst/>
            <a:gdLst/>
            <a:ahLst/>
            <a:cxnLst/>
            <a:rect l="l" t="t" r="r" b="b"/>
            <a:pathLst>
              <a:path w="1444625" h="495935">
                <a:moveTo>
                  <a:pt x="1336163" y="0"/>
                </a:moveTo>
                <a:lnTo>
                  <a:pt x="107387" y="3"/>
                </a:lnTo>
                <a:lnTo>
                  <a:pt x="65554" y="8775"/>
                </a:lnTo>
                <a:lnTo>
                  <a:pt x="31422" y="32043"/>
                </a:lnTo>
                <a:lnTo>
                  <a:pt x="8424" y="66372"/>
                </a:lnTo>
                <a:lnTo>
                  <a:pt x="58" y="107391"/>
                </a:lnTo>
                <a:lnTo>
                  <a:pt x="0" y="388162"/>
                </a:lnTo>
                <a:lnTo>
                  <a:pt x="1101" y="402750"/>
                </a:lnTo>
                <a:lnTo>
                  <a:pt x="15086" y="442398"/>
                </a:lnTo>
                <a:lnTo>
                  <a:pt x="42422" y="473200"/>
                </a:lnTo>
                <a:lnTo>
                  <a:pt x="79676" y="491723"/>
                </a:lnTo>
                <a:lnTo>
                  <a:pt x="108327" y="495553"/>
                </a:lnTo>
                <a:lnTo>
                  <a:pt x="1337102" y="495550"/>
                </a:lnTo>
                <a:lnTo>
                  <a:pt x="1378935" y="486778"/>
                </a:lnTo>
                <a:lnTo>
                  <a:pt x="1413067" y="463510"/>
                </a:lnTo>
                <a:lnTo>
                  <a:pt x="1436065" y="429181"/>
                </a:lnTo>
                <a:lnTo>
                  <a:pt x="1444431" y="388162"/>
                </a:lnTo>
                <a:lnTo>
                  <a:pt x="1444490" y="107391"/>
                </a:lnTo>
                <a:lnTo>
                  <a:pt x="1443388" y="92803"/>
                </a:lnTo>
                <a:lnTo>
                  <a:pt x="1429403" y="53155"/>
                </a:lnTo>
                <a:lnTo>
                  <a:pt x="1402067" y="22353"/>
                </a:lnTo>
                <a:lnTo>
                  <a:pt x="1364813" y="3830"/>
                </a:lnTo>
                <a:lnTo>
                  <a:pt x="1336163" y="0"/>
                </a:lnTo>
                <a:close/>
              </a:path>
            </a:pathLst>
          </a:custGeom>
          <a:gradFill flip="none" rotWithShape="1">
            <a:gsLst>
              <a:gs pos="0">
                <a:srgbClr val="6100D6"/>
              </a:gs>
              <a:gs pos="18000">
                <a:srgbClr val="6600CC">
                  <a:shade val="67500"/>
                  <a:satMod val="115000"/>
                </a:srgbClr>
              </a:gs>
              <a:gs pos="100000">
                <a:srgbClr val="6600CC">
                  <a:shade val="100000"/>
                  <a:satMod val="115000"/>
                </a:srgbClr>
              </a:gs>
            </a:gsLst>
            <a:lin ang="16200000" scaled="1"/>
            <a:tileRect/>
          </a:gradFill>
          <a:ln>
            <a:solidFill>
              <a:schemeClr val="tx1"/>
            </a:solidFill>
          </a:ln>
        </p:spPr>
        <p:txBody>
          <a:bodyPr wrap="square" lIns="0" tIns="0" rIns="0" bIns="0" rtlCol="0" anchor="ctr" anchorCtr="1"/>
          <a:lstStyle/>
          <a:p>
            <a:r>
              <a:rPr lang="en-US" altLang="ja-JP" b="1" dirty="0">
                <a:solidFill>
                  <a:schemeClr val="bg1"/>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HDR</a:t>
            </a:r>
            <a:endParaRPr b="1" dirty="0">
              <a:solidFill>
                <a:schemeClr val="bg1"/>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endParaRPr>
          </a:p>
        </p:txBody>
      </p:sp>
      <p:sp>
        <p:nvSpPr>
          <p:cNvPr id="16" name="角丸四角形 15"/>
          <p:cNvSpPr/>
          <p:nvPr/>
        </p:nvSpPr>
        <p:spPr>
          <a:xfrm>
            <a:off x="4489457" y="1872673"/>
            <a:ext cx="2435527" cy="331856"/>
          </a:xfrm>
          <a:prstGeom prst="roundRect">
            <a:avLst/>
          </a:prstGeom>
          <a:gradFill flip="none" rotWithShape="1">
            <a:gsLst>
              <a:gs pos="0">
                <a:srgbClr val="6100D6"/>
              </a:gs>
              <a:gs pos="18000">
                <a:srgbClr val="6600CC">
                  <a:shade val="67500"/>
                  <a:satMod val="115000"/>
                </a:srgbClr>
              </a:gs>
              <a:gs pos="100000">
                <a:srgbClr val="6600CC">
                  <a:shade val="100000"/>
                  <a:satMod val="115000"/>
                </a:srgbClr>
              </a:gs>
            </a:gsLst>
            <a:lin ang="16200000" scaled="1"/>
            <a:tileRect/>
          </a:gradFill>
          <a:ln w="9525">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b="1" dirty="0">
                <a:solidFill>
                  <a:schemeClr val="bg1"/>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HDR</a:t>
            </a:r>
            <a:endParaRPr kumimoji="1" lang="ja-JP" altLang="en-US" b="1" dirty="0">
              <a:solidFill>
                <a:schemeClr val="bg1"/>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endParaRPr>
          </a:p>
        </p:txBody>
      </p:sp>
      <p:sp>
        <p:nvSpPr>
          <p:cNvPr id="19" name="object 8"/>
          <p:cNvSpPr txBox="1"/>
          <p:nvPr/>
        </p:nvSpPr>
        <p:spPr>
          <a:xfrm>
            <a:off x="2718205" y="1494565"/>
            <a:ext cx="1232385" cy="246221"/>
          </a:xfrm>
          <a:prstGeom prst="rect">
            <a:avLst/>
          </a:prstGeom>
        </p:spPr>
        <p:txBody>
          <a:bodyPr vert="horz" wrap="square" lIns="0" tIns="0" rIns="0" bIns="0" rtlCol="0">
            <a:spAutoFit/>
          </a:bodyPr>
          <a:lstStyle/>
          <a:p>
            <a:pPr marL="12700">
              <a:lnSpc>
                <a:spcPct val="100000"/>
              </a:lnSpc>
            </a:pPr>
            <a:r>
              <a:rPr lang="en-US" sz="1600" b="1" spc="-5" dirty="0">
                <a:latin typeface="Arial" panose="020B0604020202020204" pitchFamily="34" charset="0"/>
                <a:ea typeface="Meiryo UI" panose="020B0604030504040204" pitchFamily="50" charset="-128"/>
                <a:cs typeface="Arial" panose="020B0604020202020204" pitchFamily="34" charset="0"/>
              </a:rPr>
              <a:t>May 2016~</a:t>
            </a:r>
            <a:endParaRPr sz="1600" b="1" dirty="0">
              <a:latin typeface="Arial" panose="020B0604020202020204" pitchFamily="34" charset="0"/>
              <a:ea typeface="Meiryo UI" panose="020B0604030504040204" pitchFamily="50" charset="-128"/>
              <a:cs typeface="Arial" panose="020B0604020202020204" pitchFamily="34" charset="0"/>
            </a:endParaRPr>
          </a:p>
        </p:txBody>
      </p:sp>
      <p:sp>
        <p:nvSpPr>
          <p:cNvPr id="21" name="左大かっこ 20"/>
          <p:cNvSpPr/>
          <p:nvPr/>
        </p:nvSpPr>
        <p:spPr>
          <a:xfrm rot="16200000">
            <a:off x="2472758" y="2695522"/>
            <a:ext cx="113735" cy="2874291"/>
          </a:xfrm>
          <a:prstGeom prst="leftBracket">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latin typeface="Arial" panose="020B0604020202020204" pitchFamily="34" charset="0"/>
              <a:cs typeface="Arial" panose="020B0604020202020204" pitchFamily="34" charset="0"/>
            </a:endParaRPr>
          </a:p>
        </p:txBody>
      </p:sp>
      <p:sp>
        <p:nvSpPr>
          <p:cNvPr id="22" name="テキスト ボックス 21"/>
          <p:cNvSpPr txBox="1"/>
          <p:nvPr/>
        </p:nvSpPr>
        <p:spPr>
          <a:xfrm>
            <a:off x="1055030" y="4210856"/>
            <a:ext cx="2740816" cy="584775"/>
          </a:xfrm>
          <a:prstGeom prst="rect">
            <a:avLst/>
          </a:prstGeom>
          <a:noFill/>
          <a:ln>
            <a:noFill/>
          </a:ln>
        </p:spPr>
        <p:txBody>
          <a:bodyPr wrap="square" rtlCol="0" anchor="ctr" anchorCtr="1">
            <a:spAutoFit/>
          </a:bodyPr>
          <a:lstStyle/>
          <a:p>
            <a:r>
              <a:rPr lang="en-US" altLang="ja-JP" sz="1600" dirty="0">
                <a:solidFill>
                  <a:srgbClr val="6600CC"/>
                </a:solidFill>
                <a:latin typeface="Arial" panose="020B0604020202020204" pitchFamily="34" charset="0"/>
                <a:ea typeface="Meiryo UI" panose="020B0604030504040204" pitchFamily="50" charset="-128"/>
                <a:cs typeface="Arial" panose="020B0604020202020204" pitchFamily="34" charset="0"/>
              </a:rPr>
              <a:t>4K / SDR /  BT2020 / 60P / 35Mbps HEVC</a:t>
            </a:r>
            <a:endParaRPr kumimoji="1" lang="ja-JP" altLang="en-US" sz="1600" dirty="0">
              <a:solidFill>
                <a:srgbClr val="6600CC"/>
              </a:solidFill>
              <a:latin typeface="Arial" panose="020B0604020202020204" pitchFamily="34" charset="0"/>
              <a:ea typeface="Meiryo UI" panose="020B0604030504040204" pitchFamily="50" charset="-128"/>
              <a:cs typeface="Arial" panose="020B0604020202020204" pitchFamily="34" charset="0"/>
            </a:endParaRPr>
          </a:p>
        </p:txBody>
      </p:sp>
      <p:sp>
        <p:nvSpPr>
          <p:cNvPr id="23" name="左大かっこ 22"/>
          <p:cNvSpPr/>
          <p:nvPr/>
        </p:nvSpPr>
        <p:spPr>
          <a:xfrm rot="16200000">
            <a:off x="5077924" y="1615601"/>
            <a:ext cx="143246" cy="1335568"/>
          </a:xfrm>
          <a:prstGeom prst="leftBracket">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latin typeface="Arial" panose="020B0604020202020204" pitchFamily="34" charset="0"/>
              <a:cs typeface="Arial" panose="020B0604020202020204" pitchFamily="34" charset="0"/>
            </a:endParaRPr>
          </a:p>
        </p:txBody>
      </p:sp>
      <p:sp>
        <p:nvSpPr>
          <p:cNvPr id="24" name="テキスト ボックス 23"/>
          <p:cNvSpPr txBox="1"/>
          <p:nvPr/>
        </p:nvSpPr>
        <p:spPr>
          <a:xfrm>
            <a:off x="3966772" y="2295744"/>
            <a:ext cx="2516260" cy="646331"/>
          </a:xfrm>
          <a:prstGeom prst="rect">
            <a:avLst/>
          </a:prstGeom>
          <a:noFill/>
          <a:ln>
            <a:noFill/>
          </a:ln>
        </p:spPr>
        <p:txBody>
          <a:bodyPr wrap="square" rtlCol="0" anchor="ctr" anchorCtr="1">
            <a:spAutoFit/>
          </a:bodyPr>
          <a:lstStyle/>
          <a:p>
            <a:r>
              <a:rPr lang="en-US" altLang="ja-JP" dirty="0">
                <a:solidFill>
                  <a:srgbClr val="6600CC"/>
                </a:solidFill>
                <a:latin typeface="Arial" panose="020B0604020202020204" pitchFamily="34" charset="0"/>
                <a:ea typeface="Meiryo UI" panose="020B0604030504040204" pitchFamily="50" charset="-128"/>
                <a:cs typeface="Arial" panose="020B0604020202020204" pitchFamily="34" charset="0"/>
              </a:rPr>
              <a:t>HDR experience</a:t>
            </a:r>
          </a:p>
          <a:p>
            <a:r>
              <a:rPr lang="en-US" altLang="ja-JP" dirty="0">
                <a:solidFill>
                  <a:srgbClr val="6600CC"/>
                </a:solidFill>
                <a:latin typeface="Arial" panose="020B0604020202020204" pitchFamily="34" charset="0"/>
                <a:ea typeface="Meiryo UI" panose="020B0604030504040204" pitchFamily="50" charset="-128"/>
                <a:cs typeface="Arial" panose="020B0604020202020204" pitchFamily="34" charset="0"/>
              </a:rPr>
              <a:t>for sub &amp; non-sub</a:t>
            </a:r>
            <a:endParaRPr kumimoji="1" lang="ja-JP" altLang="en-US" dirty="0">
              <a:solidFill>
                <a:srgbClr val="6600CC"/>
              </a:solidFill>
              <a:latin typeface="Arial" panose="020B0604020202020204" pitchFamily="34" charset="0"/>
              <a:ea typeface="Meiryo UI" panose="020B0604030504040204" pitchFamily="50" charset="-128"/>
              <a:cs typeface="Arial" panose="020B0604020202020204" pitchFamily="34" charset="0"/>
            </a:endParaRPr>
          </a:p>
        </p:txBody>
      </p:sp>
      <p:sp>
        <p:nvSpPr>
          <p:cNvPr id="25" name="左大かっこ 24"/>
          <p:cNvSpPr/>
          <p:nvPr/>
        </p:nvSpPr>
        <p:spPr>
          <a:xfrm rot="16200000">
            <a:off x="6708332" y="3089233"/>
            <a:ext cx="149978" cy="1991188"/>
          </a:xfrm>
          <a:prstGeom prst="leftBracket">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latin typeface="Arial" panose="020B0604020202020204" pitchFamily="34" charset="0"/>
              <a:cs typeface="Arial" panose="020B0604020202020204" pitchFamily="34" charset="0"/>
            </a:endParaRPr>
          </a:p>
        </p:txBody>
      </p:sp>
      <p:sp>
        <p:nvSpPr>
          <p:cNvPr id="26" name="テキスト ボックス 25"/>
          <p:cNvSpPr txBox="1"/>
          <p:nvPr/>
        </p:nvSpPr>
        <p:spPr>
          <a:xfrm>
            <a:off x="5350277" y="4164443"/>
            <a:ext cx="3464949" cy="646331"/>
          </a:xfrm>
          <a:prstGeom prst="rect">
            <a:avLst/>
          </a:prstGeom>
          <a:noFill/>
          <a:ln>
            <a:noFill/>
          </a:ln>
        </p:spPr>
        <p:txBody>
          <a:bodyPr wrap="square" rtlCol="0" anchor="ctr" anchorCtr="1">
            <a:spAutoFit/>
          </a:bodyPr>
          <a:lstStyle/>
          <a:p>
            <a:r>
              <a:rPr lang="en-US" altLang="ja-JP" dirty="0">
                <a:solidFill>
                  <a:srgbClr val="6600CC"/>
                </a:solidFill>
                <a:latin typeface="Arial" panose="020B0604020202020204" pitchFamily="34" charset="0"/>
                <a:ea typeface="Meiryo UI" panose="020B0604030504040204" pitchFamily="50" charset="-128"/>
                <a:cs typeface="Arial" panose="020B0604020202020204" pitchFamily="34" charset="0"/>
              </a:rPr>
              <a:t>HDR(HLG) / SDR mixed programming in all 4K channels</a:t>
            </a:r>
            <a:endParaRPr kumimoji="1" lang="ja-JP" altLang="en-US" dirty="0">
              <a:solidFill>
                <a:srgbClr val="6600CC"/>
              </a:solidFill>
              <a:latin typeface="Arial" panose="020B0604020202020204" pitchFamily="34" charset="0"/>
              <a:ea typeface="Meiryo UI" panose="020B0604030504040204" pitchFamily="50" charset="-128"/>
              <a:cs typeface="Arial" panose="020B0604020202020204" pitchFamily="34" charset="0"/>
            </a:endParaRPr>
          </a:p>
        </p:txBody>
      </p:sp>
      <p:sp>
        <p:nvSpPr>
          <p:cNvPr id="27" name="テキスト ボックス 26"/>
          <p:cNvSpPr txBox="1"/>
          <p:nvPr/>
        </p:nvSpPr>
        <p:spPr>
          <a:xfrm>
            <a:off x="5529375" y="859887"/>
            <a:ext cx="1760524" cy="646331"/>
          </a:xfrm>
          <a:prstGeom prst="rect">
            <a:avLst/>
          </a:prstGeom>
          <a:noFill/>
          <a:ln>
            <a:noFill/>
          </a:ln>
        </p:spPr>
        <p:txBody>
          <a:bodyPr wrap="square" rtlCol="0" anchor="ctr" anchorCtr="1">
            <a:spAutoFit/>
          </a:bodyPr>
          <a:lstStyle/>
          <a:p>
            <a:r>
              <a:rPr kumimoji="1" lang="en-US" altLang="ja-JP" b="1" dirty="0">
                <a:solidFill>
                  <a:srgbClr val="6600CC"/>
                </a:solidFill>
                <a:latin typeface="Arial" panose="020B0604020202020204" pitchFamily="34" charset="0"/>
                <a:ea typeface="HGP創英角ﾎﾟｯﾌﾟ体" panose="040B0A00000000000000" pitchFamily="50" charset="-128"/>
                <a:cs typeface="Arial" panose="020B0604020202020204" pitchFamily="34" charset="0"/>
              </a:rPr>
              <a:t>Major expansion</a:t>
            </a:r>
            <a:endParaRPr kumimoji="1" lang="ja-JP" altLang="en-US" b="1" dirty="0">
              <a:solidFill>
                <a:srgbClr val="6600CC"/>
              </a:solidFill>
              <a:latin typeface="Arial" panose="020B0604020202020204" pitchFamily="34" charset="0"/>
              <a:ea typeface="HGP創英角ﾎﾟｯﾌﾟ体" panose="040B0A00000000000000" pitchFamily="50" charset="-128"/>
              <a:cs typeface="Arial" panose="020B0604020202020204" pitchFamily="34" charset="0"/>
            </a:endParaRPr>
          </a:p>
        </p:txBody>
      </p:sp>
      <p:sp>
        <p:nvSpPr>
          <p:cNvPr id="28" name="テキスト ボックス 27"/>
          <p:cNvSpPr txBox="1"/>
          <p:nvPr/>
        </p:nvSpPr>
        <p:spPr>
          <a:xfrm>
            <a:off x="4293737" y="1087364"/>
            <a:ext cx="1163821" cy="369332"/>
          </a:xfrm>
          <a:prstGeom prst="rect">
            <a:avLst/>
          </a:prstGeom>
          <a:noFill/>
          <a:ln>
            <a:noFill/>
          </a:ln>
        </p:spPr>
        <p:txBody>
          <a:bodyPr wrap="square" rtlCol="0" anchor="ctr" anchorCtr="1">
            <a:spAutoFit/>
          </a:bodyPr>
          <a:lstStyle/>
          <a:p>
            <a:r>
              <a:rPr lang="en-US" altLang="ja-JP" b="1" dirty="0">
                <a:solidFill>
                  <a:srgbClr val="6600CC"/>
                </a:solidFill>
                <a:latin typeface="Arial" panose="020B0604020202020204" pitchFamily="34" charset="0"/>
                <a:ea typeface="HGP創英角ﾎﾟｯﾌﾟ体" panose="040B0A00000000000000" pitchFamily="50" charset="-128"/>
                <a:cs typeface="Arial" panose="020B0604020202020204" pitchFamily="34" charset="0"/>
              </a:rPr>
              <a:t>Launch</a:t>
            </a:r>
            <a:endParaRPr kumimoji="1" lang="ja-JP" altLang="en-US" b="1" dirty="0">
              <a:solidFill>
                <a:srgbClr val="6600CC"/>
              </a:solidFill>
              <a:latin typeface="Arial" panose="020B0604020202020204" pitchFamily="34" charset="0"/>
              <a:ea typeface="HGP創英角ﾎﾟｯﾌﾟ体" panose="040B0A00000000000000" pitchFamily="50" charset="-128"/>
              <a:cs typeface="Arial" panose="020B0604020202020204" pitchFamily="34" charset="0"/>
            </a:endParaRPr>
          </a:p>
        </p:txBody>
      </p:sp>
      <p:sp>
        <p:nvSpPr>
          <p:cNvPr id="33" name="角丸四角形 32"/>
          <p:cNvSpPr/>
          <p:nvPr/>
        </p:nvSpPr>
        <p:spPr>
          <a:xfrm>
            <a:off x="2375907" y="1761308"/>
            <a:ext cx="1676589" cy="459405"/>
          </a:xfrm>
          <a:prstGeom prst="roundRect">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４</a:t>
            </a:r>
            <a:r>
              <a:rPr kumimoji="1" lang="en-US" altLang="ja-JP"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 </a:t>
            </a:r>
            <a:r>
              <a:rPr kumimoji="1" lang="en-US" altLang="ja-JP"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Experience</a:t>
            </a:r>
            <a:endParaRPr kumimoji="1" lang="ja-JP" alt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4" name="角丸四角形 33"/>
          <p:cNvSpPr/>
          <p:nvPr/>
        </p:nvSpPr>
        <p:spPr>
          <a:xfrm>
            <a:off x="843379" y="2777768"/>
            <a:ext cx="1399289" cy="459405"/>
          </a:xfrm>
          <a:prstGeom prst="roundRect">
            <a:avLst/>
          </a:prstGeom>
          <a:solidFill>
            <a:srgbClr val="00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４</a:t>
            </a:r>
            <a:r>
              <a:rPr kumimoji="1" lang="en-US" altLang="ja-JP"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t>
            </a:r>
            <a:r>
              <a:rPr kumimoji="1" lang="ja-JP" alt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1" lang="en-US" altLang="ja-JP"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a:t>
            </a:r>
            <a:endParaRPr kumimoji="1" lang="ja-JP" alt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5" name="角丸四角形 34"/>
          <p:cNvSpPr/>
          <p:nvPr/>
        </p:nvSpPr>
        <p:spPr>
          <a:xfrm>
            <a:off x="843378" y="3501640"/>
            <a:ext cx="1399289" cy="459405"/>
          </a:xfrm>
          <a:prstGeom prst="roundRect">
            <a:avLst/>
          </a:prstGeom>
          <a:solidFill>
            <a:srgbClr val="FF66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４</a:t>
            </a:r>
            <a:r>
              <a:rPr kumimoji="1" lang="en-US" altLang="ja-JP"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t>
            </a:r>
            <a:r>
              <a:rPr kumimoji="1" lang="ja-JP" alt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1" lang="en-US" altLang="ja-JP"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Movie</a:t>
            </a:r>
            <a:endParaRPr kumimoji="1" lang="ja-JP" alt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386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150" y="247472"/>
            <a:ext cx="7155305" cy="553913"/>
          </a:xfrm>
        </p:spPr>
        <p:txBody>
          <a:bodyPr>
            <a:normAutofit/>
          </a:bodyPr>
          <a:lstStyle/>
          <a:p>
            <a:r>
              <a:rPr kumimoji="1" lang="en-US" altLang="ja-JP" sz="2800" dirty="0">
                <a:latin typeface="Arial" panose="020B0604020202020204" pitchFamily="34" charset="0"/>
                <a:cs typeface="Arial" panose="020B0604020202020204" pitchFamily="34" charset="0"/>
              </a:rPr>
              <a:t>Example of HDR programs</a:t>
            </a:r>
            <a:endParaRPr kumimoji="1" lang="ja-JP" altLang="en-US" sz="2800" dirty="0">
              <a:latin typeface="Arial" panose="020B0604020202020204" pitchFamily="34" charset="0"/>
              <a:cs typeface="Arial" panose="020B0604020202020204" pitchFamily="34" charset="0"/>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5150" y="1642211"/>
            <a:ext cx="3468783" cy="2395533"/>
          </a:xfrm>
          <a:prstGeom prst="rect">
            <a:avLst/>
          </a:prstGeom>
          <a:ln>
            <a:noFill/>
          </a:ln>
        </p:spPr>
      </p:pic>
      <p:sp>
        <p:nvSpPr>
          <p:cNvPr id="5" name="タイトル 1"/>
          <p:cNvSpPr txBox="1">
            <a:spLocks/>
          </p:cNvSpPr>
          <p:nvPr/>
        </p:nvSpPr>
        <p:spPr>
          <a:xfrm>
            <a:off x="1107885" y="1092571"/>
            <a:ext cx="3037727" cy="5539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Arial"/>
                <a:ea typeface="+mj-ea"/>
                <a:cs typeface="Arial"/>
              </a:defRPr>
            </a:lvl1pPr>
          </a:lstStyle>
          <a:p>
            <a:pPr algn="l"/>
            <a:r>
              <a:rPr kumimoji="1" lang="en-US" altLang="ja-JP" sz="2000" dirty="0">
                <a:latin typeface="Arial" panose="020B0604020202020204" pitchFamily="34" charset="0"/>
                <a:cs typeface="Arial" panose="020B0604020202020204" pitchFamily="34" charset="0"/>
              </a:rPr>
              <a:t>Original Drama “Kera”</a:t>
            </a:r>
            <a:endParaRPr kumimoji="1" lang="ja-JP" altLang="en-US" sz="2000" dirty="0">
              <a:latin typeface="Arial" panose="020B0604020202020204" pitchFamily="34" charset="0"/>
              <a:cs typeface="Arial" panose="020B0604020202020204" pitchFamily="34" charset="0"/>
            </a:endParaRPr>
          </a:p>
        </p:txBody>
      </p:sp>
      <p:sp>
        <p:nvSpPr>
          <p:cNvPr id="8" name="テキスト ボックス 7"/>
          <p:cNvSpPr txBox="1"/>
          <p:nvPr/>
        </p:nvSpPr>
        <p:spPr>
          <a:xfrm>
            <a:off x="4361140" y="1559133"/>
            <a:ext cx="4563460" cy="2246769"/>
          </a:xfrm>
          <a:prstGeom prst="rect">
            <a:avLst/>
          </a:prstGeom>
          <a:noFill/>
        </p:spPr>
        <p:txBody>
          <a:bodyPr wrap="square" rtlCol="0">
            <a:spAutoFit/>
          </a:bodyPr>
          <a:lstStyle/>
          <a:p>
            <a:pPr marL="342900" indent="-342900">
              <a:lnSpc>
                <a:spcPct val="150000"/>
              </a:lnSpc>
              <a:buClr>
                <a:srgbClr val="00B0F0"/>
              </a:buClr>
              <a:buSzPct val="70000"/>
              <a:buFont typeface="Wingdings" panose="05000000000000000000" pitchFamily="2" charset="2"/>
              <a:buChar char="n"/>
            </a:pPr>
            <a:r>
              <a:rPr kumimoji="1" lang="en-US" altLang="ja-JP" sz="2000" dirty="0">
                <a:latin typeface="Arial" panose="020B0604020202020204" pitchFamily="34" charset="0"/>
                <a:cs typeface="Arial" panose="020B0604020202020204" pitchFamily="34" charset="0"/>
              </a:rPr>
              <a:t>Travel series: “My favorite place”</a:t>
            </a:r>
          </a:p>
          <a:p>
            <a:pPr marL="342900" indent="-342900">
              <a:lnSpc>
                <a:spcPct val="150000"/>
              </a:lnSpc>
              <a:buClr>
                <a:srgbClr val="00B0F0"/>
              </a:buClr>
              <a:buSzPct val="70000"/>
              <a:buFont typeface="Wingdings" panose="05000000000000000000" pitchFamily="2" charset="2"/>
              <a:buChar char="n"/>
            </a:pPr>
            <a:r>
              <a:rPr kumimoji="1" lang="en-US" altLang="ja-JP" sz="2000" dirty="0">
                <a:latin typeface="Arial" panose="020B0604020202020204" pitchFamily="34" charset="0"/>
                <a:cs typeface="Arial" panose="020B0604020202020204" pitchFamily="34" charset="0"/>
              </a:rPr>
              <a:t>Food series: “Midnight chocolatier”</a:t>
            </a:r>
          </a:p>
          <a:p>
            <a:pPr marL="342900" indent="-342900">
              <a:buClr>
                <a:srgbClr val="00B0F0"/>
              </a:buClr>
              <a:buSzPct val="70000"/>
              <a:buFont typeface="Wingdings" panose="05000000000000000000" pitchFamily="2" charset="2"/>
              <a:buChar char="n"/>
            </a:pPr>
            <a:r>
              <a:rPr kumimoji="1" lang="en-US" altLang="ja-JP" sz="2000" dirty="0">
                <a:latin typeface="Arial" panose="020B0604020202020204" pitchFamily="34" charset="0"/>
                <a:cs typeface="Arial" panose="020B0604020202020204" pitchFamily="34" charset="0"/>
              </a:rPr>
              <a:t>Documentary: Projection mapping</a:t>
            </a:r>
          </a:p>
          <a:p>
            <a:pPr>
              <a:buClr>
                <a:srgbClr val="00B0F0"/>
              </a:buClr>
              <a:buSzPct val="70000"/>
            </a:pPr>
            <a:r>
              <a:rPr kumimoji="1" lang="en-US" altLang="ja-JP" sz="2000" dirty="0">
                <a:latin typeface="Arial" panose="020B0604020202020204" pitchFamily="34" charset="0"/>
                <a:cs typeface="Arial" panose="020B0604020202020204" pitchFamily="34" charset="0"/>
              </a:rPr>
              <a:t>				   event</a:t>
            </a:r>
          </a:p>
          <a:p>
            <a:pPr marL="342900" indent="-342900">
              <a:buClr>
                <a:srgbClr val="00B0F0"/>
              </a:buClr>
              <a:buSzPct val="70000"/>
              <a:buFont typeface="Wingdings" panose="05000000000000000000" pitchFamily="2" charset="2"/>
              <a:buChar char="n"/>
            </a:pPr>
            <a:r>
              <a:rPr kumimoji="1" lang="en-US" altLang="ja-JP" sz="2000" dirty="0">
                <a:latin typeface="Arial" panose="020B0604020202020204" pitchFamily="34" charset="0"/>
                <a:cs typeface="Arial" panose="020B0604020202020204" pitchFamily="34" charset="0"/>
              </a:rPr>
              <a:t>Nature program: National park </a:t>
            </a:r>
          </a:p>
          <a:p>
            <a:pPr>
              <a:buClr>
                <a:srgbClr val="00B0F0"/>
              </a:buClr>
              <a:buSzPct val="70000"/>
            </a:pPr>
            <a:r>
              <a:rPr kumimoji="1" lang="en-US" altLang="ja-JP" sz="2000" dirty="0">
                <a:latin typeface="Arial" panose="020B0604020202020204" pitchFamily="34" charset="0"/>
                <a:cs typeface="Arial" panose="020B0604020202020204" pitchFamily="34" charset="0"/>
              </a:rPr>
              <a:t>			(Wyoming / Yellowstone)</a:t>
            </a:r>
          </a:p>
        </p:txBody>
      </p:sp>
      <p:sp>
        <p:nvSpPr>
          <p:cNvPr id="11" name="テキスト ボックス 10"/>
          <p:cNvSpPr txBox="1"/>
          <p:nvPr/>
        </p:nvSpPr>
        <p:spPr>
          <a:xfrm>
            <a:off x="4914983" y="1139450"/>
            <a:ext cx="3359650" cy="400110"/>
          </a:xfrm>
          <a:prstGeom prst="rect">
            <a:avLst/>
          </a:prstGeom>
          <a:noFill/>
        </p:spPr>
        <p:txBody>
          <a:bodyPr wrap="square" rtlCol="0">
            <a:spAutoFit/>
          </a:bodyPr>
          <a:lstStyle/>
          <a:p>
            <a:r>
              <a:rPr kumimoji="1" lang="en-US" altLang="ja-JP" sz="2000" dirty="0">
                <a:latin typeface="Arial" panose="020B0604020202020204" pitchFamily="34" charset="0"/>
                <a:cs typeface="Arial" panose="020B0604020202020204" pitchFamily="34" charset="0"/>
              </a:rPr>
              <a:t>Other programs</a:t>
            </a:r>
            <a:endParaRPr kumimoji="1" lang="ja-JP" altLang="en-US" sz="2000" dirty="0">
              <a:latin typeface="Arial" panose="020B0604020202020204" pitchFamily="34" charset="0"/>
              <a:cs typeface="Arial" panose="020B0604020202020204" pitchFamily="34" charset="0"/>
            </a:endParaRPr>
          </a:p>
        </p:txBody>
      </p:sp>
      <p:sp>
        <p:nvSpPr>
          <p:cNvPr id="6" name="テキスト ボックス 5"/>
          <p:cNvSpPr txBox="1"/>
          <p:nvPr/>
        </p:nvSpPr>
        <p:spPr>
          <a:xfrm>
            <a:off x="2337131" y="4057317"/>
            <a:ext cx="2024009" cy="261610"/>
          </a:xfrm>
          <a:prstGeom prst="rect">
            <a:avLst/>
          </a:prstGeom>
          <a:noFill/>
        </p:spPr>
        <p:txBody>
          <a:bodyPr wrap="square" rtlCol="0">
            <a:spAutoFit/>
          </a:bodyPr>
          <a:lstStyle/>
          <a:p>
            <a:r>
              <a:rPr kumimoji="1" lang="ja-JP" altLang="en-US" sz="1100" dirty="0">
                <a:latin typeface="Arial" panose="020B0604020202020204" pitchFamily="34" charset="0"/>
                <a:cs typeface="Arial" panose="020B0604020202020204" pitchFamily="34" charset="0"/>
              </a:rPr>
              <a:t>Ⓒ </a:t>
            </a:r>
            <a:r>
              <a:rPr kumimoji="1" lang="en-US" altLang="ja-JP" sz="1100" dirty="0">
                <a:latin typeface="Arial" panose="020B0604020202020204" pitchFamily="34" charset="0"/>
                <a:cs typeface="Arial" panose="020B0604020202020204" pitchFamily="34" charset="0"/>
              </a:rPr>
              <a:t>2016 SKY Perfect JSAT </a:t>
            </a:r>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226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a:latin typeface="Arial" panose="020B0604020202020204" pitchFamily="34" charset="0"/>
                <a:cs typeface="Arial" panose="020B0604020202020204" pitchFamily="34" charset="0"/>
              </a:rPr>
              <a:t>Preparation</a:t>
            </a:r>
            <a:r>
              <a:rPr kumimoji="1" lang="ja-JP" altLang="en-US" sz="2800" dirty="0">
                <a:latin typeface="Arial" panose="020B0604020202020204" pitchFamily="34" charset="0"/>
                <a:cs typeface="Arial" panose="020B0604020202020204" pitchFamily="34" charset="0"/>
              </a:rPr>
              <a:t> </a:t>
            </a:r>
            <a:r>
              <a:rPr kumimoji="1" lang="en-US" altLang="ja-JP" sz="2800" dirty="0">
                <a:latin typeface="Arial" panose="020B0604020202020204" pitchFamily="34" charset="0"/>
                <a:cs typeface="Arial" panose="020B0604020202020204" pitchFamily="34" charset="0"/>
              </a:rPr>
              <a:t>for</a:t>
            </a:r>
            <a:r>
              <a:rPr kumimoji="1" lang="ja-JP" altLang="en-US" sz="2800" dirty="0">
                <a:latin typeface="Arial" panose="020B0604020202020204" pitchFamily="34" charset="0"/>
                <a:cs typeface="Arial" panose="020B0604020202020204" pitchFamily="34" charset="0"/>
              </a:rPr>
              <a:t> </a:t>
            </a:r>
            <a:r>
              <a:rPr kumimoji="1" lang="en-US" altLang="ja-JP" sz="2800" dirty="0">
                <a:latin typeface="Arial" panose="020B0604020202020204" pitchFamily="34" charset="0"/>
                <a:cs typeface="Arial" panose="020B0604020202020204" pitchFamily="34" charset="0"/>
              </a:rPr>
              <a:t>HLG</a:t>
            </a:r>
            <a:r>
              <a:rPr kumimoji="1" lang="ja-JP" altLang="en-US" sz="2800" dirty="0">
                <a:latin typeface="Arial" panose="020B0604020202020204" pitchFamily="34" charset="0"/>
                <a:cs typeface="Arial" panose="020B0604020202020204" pitchFamily="34" charset="0"/>
              </a:rPr>
              <a:t> </a:t>
            </a:r>
            <a:r>
              <a:rPr kumimoji="1" lang="en-US" altLang="ja-JP" sz="2800" dirty="0">
                <a:latin typeface="Arial" panose="020B0604020202020204" pitchFamily="34" charset="0"/>
                <a:cs typeface="Arial" panose="020B0604020202020204" pitchFamily="34" charset="0"/>
              </a:rPr>
              <a:t>launch as an industry</a:t>
            </a:r>
            <a:endParaRPr kumimoji="1" lang="ja-JP" altLang="en-US" sz="2800"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457200" y="1104826"/>
            <a:ext cx="8542962" cy="3394075"/>
          </a:xfrm>
        </p:spPr>
        <p:txBody>
          <a:bodyPr>
            <a:normAutofit fontScale="92500" lnSpcReduction="20000"/>
          </a:bodyPr>
          <a:lstStyle/>
          <a:p>
            <a:pPr marL="0" indent="0">
              <a:buNone/>
            </a:pPr>
            <a:r>
              <a:rPr kumimoji="1" lang="en-US" altLang="ja-JP" sz="2400" dirty="0"/>
              <a:t>In addition to the preparation of SKY Perfect,</a:t>
            </a:r>
            <a:r>
              <a:rPr kumimoji="1" lang="ja-JP" altLang="en-US" sz="2400" dirty="0"/>
              <a:t> </a:t>
            </a:r>
            <a:r>
              <a:rPr kumimoji="1" lang="en-US" altLang="ja-JP" sz="2400" dirty="0"/>
              <a:t>industry partners are also preparing for HLG.</a:t>
            </a:r>
          </a:p>
          <a:p>
            <a:pPr>
              <a:buClr>
                <a:srgbClr val="00B0F0"/>
              </a:buClr>
              <a:buSzPct val="80000"/>
              <a:buFont typeface="Wingdings" panose="05000000000000000000" pitchFamily="2" charset="2"/>
              <a:buChar char="n"/>
            </a:pPr>
            <a:r>
              <a:rPr kumimoji="1" lang="en-US" altLang="ja-JP" sz="2200" b="1" dirty="0"/>
              <a:t>4K HDR TV</a:t>
            </a:r>
          </a:p>
          <a:p>
            <a:pPr marL="0" indent="0">
              <a:buClr>
                <a:srgbClr val="00B0F0"/>
              </a:buClr>
              <a:buSzPct val="80000"/>
              <a:buNone/>
            </a:pPr>
            <a:r>
              <a:rPr kumimoji="1" lang="en-US" altLang="ja-JP" sz="2000" dirty="0"/>
              <a:t>      </a:t>
            </a:r>
            <a:r>
              <a:rPr kumimoji="1" lang="en-US" altLang="ja-JP" sz="2000" dirty="0">
                <a:solidFill>
                  <a:srgbClr val="0000CC"/>
                </a:solidFill>
              </a:rPr>
              <a:t>Toshiba and Sony have announced to upgrade 4KTV with SKY Perfect</a:t>
            </a:r>
          </a:p>
          <a:p>
            <a:pPr marL="0" indent="0">
              <a:buClr>
                <a:srgbClr val="00B0F0"/>
              </a:buClr>
              <a:buSzPct val="80000"/>
              <a:buNone/>
            </a:pPr>
            <a:r>
              <a:rPr kumimoji="1" lang="en-US" altLang="ja-JP" sz="2000" dirty="0">
                <a:solidFill>
                  <a:srgbClr val="0000CC"/>
                </a:solidFill>
              </a:rPr>
              <a:t>      4K tuner, to HLG capable.  Other TV makers are also working on update.</a:t>
            </a:r>
          </a:p>
          <a:p>
            <a:pPr>
              <a:buClr>
                <a:srgbClr val="00B0F0"/>
              </a:buClr>
              <a:buSzPct val="80000"/>
              <a:buFont typeface="Wingdings" panose="05000000000000000000" pitchFamily="2" charset="2"/>
              <a:buChar char="n"/>
            </a:pPr>
            <a:r>
              <a:rPr kumimoji="1" lang="en-US" altLang="ja-JP" sz="2200" b="1" dirty="0"/>
              <a:t>Monitors</a:t>
            </a:r>
          </a:p>
          <a:p>
            <a:pPr marL="0" indent="0">
              <a:buClr>
                <a:srgbClr val="00B0F0"/>
              </a:buClr>
              <a:buSzPct val="80000"/>
              <a:buNone/>
            </a:pPr>
            <a:r>
              <a:rPr kumimoji="1" lang="en-US" altLang="ja-JP" sz="2000" dirty="0"/>
              <a:t>      </a:t>
            </a:r>
            <a:r>
              <a:rPr kumimoji="1" lang="en-US" altLang="ja-JP" sz="2000" dirty="0">
                <a:solidFill>
                  <a:srgbClr val="0000CC"/>
                </a:solidFill>
              </a:rPr>
              <a:t>In addition to Sony X300 &amp; Canon monitors and </a:t>
            </a:r>
            <a:r>
              <a:rPr kumimoji="1" lang="en-US" altLang="ja-JP" sz="2000" dirty="0" err="1">
                <a:solidFill>
                  <a:srgbClr val="0000CC"/>
                </a:solidFill>
              </a:rPr>
              <a:t>Astrodesign</a:t>
            </a:r>
            <a:r>
              <a:rPr kumimoji="1" lang="en-US" altLang="ja-JP" sz="2000" dirty="0">
                <a:solidFill>
                  <a:srgbClr val="0000CC"/>
                </a:solidFill>
              </a:rPr>
              <a:t> waveform</a:t>
            </a:r>
          </a:p>
          <a:p>
            <a:pPr marL="0" indent="0">
              <a:buClr>
                <a:srgbClr val="00B0F0"/>
              </a:buClr>
              <a:buSzPct val="80000"/>
              <a:buNone/>
            </a:pPr>
            <a:r>
              <a:rPr kumimoji="1" lang="en-US" altLang="ja-JP" sz="2000" dirty="0">
                <a:solidFill>
                  <a:srgbClr val="0000CC"/>
                </a:solidFill>
              </a:rPr>
              <a:t>      monitor, more to come at IBC. </a:t>
            </a:r>
            <a:endParaRPr kumimoji="1" lang="en-US" altLang="ja-JP" sz="1600" dirty="0">
              <a:solidFill>
                <a:srgbClr val="0000CC"/>
              </a:solidFill>
            </a:endParaRPr>
          </a:p>
          <a:p>
            <a:pPr>
              <a:buClr>
                <a:srgbClr val="00B0F0"/>
              </a:buClr>
              <a:buSzPct val="80000"/>
              <a:buFont typeface="Wingdings" panose="05000000000000000000" pitchFamily="2" charset="2"/>
              <a:buChar char="n"/>
            </a:pPr>
            <a:r>
              <a:rPr kumimoji="1" lang="en-US" altLang="ja-JP" sz="2200" b="1" dirty="0"/>
              <a:t>Editing equipment</a:t>
            </a:r>
          </a:p>
          <a:p>
            <a:pPr marL="0" indent="0">
              <a:buClr>
                <a:srgbClr val="00B0F0"/>
              </a:buClr>
              <a:buSzPct val="80000"/>
              <a:buNone/>
            </a:pPr>
            <a:r>
              <a:rPr kumimoji="1" lang="en-US" altLang="ja-JP" sz="2000" dirty="0"/>
              <a:t>      </a:t>
            </a:r>
            <a:r>
              <a:rPr kumimoji="1" lang="en-US" altLang="ja-JP" sz="2000" dirty="0">
                <a:solidFill>
                  <a:srgbClr val="0000CC"/>
                </a:solidFill>
              </a:rPr>
              <a:t>MISTIKA already has HLG capability,</a:t>
            </a:r>
            <a:r>
              <a:rPr kumimoji="1" lang="ja-JP" altLang="en-US" sz="2000" dirty="0">
                <a:solidFill>
                  <a:srgbClr val="0000CC"/>
                </a:solidFill>
              </a:rPr>
              <a:t> </a:t>
            </a:r>
            <a:r>
              <a:rPr kumimoji="1" lang="en-US" altLang="ja-JP" sz="2000" dirty="0">
                <a:solidFill>
                  <a:srgbClr val="0000CC"/>
                </a:solidFill>
              </a:rPr>
              <a:t>and other NLE makers are planning</a:t>
            </a:r>
          </a:p>
          <a:p>
            <a:pPr marL="0" indent="0">
              <a:buClr>
                <a:srgbClr val="00B0F0"/>
              </a:buClr>
              <a:buSzPct val="80000"/>
              <a:buNone/>
            </a:pPr>
            <a:r>
              <a:rPr kumimoji="1" lang="en-US" altLang="ja-JP" sz="2000" dirty="0">
                <a:solidFill>
                  <a:srgbClr val="0000CC"/>
                </a:solidFill>
              </a:rPr>
              <a:t>      to prepare update for HLG.</a:t>
            </a:r>
          </a:p>
        </p:txBody>
      </p:sp>
    </p:spTree>
    <p:extLst>
      <p:ext uri="{BB962C8B-B14F-4D97-AF65-F5344CB8AC3E}">
        <p14:creationId xmlns:p14="http://schemas.microsoft.com/office/powerpoint/2010/main" val="1989710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1491" y="1210375"/>
            <a:ext cx="7101019" cy="1132133"/>
          </a:xfrm>
        </p:spPr>
        <p:txBody>
          <a:bodyPr>
            <a:noAutofit/>
          </a:bodyPr>
          <a:lstStyle/>
          <a:p>
            <a:r>
              <a:rPr lang="en-US" sz="3600" b="1" dirty="0"/>
              <a:t>KPN Feedback from IPTV 4K launch with Euro’16</a:t>
            </a:r>
          </a:p>
        </p:txBody>
      </p:sp>
      <p:sp>
        <p:nvSpPr>
          <p:cNvPr id="4" name="サブタイトル 3"/>
          <p:cNvSpPr>
            <a:spLocks noGrp="1"/>
          </p:cNvSpPr>
          <p:nvPr>
            <p:ph type="subTitle" idx="1"/>
          </p:nvPr>
        </p:nvSpPr>
        <p:spPr>
          <a:xfrm>
            <a:off x="1806042" y="2873326"/>
            <a:ext cx="5531917" cy="1022347"/>
          </a:xfrm>
        </p:spPr>
        <p:txBody>
          <a:bodyPr>
            <a:noAutofit/>
          </a:bodyPr>
          <a:lstStyle/>
          <a:p>
            <a:r>
              <a:rPr lang="en-US" altLang="ja-JP" dirty="0" err="1">
                <a:latin typeface="Arial" panose="020B0604020202020204" pitchFamily="34" charset="0"/>
                <a:ea typeface="Meiryo UI" panose="020B0604030504040204" pitchFamily="50" charset="-128"/>
                <a:cs typeface="Arial" panose="020B0604020202020204" pitchFamily="34" charset="0"/>
              </a:rPr>
              <a:t>Kristel</a:t>
            </a:r>
            <a:r>
              <a:rPr lang="en-US" altLang="ja-JP" dirty="0">
                <a:latin typeface="Arial" panose="020B0604020202020204" pitchFamily="34" charset="0"/>
                <a:ea typeface="Meiryo UI" panose="020B0604030504040204" pitchFamily="50" charset="-128"/>
                <a:cs typeface="Arial" panose="020B0604020202020204" pitchFamily="34" charset="0"/>
              </a:rPr>
              <a:t> van </a:t>
            </a:r>
            <a:r>
              <a:rPr lang="en-US" dirty="0" err="1"/>
              <a:t>Grinsven</a:t>
            </a:r>
            <a:endParaRPr lang="en-US" dirty="0"/>
          </a:p>
          <a:p>
            <a:r>
              <a:rPr lang="en-US" altLang="ja-JP" sz="2800" dirty="0">
                <a:latin typeface="Arial" panose="020B0604020202020204" pitchFamily="34" charset="0"/>
                <a:ea typeface="Meiryo UI" panose="020B0604030504040204" pitchFamily="50" charset="-128"/>
                <a:cs typeface="Arial" panose="020B0604020202020204" pitchFamily="34" charset="0"/>
              </a:rPr>
              <a:t>KPN </a:t>
            </a:r>
            <a:r>
              <a:rPr lang="en-US" sz="2800" dirty="0" err="1"/>
              <a:t>Projectmanager</a:t>
            </a:r>
            <a:r>
              <a:rPr lang="en-US" sz="2800" dirty="0"/>
              <a:t> TV &amp; Media</a:t>
            </a:r>
          </a:p>
          <a:p>
            <a:r>
              <a:rPr lang="en-US" sz="2800" dirty="0" err="1"/>
              <a:t>iTV</a:t>
            </a:r>
            <a:r>
              <a:rPr lang="en-US" sz="2800" dirty="0"/>
              <a:t> </a:t>
            </a:r>
            <a:r>
              <a:rPr lang="en-US" sz="2800" dirty="0" err="1"/>
              <a:t>Innovatie</a:t>
            </a:r>
            <a:endParaRPr lang="ja-JP" altLang="en-US" sz="28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87954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pPr algn="l"/>
            <a:r>
              <a:rPr lang="nl-NL" dirty="0" err="1"/>
              <a:t>Key</a:t>
            </a:r>
            <a:r>
              <a:rPr lang="nl-NL" dirty="0"/>
              <a:t> </a:t>
            </a:r>
            <a:r>
              <a:rPr lang="nl-NL" dirty="0" err="1"/>
              <a:t>figures</a:t>
            </a:r>
            <a:r>
              <a:rPr lang="nl-NL" dirty="0"/>
              <a:t> KPN – Q2 2016   </a:t>
            </a:r>
            <a:endParaRPr lang="en-US" dirty="0"/>
          </a:p>
        </p:txBody>
      </p:sp>
      <p:sp>
        <p:nvSpPr>
          <p:cNvPr id="3" name="Content Placeholder 2"/>
          <p:cNvSpPr>
            <a:spLocks noGrp="1"/>
          </p:cNvSpPr>
          <p:nvPr>
            <p:ph idx="1"/>
          </p:nvPr>
        </p:nvSpPr>
        <p:spPr>
          <a:xfrm>
            <a:off x="457200" y="1397705"/>
            <a:ext cx="8229600" cy="627145"/>
          </a:xfrm>
        </p:spPr>
        <p:txBody>
          <a:bodyPr>
            <a:noAutofit/>
          </a:bodyPr>
          <a:lstStyle/>
          <a:p>
            <a:pPr marL="0" indent="0">
              <a:buNone/>
            </a:pPr>
            <a:endParaRPr lang="nl-NL" sz="1800" dirty="0"/>
          </a:p>
        </p:txBody>
      </p:sp>
      <p:grpSp>
        <p:nvGrpSpPr>
          <p:cNvPr id="7" name="Groep 6"/>
          <p:cNvGrpSpPr/>
          <p:nvPr/>
        </p:nvGrpSpPr>
        <p:grpSpPr>
          <a:xfrm>
            <a:off x="522413" y="1751725"/>
            <a:ext cx="7151731" cy="2630272"/>
            <a:chOff x="938038" y="1846725"/>
            <a:chExt cx="7151731" cy="263027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8038" y="1846725"/>
              <a:ext cx="7151731" cy="2630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kstvak 3"/>
            <p:cNvSpPr txBox="1"/>
            <p:nvPr/>
          </p:nvSpPr>
          <p:spPr>
            <a:xfrm>
              <a:off x="1414437" y="2168825"/>
              <a:ext cx="2136278" cy="307777"/>
            </a:xfrm>
            <a:prstGeom prst="rect">
              <a:avLst/>
            </a:prstGeom>
            <a:solidFill>
              <a:schemeClr val="bg1"/>
            </a:solidFill>
          </p:spPr>
          <p:txBody>
            <a:bodyPr wrap="square" rtlCol="0">
              <a:spAutoFit/>
            </a:bodyPr>
            <a:lstStyle/>
            <a:p>
              <a:r>
                <a:rPr lang="nl-NL" sz="1400" b="1" dirty="0">
                  <a:solidFill>
                    <a:srgbClr val="00B050"/>
                  </a:solidFill>
                </a:rPr>
                <a:t>Mobile </a:t>
              </a:r>
              <a:r>
                <a:rPr lang="nl-NL" sz="1400" b="1" dirty="0" err="1">
                  <a:solidFill>
                    <a:srgbClr val="00B050"/>
                  </a:solidFill>
                </a:rPr>
                <a:t>retail</a:t>
              </a:r>
              <a:r>
                <a:rPr lang="nl-NL" sz="1400" b="1" dirty="0">
                  <a:solidFill>
                    <a:srgbClr val="00B050"/>
                  </a:solidFill>
                </a:rPr>
                <a:t> </a:t>
              </a:r>
              <a:r>
                <a:rPr lang="nl-NL" sz="1400" b="1" dirty="0" err="1">
                  <a:solidFill>
                    <a:srgbClr val="00B050"/>
                  </a:solidFill>
                </a:rPr>
                <a:t>subscribers</a:t>
              </a:r>
              <a:endParaRPr lang="nl-NL" sz="1400" b="1" dirty="0">
                <a:solidFill>
                  <a:srgbClr val="00B050"/>
                </a:solidFill>
              </a:endParaRPr>
            </a:p>
          </p:txBody>
        </p:sp>
        <p:sp>
          <p:nvSpPr>
            <p:cNvPr id="12" name="Tekstvak 11"/>
            <p:cNvSpPr txBox="1"/>
            <p:nvPr/>
          </p:nvSpPr>
          <p:spPr>
            <a:xfrm>
              <a:off x="5606434" y="2168825"/>
              <a:ext cx="2006071" cy="307777"/>
            </a:xfrm>
            <a:prstGeom prst="rect">
              <a:avLst/>
            </a:prstGeom>
            <a:solidFill>
              <a:schemeClr val="accent5">
                <a:lumMod val="20000"/>
                <a:lumOff val="80000"/>
              </a:schemeClr>
            </a:solidFill>
          </p:spPr>
          <p:txBody>
            <a:bodyPr wrap="square" rtlCol="0">
              <a:spAutoFit/>
            </a:bodyPr>
            <a:lstStyle/>
            <a:p>
              <a:r>
                <a:rPr lang="nl-NL" sz="1400" b="1" dirty="0">
                  <a:solidFill>
                    <a:srgbClr val="00B050"/>
                  </a:solidFill>
                </a:rPr>
                <a:t>iTV </a:t>
              </a:r>
              <a:r>
                <a:rPr lang="nl-NL" sz="1400" b="1" dirty="0" err="1">
                  <a:solidFill>
                    <a:srgbClr val="00B050"/>
                  </a:solidFill>
                </a:rPr>
                <a:t>customers</a:t>
              </a:r>
              <a:endParaRPr lang="nl-NL" sz="1400" b="1" dirty="0">
                <a:solidFill>
                  <a:srgbClr val="00B050"/>
                </a:solidFill>
              </a:endParaRPr>
            </a:p>
          </p:txBody>
        </p:sp>
        <p:sp>
          <p:nvSpPr>
            <p:cNvPr id="13" name="Tekstvak 12"/>
            <p:cNvSpPr txBox="1"/>
            <p:nvPr/>
          </p:nvSpPr>
          <p:spPr>
            <a:xfrm>
              <a:off x="1496853" y="2850570"/>
              <a:ext cx="842586" cy="553998"/>
            </a:xfrm>
            <a:prstGeom prst="rect">
              <a:avLst/>
            </a:prstGeom>
            <a:solidFill>
              <a:schemeClr val="bg1"/>
            </a:solidFill>
          </p:spPr>
          <p:txBody>
            <a:bodyPr wrap="square" rtlCol="0">
              <a:spAutoFit/>
            </a:bodyPr>
            <a:lstStyle/>
            <a:p>
              <a:r>
                <a:rPr lang="nl-NL" sz="1000" b="1" dirty="0">
                  <a:solidFill>
                    <a:schemeClr val="bg1">
                      <a:lumMod val="50000"/>
                    </a:schemeClr>
                  </a:solidFill>
                </a:rPr>
                <a:t>Total </a:t>
              </a:r>
            </a:p>
            <a:p>
              <a:r>
                <a:rPr lang="nl-NL" sz="1000" b="1" dirty="0">
                  <a:solidFill>
                    <a:schemeClr val="bg1">
                      <a:lumMod val="50000"/>
                    </a:schemeClr>
                  </a:solidFill>
                </a:rPr>
                <a:t>3.630 </a:t>
              </a:r>
              <a:r>
                <a:rPr lang="nl-NL" sz="1000" b="1" dirty="0" err="1">
                  <a:solidFill>
                    <a:schemeClr val="bg1">
                      <a:lumMod val="50000"/>
                    </a:schemeClr>
                  </a:solidFill>
                </a:rPr>
                <a:t>mln</a:t>
              </a:r>
              <a:r>
                <a:rPr lang="nl-NL" sz="1000" b="1" dirty="0">
                  <a:solidFill>
                    <a:schemeClr val="bg1">
                      <a:lumMod val="50000"/>
                    </a:schemeClr>
                  </a:solidFill>
                </a:rPr>
                <a:t> </a:t>
              </a:r>
            </a:p>
            <a:p>
              <a:r>
                <a:rPr lang="nl-NL" sz="1000" b="1" dirty="0" err="1">
                  <a:solidFill>
                    <a:schemeClr val="bg1">
                      <a:lumMod val="50000"/>
                    </a:schemeClr>
                  </a:solidFill>
                </a:rPr>
                <a:t>subscribers</a:t>
              </a:r>
              <a:r>
                <a:rPr lang="nl-NL" sz="1000" b="1" dirty="0">
                  <a:solidFill>
                    <a:schemeClr val="bg1">
                      <a:lumMod val="50000"/>
                    </a:schemeClr>
                  </a:solidFill>
                </a:rPr>
                <a:t> </a:t>
              </a:r>
            </a:p>
          </p:txBody>
        </p:sp>
        <p:sp>
          <p:nvSpPr>
            <p:cNvPr id="14" name="Tekstvak 13"/>
            <p:cNvSpPr txBox="1"/>
            <p:nvPr/>
          </p:nvSpPr>
          <p:spPr>
            <a:xfrm>
              <a:off x="3550715" y="2850570"/>
              <a:ext cx="842586" cy="553998"/>
            </a:xfrm>
            <a:prstGeom prst="rect">
              <a:avLst/>
            </a:prstGeom>
            <a:solidFill>
              <a:schemeClr val="accent5">
                <a:lumMod val="20000"/>
                <a:lumOff val="80000"/>
              </a:schemeClr>
            </a:solidFill>
          </p:spPr>
          <p:txBody>
            <a:bodyPr wrap="square" rtlCol="0">
              <a:spAutoFit/>
            </a:bodyPr>
            <a:lstStyle/>
            <a:p>
              <a:r>
                <a:rPr lang="nl-NL" sz="1000" b="1" dirty="0">
                  <a:solidFill>
                    <a:schemeClr val="bg1">
                      <a:lumMod val="50000"/>
                    </a:schemeClr>
                  </a:solidFill>
                </a:rPr>
                <a:t>Total </a:t>
              </a:r>
            </a:p>
            <a:p>
              <a:r>
                <a:rPr lang="nl-NL" sz="1000" b="1" dirty="0">
                  <a:solidFill>
                    <a:schemeClr val="bg1">
                      <a:lumMod val="50000"/>
                    </a:schemeClr>
                  </a:solidFill>
                </a:rPr>
                <a:t>2.865 </a:t>
              </a:r>
              <a:r>
                <a:rPr lang="nl-NL" sz="1000" b="1" dirty="0" err="1">
                  <a:solidFill>
                    <a:schemeClr val="bg1">
                      <a:lumMod val="50000"/>
                    </a:schemeClr>
                  </a:solidFill>
                </a:rPr>
                <a:t>mln</a:t>
              </a:r>
              <a:r>
                <a:rPr lang="nl-NL" sz="1000" b="1" dirty="0">
                  <a:solidFill>
                    <a:schemeClr val="bg1">
                      <a:lumMod val="50000"/>
                    </a:schemeClr>
                  </a:solidFill>
                </a:rPr>
                <a:t> </a:t>
              </a:r>
            </a:p>
            <a:p>
              <a:r>
                <a:rPr lang="nl-NL" sz="1000" b="1" dirty="0" err="1">
                  <a:solidFill>
                    <a:schemeClr val="bg1">
                      <a:lumMod val="50000"/>
                    </a:schemeClr>
                  </a:solidFill>
                </a:rPr>
                <a:t>customers</a:t>
              </a:r>
              <a:endParaRPr lang="nl-NL" sz="1000" b="1" dirty="0">
                <a:solidFill>
                  <a:schemeClr val="bg1">
                    <a:lumMod val="50000"/>
                  </a:schemeClr>
                </a:solidFill>
              </a:endParaRPr>
            </a:p>
          </p:txBody>
        </p:sp>
        <p:sp>
          <p:nvSpPr>
            <p:cNvPr id="15" name="Tekstvak 14"/>
            <p:cNvSpPr txBox="1"/>
            <p:nvPr/>
          </p:nvSpPr>
          <p:spPr>
            <a:xfrm>
              <a:off x="5699502" y="2850570"/>
              <a:ext cx="1781998" cy="246221"/>
            </a:xfrm>
            <a:prstGeom prst="rect">
              <a:avLst/>
            </a:prstGeom>
            <a:solidFill>
              <a:schemeClr val="accent5">
                <a:lumMod val="20000"/>
                <a:lumOff val="80000"/>
              </a:schemeClr>
            </a:solidFill>
          </p:spPr>
          <p:txBody>
            <a:bodyPr wrap="square" rtlCol="0">
              <a:spAutoFit/>
            </a:bodyPr>
            <a:lstStyle/>
            <a:p>
              <a:r>
                <a:rPr lang="nl-NL" sz="1000" b="1" dirty="0">
                  <a:solidFill>
                    <a:schemeClr val="bg1">
                      <a:lumMod val="50000"/>
                    </a:schemeClr>
                  </a:solidFill>
                </a:rPr>
                <a:t>Total 1.963 </a:t>
              </a:r>
              <a:r>
                <a:rPr lang="nl-NL" sz="1000" b="1" dirty="0" err="1">
                  <a:solidFill>
                    <a:schemeClr val="bg1">
                      <a:lumMod val="50000"/>
                    </a:schemeClr>
                  </a:solidFill>
                </a:rPr>
                <a:t>mln</a:t>
              </a:r>
              <a:r>
                <a:rPr lang="nl-NL" sz="1000" b="1" dirty="0">
                  <a:solidFill>
                    <a:schemeClr val="bg1">
                      <a:lumMod val="50000"/>
                    </a:schemeClr>
                  </a:solidFill>
                </a:rPr>
                <a:t> </a:t>
              </a:r>
              <a:r>
                <a:rPr lang="nl-NL" sz="1000" b="1" dirty="0" err="1">
                  <a:solidFill>
                    <a:schemeClr val="bg1">
                      <a:lumMod val="50000"/>
                    </a:schemeClr>
                  </a:solidFill>
                </a:rPr>
                <a:t>customers</a:t>
              </a:r>
              <a:endParaRPr lang="nl-NL" sz="1000" b="1" dirty="0">
                <a:solidFill>
                  <a:schemeClr val="bg1">
                    <a:lumMod val="50000"/>
                  </a:schemeClr>
                </a:solidFill>
              </a:endParaRPr>
            </a:p>
          </p:txBody>
        </p:sp>
        <p:sp>
          <p:nvSpPr>
            <p:cNvPr id="9" name="Tekstvak 8"/>
            <p:cNvSpPr txBox="1"/>
            <p:nvPr/>
          </p:nvSpPr>
          <p:spPr>
            <a:xfrm>
              <a:off x="3588902" y="2168825"/>
              <a:ext cx="2017532" cy="307777"/>
            </a:xfrm>
            <a:prstGeom prst="rect">
              <a:avLst/>
            </a:prstGeom>
            <a:solidFill>
              <a:schemeClr val="accent5">
                <a:lumMod val="20000"/>
                <a:lumOff val="80000"/>
              </a:schemeClr>
            </a:solidFill>
          </p:spPr>
          <p:txBody>
            <a:bodyPr wrap="square" rtlCol="0">
              <a:spAutoFit/>
            </a:bodyPr>
            <a:lstStyle/>
            <a:p>
              <a:r>
                <a:rPr lang="nl-NL" sz="1400" b="1" dirty="0">
                  <a:solidFill>
                    <a:srgbClr val="00B050"/>
                  </a:solidFill>
                </a:rPr>
                <a:t>Broadband </a:t>
              </a:r>
              <a:r>
                <a:rPr lang="nl-NL" sz="1400" b="1" dirty="0" err="1">
                  <a:solidFill>
                    <a:srgbClr val="00B050"/>
                  </a:solidFill>
                </a:rPr>
                <a:t>customers</a:t>
              </a:r>
              <a:endParaRPr lang="nl-NL" sz="1400" b="1" dirty="0">
                <a:solidFill>
                  <a:srgbClr val="00B050"/>
                </a:solidFill>
              </a:endParaRPr>
            </a:p>
          </p:txBody>
        </p:sp>
      </p:gr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70175" y="2046100"/>
            <a:ext cx="1790700"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kstvak 7"/>
          <p:cNvSpPr txBox="1"/>
          <p:nvPr/>
        </p:nvSpPr>
        <p:spPr>
          <a:xfrm>
            <a:off x="7475552" y="2310838"/>
            <a:ext cx="896549" cy="253916"/>
          </a:xfrm>
          <a:prstGeom prst="rect">
            <a:avLst/>
          </a:prstGeom>
          <a:noFill/>
        </p:spPr>
        <p:txBody>
          <a:bodyPr wrap="square" rtlCol="0">
            <a:spAutoFit/>
          </a:bodyPr>
          <a:lstStyle/>
          <a:p>
            <a:r>
              <a:rPr lang="nl-NL" sz="1050" b="1" dirty="0">
                <a:latin typeface="+mj-lt"/>
                <a:cs typeface="Arial" panose="020B0604020202020204" pitchFamily="34" charset="0"/>
              </a:rPr>
              <a:t>YE 2015</a:t>
            </a:r>
          </a:p>
        </p:txBody>
      </p:sp>
      <p:sp>
        <p:nvSpPr>
          <p:cNvPr id="17" name="Ovaal 16"/>
          <p:cNvSpPr/>
          <p:nvPr/>
        </p:nvSpPr>
        <p:spPr>
          <a:xfrm>
            <a:off x="4987639" y="1199407"/>
            <a:ext cx="2078236" cy="384762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61135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43000"/>
            <a:ext cx="7155305" cy="857250"/>
          </a:xfrm>
        </p:spPr>
        <p:txBody>
          <a:bodyPr>
            <a:normAutofit fontScale="90000"/>
          </a:bodyPr>
          <a:lstStyle/>
          <a:p>
            <a:pPr algn="l"/>
            <a:r>
              <a:rPr lang="nl-NL" dirty="0"/>
              <a:t>KPN </a:t>
            </a:r>
            <a:r>
              <a:rPr lang="nl-NL" dirty="0" err="1"/>
              <a:t>launches</a:t>
            </a:r>
            <a:r>
              <a:rPr lang="nl-NL" dirty="0"/>
              <a:t> UHD 4K package</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52714" y="1326879"/>
            <a:ext cx="4102518" cy="35967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jdelijke aanduiding voor tekst 3"/>
          <p:cNvSpPr txBox="1">
            <a:spLocks/>
          </p:cNvSpPr>
          <p:nvPr/>
        </p:nvSpPr>
        <p:spPr>
          <a:xfrm>
            <a:off x="750826" y="1338765"/>
            <a:ext cx="3457120" cy="3340113"/>
          </a:xfrm>
          <a:prstGeom prst="rect">
            <a:avLst/>
          </a:prstGeom>
        </p:spPr>
        <p:txBody>
          <a:bodyPr vert="horz" lIns="54000" tIns="0" rIns="36000" bIns="36000" rtlCol="0">
            <a:noAutofit/>
          </a:bodyPr>
          <a:lstStyle>
            <a:lvl1pPr marL="180000" indent="-180000" algn="l" defTabSz="914400" rtl="0" eaLnBrk="1" latinLnBrk="0" hangingPunct="1">
              <a:lnSpc>
                <a:spcPts val="2200"/>
              </a:lnSpc>
              <a:spcBef>
                <a:spcPts val="0"/>
              </a:spcBef>
              <a:buClr>
                <a:schemeClr val="accent1"/>
              </a:buClr>
              <a:buSzPct val="100000"/>
              <a:buFont typeface="Symbol" panose="05050102010706020507" pitchFamily="18" charset="2"/>
              <a:buChar char="·"/>
              <a:defRPr sz="1800" kern="1200">
                <a:solidFill>
                  <a:schemeClr val="tx1"/>
                </a:solidFill>
                <a:latin typeface="KPN Sans" panose="020B0503040502020204" pitchFamily="34" charset="0"/>
                <a:ea typeface="+mn-ea"/>
                <a:cs typeface="+mn-cs"/>
              </a:defRPr>
            </a:lvl1pPr>
            <a:lvl2pPr marL="360000" indent="-180000" algn="l" defTabSz="538163" rtl="0" eaLnBrk="1" latinLnBrk="0" hangingPunct="1">
              <a:lnSpc>
                <a:spcPts val="2200"/>
              </a:lnSpc>
              <a:spcBef>
                <a:spcPts val="0"/>
              </a:spcBef>
              <a:buClr>
                <a:schemeClr val="accent1"/>
              </a:buClr>
              <a:buSzPct val="100000"/>
              <a:buFont typeface="Symbol" panose="05050102010706020507" pitchFamily="18" charset="2"/>
              <a:buChar char="·"/>
              <a:defRPr sz="1800" kern="1200">
                <a:solidFill>
                  <a:schemeClr val="tx1"/>
                </a:solidFill>
                <a:latin typeface="KPN Sans" panose="020B0503040502020204" pitchFamily="34" charset="0"/>
                <a:ea typeface="+mn-ea"/>
                <a:cs typeface="+mn-cs"/>
              </a:defRPr>
            </a:lvl2pPr>
            <a:lvl3pPr marL="540000" indent="-180000" algn="l" defTabSz="914400" rtl="0" eaLnBrk="1" latinLnBrk="0" hangingPunct="1">
              <a:lnSpc>
                <a:spcPts val="2200"/>
              </a:lnSpc>
              <a:spcBef>
                <a:spcPts val="0"/>
              </a:spcBef>
              <a:buClr>
                <a:schemeClr val="accent1"/>
              </a:buClr>
              <a:buSzPct val="100000"/>
              <a:buFont typeface="Symbol" panose="05050102010706020507" pitchFamily="18" charset="2"/>
              <a:buChar char="·"/>
              <a:defRPr sz="1800" kern="1200" baseline="0">
                <a:solidFill>
                  <a:schemeClr val="tx1"/>
                </a:solidFill>
                <a:latin typeface="KPN Sans" panose="020B0503040502020204" pitchFamily="34" charset="0"/>
                <a:ea typeface="+mn-ea"/>
                <a:cs typeface="+mn-cs"/>
              </a:defRPr>
            </a:lvl3pPr>
            <a:lvl4pPr marL="720000" indent="-180000" algn="l" defTabSz="914400" rtl="0" eaLnBrk="1" latinLnBrk="0" hangingPunct="1">
              <a:lnSpc>
                <a:spcPts val="2200"/>
              </a:lnSpc>
              <a:spcBef>
                <a:spcPts val="0"/>
              </a:spcBef>
              <a:buClr>
                <a:schemeClr val="accent1"/>
              </a:buClr>
              <a:buSzPct val="100000"/>
              <a:buFont typeface="Symbol" panose="05050102010706020507" pitchFamily="18" charset="2"/>
              <a:buChar char="·"/>
              <a:defRPr sz="1800" kern="1200" baseline="0">
                <a:solidFill>
                  <a:schemeClr val="tx1"/>
                </a:solidFill>
                <a:latin typeface="KPN Sans" panose="020B0503040502020204" pitchFamily="34" charset="0"/>
                <a:ea typeface="+mn-ea"/>
                <a:cs typeface="+mn-cs"/>
              </a:defRPr>
            </a:lvl4pPr>
            <a:lvl5pPr marL="900000" indent="-180000" algn="l" defTabSz="914400" rtl="0" eaLnBrk="1" latinLnBrk="0" hangingPunct="1">
              <a:lnSpc>
                <a:spcPts val="2200"/>
              </a:lnSpc>
              <a:spcBef>
                <a:spcPts val="0"/>
              </a:spcBef>
              <a:buClr>
                <a:schemeClr val="accent1"/>
              </a:buClr>
              <a:buSzPct val="100000"/>
              <a:buFont typeface="Symbol" panose="05050102010706020507" pitchFamily="18" charset="2"/>
              <a:buChar char="·"/>
              <a:defRPr sz="1800" kern="1200">
                <a:solidFill>
                  <a:schemeClr val="tx1"/>
                </a:solidFill>
                <a:latin typeface="KPN Sans" panose="020B05030405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Symbol" panose="05050102010706020507" pitchFamily="18" charset="2"/>
              <a:buNone/>
            </a:pPr>
            <a:r>
              <a:rPr lang="en-GB" b="1" dirty="0">
                <a:latin typeface="Arial" panose="020B0604020202020204" pitchFamily="34" charset="0"/>
                <a:cs typeface="Arial" panose="020B0604020202020204" pitchFamily="34" charset="0"/>
              </a:rPr>
              <a:t>Roll out strategy</a:t>
            </a:r>
          </a:p>
          <a:p>
            <a:pPr>
              <a:buFont typeface="Wingdings" panose="05000000000000000000" pitchFamily="2" charset="2"/>
              <a:buChar char="q"/>
            </a:pPr>
            <a:r>
              <a:rPr lang="en-GB" sz="1600" dirty="0">
                <a:latin typeface="Arial" panose="020B0604020202020204" pitchFamily="34" charset="0"/>
                <a:cs typeface="Arial" panose="020B0604020202020204" pitchFamily="34" charset="0"/>
              </a:rPr>
              <a:t> Launch </a:t>
            </a:r>
            <a:r>
              <a:rPr lang="en-US" sz="1600" dirty="0">
                <a:latin typeface="Arial" panose="020B0604020202020204" pitchFamily="34" charset="0"/>
                <a:cs typeface="Arial" panose="020B0604020202020204" pitchFamily="34" charset="0"/>
              </a:rPr>
              <a:t>on June 21 </a:t>
            </a:r>
          </a:p>
          <a:p>
            <a:pPr lvl="2">
              <a:buFont typeface="Arial" panose="020B0604020202020204" pitchFamily="34" charset="0"/>
              <a:buChar char="•"/>
            </a:pPr>
            <a:r>
              <a:rPr lang="en-US" sz="1400" dirty="0">
                <a:latin typeface="Arial" panose="020B0604020202020204" pitchFamily="34" charset="0"/>
                <a:cs typeface="Arial" panose="020B0604020202020204" pitchFamily="34" charset="0"/>
              </a:rPr>
              <a:t>KPN press release </a:t>
            </a:r>
          </a:p>
          <a:p>
            <a:pPr lvl="2">
              <a:buFont typeface="Arial" panose="020B0604020202020204" pitchFamily="34" charset="0"/>
              <a:buChar char="•"/>
            </a:pPr>
            <a:r>
              <a:rPr lang="en-US" sz="1400" dirty="0">
                <a:latin typeface="Arial" panose="020B0604020202020204" pitchFamily="34" charset="0"/>
                <a:cs typeface="Arial" panose="020B0604020202020204" pitchFamily="34" charset="0"/>
              </a:rPr>
              <a:t>DM campaign </a:t>
            </a:r>
          </a:p>
          <a:p>
            <a:pPr>
              <a:buFont typeface="Wingdings" panose="05000000000000000000" pitchFamily="2" charset="2"/>
              <a:buChar char="q"/>
            </a:pPr>
            <a:r>
              <a:rPr lang="en-US" sz="1600" dirty="0">
                <a:latin typeface="Arial" panose="020B0604020202020204" pitchFamily="34" charset="0"/>
                <a:cs typeface="Arial" panose="020B0604020202020204" pitchFamily="34" charset="0"/>
              </a:rPr>
              <a:t> Excellent customer response: </a:t>
            </a:r>
          </a:p>
          <a:p>
            <a:pPr lvl="2">
              <a:buFont typeface="Arial" panose="020B0604020202020204" pitchFamily="34" charset="0"/>
              <a:buChar char="•"/>
            </a:pPr>
            <a:r>
              <a:rPr lang="en-US" sz="1400" dirty="0">
                <a:latin typeface="Arial" panose="020B0604020202020204" pitchFamily="34" charset="0"/>
                <a:cs typeface="Arial" panose="020B0604020202020204" pitchFamily="34" charset="0"/>
              </a:rPr>
              <a:t>40% has opened the mail</a:t>
            </a:r>
          </a:p>
          <a:p>
            <a:pPr lvl="2">
              <a:buFont typeface="Arial" panose="020B0604020202020204" pitchFamily="34" charset="0"/>
              <a:buChar char="•"/>
            </a:pPr>
            <a:r>
              <a:rPr lang="en-US" sz="1400" dirty="0">
                <a:latin typeface="Arial" panose="020B0604020202020204" pitchFamily="34" charset="0"/>
                <a:cs typeface="Arial" panose="020B0604020202020204" pitchFamily="34" charset="0"/>
              </a:rPr>
              <a:t>25% has clicked through</a:t>
            </a:r>
          </a:p>
          <a:p>
            <a:pPr>
              <a:buFont typeface="Wingdings" panose="05000000000000000000" pitchFamily="2" charset="2"/>
              <a:buChar char="q"/>
            </a:pPr>
            <a:r>
              <a:rPr lang="en-US" sz="1600" dirty="0">
                <a:latin typeface="Arial" panose="020B0604020202020204" pitchFamily="34" charset="0"/>
                <a:cs typeface="Arial" panose="020B0604020202020204" pitchFamily="34" charset="0"/>
              </a:rPr>
              <a:t> Customer registration to join  the pilot on the 4K plaza on KPN.com</a:t>
            </a:r>
          </a:p>
          <a:p>
            <a:pPr>
              <a:buFont typeface="Wingdings" panose="05000000000000000000" pitchFamily="2" charset="2"/>
              <a:buChar char="q"/>
            </a:pPr>
            <a:r>
              <a:rPr lang="en-US" sz="1600" dirty="0">
                <a:latin typeface="Arial" panose="020B0604020202020204" pitchFamily="34" charset="0"/>
                <a:cs typeface="Arial" panose="020B0604020202020204" pitchFamily="34" charset="0"/>
              </a:rPr>
              <a:t> Within couple of days the total of 1.000 pilot customers was reached</a:t>
            </a:r>
          </a:p>
          <a:p>
            <a:endParaRPr lang="nl-NL" sz="1600" dirty="0"/>
          </a:p>
        </p:txBody>
      </p:sp>
    </p:spTree>
    <p:extLst>
      <p:ext uri="{BB962C8B-B14F-4D97-AF65-F5344CB8AC3E}">
        <p14:creationId xmlns:p14="http://schemas.microsoft.com/office/powerpoint/2010/main" val="2459096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60750"/>
            <a:ext cx="7155305" cy="857250"/>
          </a:xfrm>
        </p:spPr>
        <p:txBody>
          <a:bodyPr>
            <a:normAutofit fontScale="90000"/>
          </a:bodyPr>
          <a:lstStyle/>
          <a:p>
            <a:pPr algn="l"/>
            <a:r>
              <a:rPr lang="nl-NL" dirty="0"/>
              <a:t>Why:</a:t>
            </a:r>
            <a:br>
              <a:rPr lang="nl-NL" dirty="0"/>
            </a:br>
            <a:r>
              <a:rPr lang="nl-NL" dirty="0"/>
              <a:t>Offer the best TV-experience </a:t>
            </a:r>
            <a:br>
              <a:rPr lang="nl-NL" dirty="0"/>
            </a:br>
            <a:endParaRPr lang="nl-NL" dirty="0"/>
          </a:p>
        </p:txBody>
      </p:sp>
      <p:sp>
        <p:nvSpPr>
          <p:cNvPr id="6" name="Text Placeholder 9"/>
          <p:cNvSpPr txBox="1">
            <a:spLocks/>
          </p:cNvSpPr>
          <p:nvPr/>
        </p:nvSpPr>
        <p:spPr>
          <a:xfrm>
            <a:off x="3279228" y="1511891"/>
            <a:ext cx="5104751" cy="2710902"/>
          </a:xfrm>
          <a:prstGeom prst="rect">
            <a:avLst/>
          </a:prstGeom>
        </p:spPr>
        <p:txBody>
          <a:bodyPr vert="horz" lIns="54000" tIns="36000" rIns="36000" bIns="36000" rtlCol="0">
            <a:noAutofit/>
          </a:bodyPr>
          <a:lstStyle>
            <a:lvl1pPr marL="270000" indent="-270000" algn="l" defTabSz="914400" rtl="0" eaLnBrk="1" latinLnBrk="0" hangingPunct="1">
              <a:lnSpc>
                <a:spcPts val="3000"/>
              </a:lnSpc>
              <a:spcBef>
                <a:spcPts val="0"/>
              </a:spcBef>
              <a:buClr>
                <a:schemeClr val="accent1"/>
              </a:buClr>
              <a:buSzPct val="100000"/>
              <a:buFont typeface="Symbol" panose="05050102010706020507" pitchFamily="18" charset="2"/>
              <a:buChar char="·"/>
              <a:defRPr sz="2200" b="0" kern="1200" baseline="0">
                <a:solidFill>
                  <a:schemeClr val="tx1"/>
                </a:solidFill>
                <a:latin typeface="KPN Sans" panose="020B0503040502020204" pitchFamily="34" charset="0"/>
                <a:ea typeface="+mn-ea"/>
                <a:cs typeface="+mn-cs"/>
              </a:defRPr>
            </a:lvl1pPr>
            <a:lvl2pPr marL="540000" indent="-270000" algn="l" defTabSz="538163" rtl="0" eaLnBrk="1" latinLnBrk="0" hangingPunct="1">
              <a:lnSpc>
                <a:spcPts val="3000"/>
              </a:lnSpc>
              <a:spcBef>
                <a:spcPts val="0"/>
              </a:spcBef>
              <a:buClr>
                <a:schemeClr val="accent1"/>
              </a:buClr>
              <a:buSzPct val="100000"/>
              <a:buFont typeface="Symbol" panose="05050102010706020507" pitchFamily="18" charset="2"/>
              <a:buChar char="·"/>
              <a:defRPr sz="2200" kern="1200" baseline="0">
                <a:solidFill>
                  <a:schemeClr val="tx1"/>
                </a:solidFill>
                <a:latin typeface="KPN Sans" panose="020B0503040502020204" pitchFamily="34" charset="0"/>
                <a:ea typeface="+mn-ea"/>
                <a:cs typeface="+mn-cs"/>
              </a:defRPr>
            </a:lvl2pPr>
            <a:lvl3pPr marL="810000" indent="-270000" algn="l" defTabSz="914400" rtl="0" eaLnBrk="1" latinLnBrk="0" hangingPunct="1">
              <a:lnSpc>
                <a:spcPts val="3000"/>
              </a:lnSpc>
              <a:spcBef>
                <a:spcPts val="0"/>
              </a:spcBef>
              <a:buClr>
                <a:schemeClr val="accent1"/>
              </a:buClr>
              <a:buSzPct val="100000"/>
              <a:buFont typeface="Symbol" panose="05050102010706020507" pitchFamily="18" charset="2"/>
              <a:buChar char="·"/>
              <a:defRPr sz="2200" kern="1200" baseline="0">
                <a:solidFill>
                  <a:schemeClr val="tx1"/>
                </a:solidFill>
                <a:latin typeface="KPN Sans" panose="020B0503040502020204" pitchFamily="34" charset="0"/>
                <a:ea typeface="+mn-ea"/>
                <a:cs typeface="+mn-cs"/>
              </a:defRPr>
            </a:lvl3pPr>
            <a:lvl4pPr marL="1080000" indent="-270000" algn="l" defTabSz="914400" rtl="0" eaLnBrk="1" latinLnBrk="0" hangingPunct="1">
              <a:lnSpc>
                <a:spcPts val="3000"/>
              </a:lnSpc>
              <a:spcBef>
                <a:spcPts val="0"/>
              </a:spcBef>
              <a:buClr>
                <a:schemeClr val="accent1"/>
              </a:buClr>
              <a:buSzPct val="100000"/>
              <a:buFont typeface="Symbol" panose="05050102010706020507" pitchFamily="18" charset="2"/>
              <a:buChar char="·"/>
              <a:defRPr sz="2200" kern="1200" baseline="0">
                <a:solidFill>
                  <a:schemeClr val="tx1"/>
                </a:solidFill>
                <a:latin typeface="KPN Sans" panose="020B0503040502020204" pitchFamily="34" charset="0"/>
                <a:ea typeface="+mn-ea"/>
                <a:cs typeface="+mn-cs"/>
              </a:defRPr>
            </a:lvl4pPr>
            <a:lvl5pPr marL="1350000" indent="-270000" algn="l" defTabSz="914400" rtl="0" eaLnBrk="1" latinLnBrk="0" hangingPunct="1">
              <a:lnSpc>
                <a:spcPts val="3000"/>
              </a:lnSpc>
              <a:spcBef>
                <a:spcPts val="0"/>
              </a:spcBef>
              <a:buClr>
                <a:schemeClr val="accent1"/>
              </a:buClr>
              <a:buSzPct val="100000"/>
              <a:buFont typeface="Symbol" panose="05050102010706020507" pitchFamily="18" charset="2"/>
              <a:buChar char="·"/>
              <a:defRPr sz="2200" kern="1200" baseline="0">
                <a:solidFill>
                  <a:schemeClr val="tx1"/>
                </a:solidFill>
                <a:latin typeface="KPN Sans" panose="020B05030405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9900"/>
              </a:buClr>
              <a:buSzPct val="100000"/>
              <a:buFont typeface="Symbol" panose="05050102010706020507" pitchFamily="18" charset="2"/>
              <a:buNone/>
              <a:tabLst/>
              <a:defRPr/>
            </a:pPr>
            <a:r>
              <a:rPr kumimoji="0" lang="nl-NL" sz="1800" b="0" i="1" u="none" strike="noStrike" kern="1200" cap="none" spc="0" normalizeH="0" baseline="0" noProof="0" dirty="0">
                <a:ln>
                  <a:noFill/>
                </a:ln>
                <a:solidFill>
                  <a:srgbClr val="000000"/>
                </a:solidFill>
                <a:effectLst/>
                <a:uLnTx/>
                <a:uFillTx/>
                <a:latin typeface="KPN Sans" panose="020B0503040502020204" pitchFamily="34" charset="0"/>
                <a:ea typeface="+mn-ea"/>
                <a:cs typeface="+mn-cs"/>
              </a:rPr>
              <a:t>“</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 want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to</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offer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our</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customers</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always</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the</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best TV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experience</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that</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is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why</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we are rolling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this</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out step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by</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step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to</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our</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customers</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
                <a:srgbClr val="009900"/>
              </a:buClr>
              <a:buSzPct val="100000"/>
              <a:buFont typeface="Symbol" panose="05050102010706020507" pitchFamily="18" charset="2"/>
              <a:buNone/>
              <a:tabLst/>
              <a:defRPr/>
            </a:pPr>
            <a:endPar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9900"/>
              </a:buClr>
              <a:buSzPct val="100000"/>
              <a:buFont typeface="Symbol" panose="05050102010706020507" pitchFamily="18" charset="2"/>
              <a:buNone/>
              <a:tabLst/>
              <a:defRPr/>
            </a:pP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Through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the</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introduction</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of 4K Ultra HD TV, we make TV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watching</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more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and</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easier</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and</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offer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our</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customers</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superior user </a:t>
            </a:r>
            <a:r>
              <a:rPr kumimoji="0" lang="nl-NL" sz="1800" b="0" i="1"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experience</a:t>
            </a:r>
            <a:r>
              <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009900"/>
              </a:buClr>
              <a:buSzPct val="100000"/>
              <a:buFont typeface="Symbol" panose="05050102010706020507" pitchFamily="18" charset="2"/>
              <a:buNone/>
              <a:tabLst/>
              <a:defRPr/>
            </a:pPr>
            <a:endParaRPr kumimoji="0" lang="nl-NL"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9900"/>
              </a:buClr>
              <a:buSzPct val="100000"/>
              <a:buFont typeface="Symbol" panose="05050102010706020507" pitchFamily="18" charset="2"/>
              <a:buNone/>
              <a:tabLst/>
              <a:defRPr/>
            </a:pPr>
            <a:r>
              <a:rPr kumimoji="0" lang="nl-NL"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Bas van Vlierden, Director TV KPN.</a:t>
            </a:r>
          </a:p>
          <a:p>
            <a:pPr marL="270000" marR="0" lvl="0" indent="-270000" algn="l" defTabSz="914400" rtl="0" eaLnBrk="1" fontAlgn="auto" latinLnBrk="0" hangingPunct="1">
              <a:lnSpc>
                <a:spcPct val="100000"/>
              </a:lnSpc>
              <a:spcBef>
                <a:spcPts val="0"/>
              </a:spcBef>
              <a:spcAft>
                <a:spcPts val="0"/>
              </a:spcAft>
              <a:buClr>
                <a:srgbClr val="009900"/>
              </a:buClr>
              <a:buSzPct val="100000"/>
              <a:buFont typeface="Symbol" panose="05050102010706020507" pitchFamily="18" charset="2"/>
              <a:buChar char="·"/>
              <a:tabLst/>
              <a:defRPr/>
            </a:pPr>
            <a:endParaRPr kumimoji="0" lang="nl-NL" sz="1800" b="0" i="0" u="none" strike="noStrike" kern="1200" cap="none" spc="0" normalizeH="0" baseline="0" noProof="0" dirty="0">
              <a:ln>
                <a:noFill/>
              </a:ln>
              <a:solidFill>
                <a:srgbClr val="000000"/>
              </a:solidFill>
              <a:effectLst/>
              <a:uLnTx/>
              <a:uFillTx/>
              <a:latin typeface="KPN Sans" panose="020B0503040502020204" pitchFamily="34" charset="0"/>
              <a:ea typeface="+mn-ea"/>
              <a:cs typeface="+mn-cs"/>
            </a:endParaRPr>
          </a:p>
        </p:txBody>
      </p:sp>
      <p:pic>
        <p:nvPicPr>
          <p:cNvPr id="8" name="Picture 2" descr="https://teamkpn.kpnnet.org/uploads/user/rudolf.engelsman/pictures/4k_resoluti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1251" y="1602891"/>
            <a:ext cx="2861954" cy="33238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65316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1375"/>
            <a:ext cx="7155305" cy="857250"/>
          </a:xfrm>
        </p:spPr>
        <p:txBody>
          <a:bodyPr>
            <a:normAutofit fontScale="90000"/>
          </a:bodyPr>
          <a:lstStyle/>
          <a:p>
            <a:pPr algn="l"/>
            <a:r>
              <a:rPr lang="nl-NL" b="1" dirty="0" err="1"/>
              <a:t>What</a:t>
            </a:r>
            <a:r>
              <a:rPr lang="nl-NL" b="1" dirty="0"/>
              <a:t> do we offer? </a:t>
            </a:r>
            <a:br>
              <a:rPr lang="nl-NL" b="1" dirty="0"/>
            </a:br>
            <a:r>
              <a:rPr lang="nl-NL" sz="3600" i="1" dirty="0"/>
              <a:t>EK 2016 semi </a:t>
            </a:r>
            <a:r>
              <a:rPr lang="nl-NL" sz="3600" i="1" dirty="0" err="1"/>
              <a:t>finals</a:t>
            </a:r>
            <a:r>
              <a:rPr lang="nl-NL" sz="3600" i="1" dirty="0"/>
              <a:t> </a:t>
            </a:r>
            <a:r>
              <a:rPr lang="nl-NL" sz="3600" i="1" dirty="0" err="1"/>
              <a:t>and</a:t>
            </a:r>
            <a:r>
              <a:rPr lang="nl-NL" sz="3600" i="1" dirty="0"/>
              <a:t> </a:t>
            </a:r>
            <a:r>
              <a:rPr lang="nl-NL" sz="3600" i="1" dirty="0" err="1"/>
              <a:t>final</a:t>
            </a:r>
            <a:r>
              <a:rPr lang="nl-NL" sz="3600" i="1" dirty="0"/>
              <a:t> in 4K</a:t>
            </a:r>
            <a:endParaRPr lang="nl-NL" b="1" i="1" dirty="0"/>
          </a:p>
        </p:txBody>
      </p:sp>
      <p:grpSp>
        <p:nvGrpSpPr>
          <p:cNvPr id="1029" name="Groep 1028"/>
          <p:cNvGrpSpPr/>
          <p:nvPr/>
        </p:nvGrpSpPr>
        <p:grpSpPr>
          <a:xfrm>
            <a:off x="424010" y="1598767"/>
            <a:ext cx="8221223" cy="3105005"/>
            <a:chOff x="285749" y="1373142"/>
            <a:chExt cx="8578760" cy="4070061"/>
          </a:xfrm>
        </p:grpSpPr>
        <p:pic>
          <p:nvPicPr>
            <p:cNvPr id="4" name="Picture 4" descr="http://corporate.kpn.com/web/file?uuid=3744b306-7903-4549-a07e-4a384d1c16fb&amp;owner=58b5a82d-4a1e-49da-8ff8-dd202e63ad3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29284" y="2515730"/>
              <a:ext cx="1711474" cy="57563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0" descr="http://www.emerce.nl/content/uploads/2014/02/xite-1000x500.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4009" y="3846519"/>
              <a:ext cx="1510265" cy="47985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2" descr="http://www.kermisfm.nl/wp-content/uploads/tmdcache/9/9b/9b4/logo-basmedia-b7869800b20941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05829" y="3124551"/>
              <a:ext cx="1774083" cy="58993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grins496\AppData\Local\Microsoft\Windows\Temporary Internet Files\Content.Outlook\BW9O1IHE\Fun_Box_HD_235x105_groot.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2191" y="2656335"/>
              <a:ext cx="2357702" cy="66941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kstvak 10"/>
            <p:cNvSpPr txBox="1"/>
            <p:nvPr/>
          </p:nvSpPr>
          <p:spPr>
            <a:xfrm>
              <a:off x="567133" y="1889037"/>
              <a:ext cx="1706882" cy="369333"/>
            </a:xfrm>
            <a:prstGeom prst="rect">
              <a:avLst/>
            </a:prstGeom>
            <a:noFill/>
          </p:spPr>
          <p:txBody>
            <a:bodyPr wrap="square" rtlCol="0">
              <a:spAutoFit/>
            </a:bodyPr>
            <a:lstStyle/>
            <a:p>
              <a:r>
                <a:rPr lang="nl-NL" i="1" dirty="0">
                  <a:latin typeface="Arial" panose="020B0604020202020204" pitchFamily="34" charset="0"/>
                  <a:cs typeface="Arial" panose="020B0604020202020204" pitchFamily="34" charset="0"/>
                </a:rPr>
                <a:t>Channel 690</a:t>
              </a:r>
            </a:p>
          </p:txBody>
        </p:sp>
        <p:sp>
          <p:nvSpPr>
            <p:cNvPr id="12" name="Tekstvak 11"/>
            <p:cNvSpPr txBox="1"/>
            <p:nvPr/>
          </p:nvSpPr>
          <p:spPr>
            <a:xfrm>
              <a:off x="3935684" y="1889037"/>
              <a:ext cx="1706883" cy="369332"/>
            </a:xfrm>
            <a:prstGeom prst="rect">
              <a:avLst/>
            </a:prstGeom>
            <a:noFill/>
          </p:spPr>
          <p:txBody>
            <a:bodyPr wrap="square" rtlCol="0">
              <a:spAutoFit/>
            </a:bodyPr>
            <a:lstStyle/>
            <a:p>
              <a:r>
                <a:rPr lang="nl-NL" i="1" dirty="0">
                  <a:latin typeface="Arial" panose="020B0604020202020204" pitchFamily="34" charset="0"/>
                  <a:cs typeface="Arial" panose="020B0604020202020204" pitchFamily="34" charset="0"/>
                </a:rPr>
                <a:t>Channel 691</a:t>
              </a:r>
            </a:p>
          </p:txBody>
        </p:sp>
        <p:cxnSp>
          <p:nvCxnSpPr>
            <p:cNvPr id="13" name="Rechte verbindingslijn 12"/>
            <p:cNvCxnSpPr/>
            <p:nvPr/>
          </p:nvCxnSpPr>
          <p:spPr>
            <a:xfrm>
              <a:off x="6371925" y="1763557"/>
              <a:ext cx="15766" cy="3631447"/>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4" name="Picture 10" descr="http://www.emerce.nl/content/uploads/2014/02/xite-1000x500.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7372" y="2533687"/>
              <a:ext cx="1510265" cy="47985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kstvak 15"/>
            <p:cNvSpPr txBox="1"/>
            <p:nvPr/>
          </p:nvSpPr>
          <p:spPr>
            <a:xfrm>
              <a:off x="285749" y="1374066"/>
              <a:ext cx="6062426" cy="484122"/>
            </a:xfrm>
            <a:prstGeom prst="rect">
              <a:avLst/>
            </a:prstGeom>
            <a:solidFill>
              <a:schemeClr val="accent1">
                <a:lumMod val="60000"/>
                <a:lumOff val="40000"/>
              </a:schemeClr>
            </a:solidFill>
            <a:ln w="3175">
              <a:solidFill>
                <a:schemeClr val="tx1"/>
              </a:solidFill>
            </a:ln>
            <a:effectLst>
              <a:innerShdw blurRad="63500" dist="50800" dir="13500000">
                <a:prstClr val="black">
                  <a:alpha val="50000"/>
                </a:prstClr>
              </a:innerShdw>
            </a:effectLst>
          </p:spPr>
          <p:txBody>
            <a:bodyPr wrap="square" rtlCol="0">
              <a:spAutoFit/>
            </a:bodyPr>
            <a:lstStyle/>
            <a:p>
              <a:pPr algn="ctr"/>
              <a:r>
                <a:rPr lang="nl-NL" b="1" i="1" dirty="0" err="1">
                  <a:latin typeface="Arial" panose="020B0604020202020204" pitchFamily="34" charset="0"/>
                  <a:cs typeface="Arial" panose="020B0604020202020204" pitchFamily="34" charset="0"/>
                </a:rPr>
                <a:t>Linear</a:t>
              </a:r>
              <a:r>
                <a:rPr lang="nl-NL" b="1" i="1" dirty="0">
                  <a:latin typeface="Arial" panose="020B0604020202020204" pitchFamily="34" charset="0"/>
                  <a:cs typeface="Arial" panose="020B0604020202020204" pitchFamily="34" charset="0"/>
                </a:rPr>
                <a:t> </a:t>
              </a:r>
              <a:r>
                <a:rPr lang="nl-NL" b="1" i="1" dirty="0" err="1">
                  <a:latin typeface="Arial" panose="020B0604020202020204" pitchFamily="34" charset="0"/>
                  <a:cs typeface="Arial" panose="020B0604020202020204" pitchFamily="34" charset="0"/>
                </a:rPr>
                <a:t>Channels</a:t>
              </a:r>
              <a:r>
                <a:rPr lang="nl-NL" b="1" i="1" dirty="0">
                  <a:latin typeface="Arial" panose="020B0604020202020204" pitchFamily="34" charset="0"/>
                  <a:cs typeface="Arial" panose="020B0604020202020204" pitchFamily="34" charset="0"/>
                </a:rPr>
                <a:t> </a:t>
              </a:r>
            </a:p>
          </p:txBody>
        </p:sp>
        <p:sp>
          <p:nvSpPr>
            <p:cNvPr id="17" name="Tekstvak 16"/>
            <p:cNvSpPr txBox="1"/>
            <p:nvPr/>
          </p:nvSpPr>
          <p:spPr>
            <a:xfrm>
              <a:off x="6348175" y="1373142"/>
              <a:ext cx="2516334" cy="484122"/>
            </a:xfrm>
            <a:prstGeom prst="rect">
              <a:avLst/>
            </a:prstGeom>
            <a:solidFill>
              <a:schemeClr val="accent1">
                <a:lumMod val="60000"/>
                <a:lumOff val="40000"/>
              </a:schemeClr>
            </a:solidFill>
            <a:ln w="3175">
              <a:solidFill>
                <a:schemeClr val="tx1"/>
              </a:solidFill>
            </a:ln>
            <a:effectLst>
              <a:innerShdw blurRad="63500" dist="50800" dir="13500000">
                <a:prstClr val="black">
                  <a:alpha val="50000"/>
                </a:prstClr>
              </a:innerShdw>
            </a:effectLst>
          </p:spPr>
          <p:txBody>
            <a:bodyPr wrap="square" rtlCol="0">
              <a:spAutoFit/>
            </a:bodyPr>
            <a:lstStyle/>
            <a:p>
              <a:pPr algn="ctr"/>
              <a:r>
                <a:rPr lang="nl-NL" b="1" i="1" dirty="0">
                  <a:latin typeface="Arial" panose="020B0604020202020204" pitchFamily="34" charset="0"/>
                  <a:cs typeface="Arial" panose="020B0604020202020204" pitchFamily="34" charset="0"/>
                </a:rPr>
                <a:t>Video on </a:t>
              </a:r>
              <a:r>
                <a:rPr lang="nl-NL" b="1" i="1" dirty="0" err="1">
                  <a:latin typeface="Arial" panose="020B0604020202020204" pitchFamily="34" charset="0"/>
                  <a:cs typeface="Arial" panose="020B0604020202020204" pitchFamily="34" charset="0"/>
                </a:rPr>
                <a:t>Demand</a:t>
              </a:r>
              <a:endParaRPr lang="nl-NL" b="1" i="1" dirty="0">
                <a:latin typeface="Arial" panose="020B0604020202020204" pitchFamily="34" charset="0"/>
                <a:cs typeface="Arial" panose="020B0604020202020204" pitchFamily="34" charset="0"/>
              </a:endParaRPr>
            </a:p>
          </p:txBody>
        </p:sp>
        <p:cxnSp>
          <p:nvCxnSpPr>
            <p:cNvPr id="19" name="Rechte verbindingslijn 18"/>
            <p:cNvCxnSpPr/>
            <p:nvPr/>
          </p:nvCxnSpPr>
          <p:spPr>
            <a:xfrm>
              <a:off x="2929128" y="1791922"/>
              <a:ext cx="0" cy="3618647"/>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1" name="Vierkante haak links 30"/>
            <p:cNvSpPr/>
            <p:nvPr/>
          </p:nvSpPr>
          <p:spPr>
            <a:xfrm>
              <a:off x="3394640" y="2420729"/>
              <a:ext cx="286696" cy="202561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1027" name="Vierkante haak rechts 1026"/>
            <p:cNvSpPr/>
            <p:nvPr/>
          </p:nvSpPr>
          <p:spPr>
            <a:xfrm>
              <a:off x="5836163" y="2417718"/>
              <a:ext cx="279629" cy="202075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pic>
          <p:nvPicPr>
            <p:cNvPr id="5" name="Picture 6" descr="http://www.topvolleybelgium.be/wp-content/uploads/2013/05/sporza_141893.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501516" y="3717009"/>
              <a:ext cx="1036163" cy="65843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8" descr="http://www.tvbeurope.com/wp-content/themes/tvb/libs/timthumb.php?src=http://www.tvbeurope.com/wp-content/uploads/2015/11/LOGO_F4K_rgb-copy_482.png&amp;w=380&amp;h=253&amp;zc=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55087" y="3785348"/>
              <a:ext cx="1344594" cy="57036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3" descr="C:\Users\grins496\AppData\Local\Microsoft\Windows\Temporary Internet Files\Content.Outlook\BW9O1IHE\hispasat4Ktv-color-01 (2).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197722" y="4664250"/>
              <a:ext cx="974041" cy="778953"/>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368051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a:t>New Set Top Box 4K Ultra HD TV</a:t>
            </a:r>
          </a:p>
        </p:txBody>
      </p:sp>
      <p:sp>
        <p:nvSpPr>
          <p:cNvPr id="3" name="Tijdelijke aanduiding voor inhoud 2"/>
          <p:cNvSpPr>
            <a:spLocks noGrp="1"/>
          </p:cNvSpPr>
          <p:nvPr>
            <p:ph idx="1"/>
          </p:nvPr>
        </p:nvSpPr>
        <p:spPr>
          <a:xfrm>
            <a:off x="457200" y="1200151"/>
            <a:ext cx="8229600" cy="1020536"/>
          </a:xfrm>
        </p:spPr>
        <p:txBody>
          <a:bodyPr>
            <a:normAutofit fontScale="77500" lnSpcReduction="20000"/>
          </a:bodyPr>
          <a:lstStyle/>
          <a:p>
            <a:pPr marL="0" indent="0">
              <a:buNone/>
            </a:pPr>
            <a:r>
              <a:rPr lang="nl-NL" dirty="0" err="1"/>
              <a:t>Selected</a:t>
            </a:r>
            <a:r>
              <a:rPr lang="nl-NL" dirty="0"/>
              <a:t> </a:t>
            </a:r>
            <a:r>
              <a:rPr lang="nl-NL" dirty="0" err="1"/>
              <a:t>for</a:t>
            </a:r>
            <a:r>
              <a:rPr lang="nl-NL" dirty="0"/>
              <a:t> </a:t>
            </a:r>
            <a:r>
              <a:rPr lang="nl-NL" dirty="0" err="1"/>
              <a:t>the</a:t>
            </a:r>
            <a:r>
              <a:rPr lang="nl-NL" dirty="0"/>
              <a:t> </a:t>
            </a:r>
            <a:r>
              <a:rPr lang="nl-NL" dirty="0" err="1"/>
              <a:t>prestigious</a:t>
            </a:r>
            <a:r>
              <a:rPr lang="nl-NL" dirty="0"/>
              <a:t> </a:t>
            </a:r>
            <a:r>
              <a:rPr lang="nl-NL" dirty="0" err="1"/>
              <a:t>reddot</a:t>
            </a:r>
            <a:r>
              <a:rPr lang="nl-NL" dirty="0"/>
              <a:t> design award 2016!</a:t>
            </a:r>
            <a:br>
              <a:rPr lang="nl-NL" dirty="0"/>
            </a:br>
            <a:endParaRPr lang="nl-NL" dirty="0"/>
          </a:p>
        </p:txBody>
      </p:sp>
      <p:pic>
        <p:nvPicPr>
          <p:cNvPr id="7" name="Picture 3" descr="http://media.nu.nl/m/5qxx7uzanabh_wd640.jpg/kpn-gaat-settopbox-met-4k-ondersteuning-teste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53660" y="2803831"/>
            <a:ext cx="3663378" cy="206065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5"/>
          <p:cNvSpPr/>
          <p:nvPr/>
        </p:nvSpPr>
        <p:spPr>
          <a:xfrm>
            <a:off x="409909" y="1781523"/>
            <a:ext cx="8481849" cy="738664"/>
          </a:xfrm>
          <a:prstGeom prst="rect">
            <a:avLst/>
          </a:prstGeom>
        </p:spPr>
        <p:txBody>
          <a:bodyPr wrap="square">
            <a:spAutoFit/>
          </a:bodyPr>
          <a:lstStyle/>
          <a:p>
            <a:pPr defTabSz="914400"/>
            <a:r>
              <a:rPr lang="nl-NL" sz="1400" i="1" dirty="0">
                <a:solidFill>
                  <a:srgbClr val="000000"/>
                </a:solidFill>
                <a:latin typeface="Arial" panose="020B0604020202020204" pitchFamily="34" charset="0"/>
                <a:cs typeface="Arial" panose="020B0604020202020204" pitchFamily="34" charset="0"/>
              </a:rPr>
              <a:t>•Modern </a:t>
            </a:r>
            <a:r>
              <a:rPr lang="nl-NL" sz="1400" i="1" dirty="0" err="1">
                <a:solidFill>
                  <a:srgbClr val="000000"/>
                </a:solidFill>
                <a:latin typeface="Arial" panose="020B0604020202020204" pitchFamily="34" charset="0"/>
                <a:cs typeface="Arial" panose="020B0604020202020204" pitchFamily="34" charset="0"/>
              </a:rPr>
              <a:t>and</a:t>
            </a:r>
            <a:r>
              <a:rPr lang="nl-NL" sz="1400" i="1" dirty="0">
                <a:solidFill>
                  <a:srgbClr val="000000"/>
                </a:solidFill>
                <a:latin typeface="Arial" panose="020B0604020202020204" pitchFamily="34" charset="0"/>
                <a:cs typeface="Arial" panose="020B0604020202020204" pitchFamily="34" charset="0"/>
              </a:rPr>
              <a:t> premium design</a:t>
            </a:r>
          </a:p>
          <a:p>
            <a:pPr defTabSz="914400"/>
            <a:r>
              <a:rPr lang="nl-NL" sz="1400" i="1" dirty="0">
                <a:solidFill>
                  <a:srgbClr val="000000"/>
                </a:solidFill>
                <a:latin typeface="Arial" panose="020B0604020202020204" pitchFamily="34" charset="0"/>
                <a:cs typeface="Arial" panose="020B0604020202020204" pitchFamily="34" charset="0"/>
              </a:rPr>
              <a:t>•The TV receiver as well as </a:t>
            </a:r>
            <a:r>
              <a:rPr lang="nl-NL" sz="1400" i="1" dirty="0" err="1">
                <a:solidFill>
                  <a:srgbClr val="000000"/>
                </a:solidFill>
                <a:latin typeface="Arial" panose="020B0604020202020204" pitchFamily="34" charset="0"/>
                <a:cs typeface="Arial" panose="020B0604020202020204" pitchFamily="34" charset="0"/>
              </a:rPr>
              <a:t>the</a:t>
            </a:r>
            <a:r>
              <a:rPr lang="nl-NL" sz="1400" i="1" dirty="0">
                <a:solidFill>
                  <a:srgbClr val="000000"/>
                </a:solidFill>
                <a:latin typeface="Arial" panose="020B0604020202020204" pitchFamily="34" charset="0"/>
                <a:cs typeface="Arial" panose="020B0604020202020204" pitchFamily="34" charset="0"/>
              </a:rPr>
              <a:t> remote control are backward compatible</a:t>
            </a:r>
          </a:p>
          <a:p>
            <a:pPr defTabSz="914400"/>
            <a:r>
              <a:rPr lang="nl-NL" sz="1400" i="1" dirty="0">
                <a:solidFill>
                  <a:srgbClr val="000000"/>
                </a:solidFill>
                <a:latin typeface="Arial" panose="020B0604020202020204" pitchFamily="34" charset="0"/>
                <a:cs typeface="Arial" panose="020B0604020202020204" pitchFamily="34" charset="0"/>
              </a:rPr>
              <a:t>•Remote control </a:t>
            </a:r>
            <a:r>
              <a:rPr lang="nl-NL" sz="1400" i="1" dirty="0" err="1">
                <a:solidFill>
                  <a:srgbClr val="000000"/>
                </a:solidFill>
                <a:latin typeface="Arial" panose="020B0604020202020204" pitchFamily="34" charset="0"/>
                <a:cs typeface="Arial" panose="020B0604020202020204" pitchFamily="34" charset="0"/>
              </a:rPr>
              <a:t>with</a:t>
            </a:r>
            <a:r>
              <a:rPr lang="nl-NL" sz="1400" i="1" dirty="0">
                <a:solidFill>
                  <a:srgbClr val="000000"/>
                </a:solidFill>
                <a:latin typeface="Arial" panose="020B0604020202020204" pitchFamily="34" charset="0"/>
                <a:cs typeface="Arial" panose="020B0604020202020204" pitchFamily="34" charset="0"/>
              </a:rPr>
              <a:t> bluetooth. </a:t>
            </a:r>
            <a:r>
              <a:rPr lang="nl-NL" sz="1400" i="1" dirty="0" err="1">
                <a:solidFill>
                  <a:srgbClr val="000000"/>
                </a:solidFill>
                <a:latin typeface="Arial" panose="020B0604020202020204" pitchFamily="34" charset="0"/>
                <a:cs typeface="Arial" panose="020B0604020202020204" pitchFamily="34" charset="0"/>
              </a:rPr>
              <a:t>Possibility</a:t>
            </a:r>
            <a:r>
              <a:rPr lang="nl-NL" sz="1400" i="1" dirty="0">
                <a:solidFill>
                  <a:srgbClr val="000000"/>
                </a:solidFill>
                <a:latin typeface="Arial" panose="020B0604020202020204" pitchFamily="34" charset="0"/>
                <a:cs typeface="Arial" panose="020B0604020202020204" pitchFamily="34" charset="0"/>
              </a:rPr>
              <a:t> </a:t>
            </a:r>
            <a:r>
              <a:rPr lang="nl-NL" sz="1400" i="1" dirty="0" err="1">
                <a:solidFill>
                  <a:srgbClr val="000000"/>
                </a:solidFill>
                <a:latin typeface="Arial" panose="020B0604020202020204" pitchFamily="34" charset="0"/>
                <a:cs typeface="Arial" panose="020B0604020202020204" pitchFamily="34" charset="0"/>
              </a:rPr>
              <a:t>to</a:t>
            </a:r>
            <a:r>
              <a:rPr lang="nl-NL" sz="1400" i="1" dirty="0">
                <a:solidFill>
                  <a:srgbClr val="000000"/>
                </a:solidFill>
                <a:latin typeface="Arial" panose="020B0604020202020204" pitchFamily="34" charset="0"/>
                <a:cs typeface="Arial" panose="020B0604020202020204" pitchFamily="34" charset="0"/>
              </a:rPr>
              <a:t> put </a:t>
            </a:r>
            <a:r>
              <a:rPr lang="nl-NL" sz="1400" i="1" dirty="0" err="1">
                <a:solidFill>
                  <a:srgbClr val="000000"/>
                </a:solidFill>
                <a:latin typeface="Arial" panose="020B0604020202020204" pitchFamily="34" charset="0"/>
                <a:cs typeface="Arial" panose="020B0604020202020204" pitchFamily="34" charset="0"/>
              </a:rPr>
              <a:t>the</a:t>
            </a:r>
            <a:r>
              <a:rPr lang="nl-NL" sz="1400" i="1" dirty="0">
                <a:solidFill>
                  <a:srgbClr val="000000"/>
                </a:solidFill>
                <a:latin typeface="Arial" panose="020B0604020202020204" pitchFamily="34" charset="0"/>
                <a:cs typeface="Arial" panose="020B0604020202020204" pitchFamily="34" charset="0"/>
              </a:rPr>
              <a:t> receiver out of </a:t>
            </a:r>
            <a:r>
              <a:rPr lang="nl-NL" sz="1400" i="1" dirty="0" err="1">
                <a:solidFill>
                  <a:srgbClr val="000000"/>
                </a:solidFill>
                <a:latin typeface="Arial" panose="020B0604020202020204" pitchFamily="34" charset="0"/>
                <a:cs typeface="Arial" panose="020B0604020202020204" pitchFamily="34" charset="0"/>
              </a:rPr>
              <a:t>sight</a:t>
            </a:r>
            <a:endParaRPr lang="nl-NL" sz="1400" i="1" dirty="0">
              <a:solidFill>
                <a:srgbClr val="000000"/>
              </a:solidFill>
              <a:latin typeface="Arial" panose="020B0604020202020204" pitchFamily="34" charset="0"/>
              <a:cs typeface="Arial" panose="020B0604020202020204" pitchFamily="34" charset="0"/>
            </a:endParaRPr>
          </a:p>
        </p:txBody>
      </p:sp>
      <p:pic>
        <p:nvPicPr>
          <p:cNvPr id="9" name="Picture 10" descr="http://en.red-dot.org/typo3temp/pics/0b1147b80e.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50694" y="3259475"/>
            <a:ext cx="1463758" cy="1405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4545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1491" y="1210375"/>
            <a:ext cx="7101019" cy="1132133"/>
          </a:xfrm>
        </p:spPr>
        <p:txBody>
          <a:bodyPr>
            <a:noAutofit/>
          </a:bodyPr>
          <a:lstStyle/>
          <a:p>
            <a:r>
              <a:rPr lang="en-US" sz="3600" b="1" dirty="0"/>
              <a:t>Ultra HD Forum Update</a:t>
            </a:r>
            <a:endParaRPr lang="en-GB" sz="3600" b="1" dirty="0">
              <a:latin typeface="Calibri" charset="0"/>
            </a:endParaRPr>
          </a:p>
        </p:txBody>
      </p:sp>
      <p:sp>
        <p:nvSpPr>
          <p:cNvPr id="4" name="サブタイトル 3"/>
          <p:cNvSpPr>
            <a:spLocks noGrp="1"/>
          </p:cNvSpPr>
          <p:nvPr>
            <p:ph type="subTitle" idx="1"/>
          </p:nvPr>
        </p:nvSpPr>
        <p:spPr>
          <a:xfrm>
            <a:off x="1545074" y="2900375"/>
            <a:ext cx="6053853" cy="1022347"/>
          </a:xfrm>
        </p:spPr>
        <p:txBody>
          <a:bodyPr>
            <a:noAutofit/>
          </a:bodyPr>
          <a:lstStyle/>
          <a:p>
            <a:r>
              <a:rPr lang="en-GB" dirty="0"/>
              <a:t>Thierry Fautier</a:t>
            </a:r>
          </a:p>
          <a:p>
            <a:r>
              <a:rPr lang="en-US" sz="2800" dirty="0"/>
              <a:t>VP Video Strategy at Harmonic, Inc.</a:t>
            </a:r>
          </a:p>
          <a:p>
            <a:r>
              <a:rPr lang="en-GB" sz="2800" dirty="0"/>
              <a:t>Ultra HD Forum President</a:t>
            </a:r>
          </a:p>
        </p:txBody>
      </p:sp>
    </p:spTree>
    <p:extLst>
      <p:ext uri="{BB962C8B-B14F-4D97-AF65-F5344CB8AC3E}">
        <p14:creationId xmlns:p14="http://schemas.microsoft.com/office/powerpoint/2010/main" val="752291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Customer responses </a:t>
            </a:r>
          </a:p>
        </p:txBody>
      </p:sp>
      <p:sp>
        <p:nvSpPr>
          <p:cNvPr id="4" name="Tijdelijke aanduiding voor tekst 3"/>
          <p:cNvSpPr txBox="1">
            <a:spLocks/>
          </p:cNvSpPr>
          <p:nvPr/>
        </p:nvSpPr>
        <p:spPr>
          <a:xfrm>
            <a:off x="496430" y="1182671"/>
            <a:ext cx="8229600" cy="3365578"/>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Feedback of the pilot customers:  </a:t>
            </a:r>
            <a:endParaRPr lang="nl-NL" sz="2000" dirty="0"/>
          </a:p>
          <a:p>
            <a:pPr>
              <a:buFont typeface="+mj-lt"/>
              <a:buAutoNum type="arabicPeriod"/>
            </a:pPr>
            <a:r>
              <a:rPr lang="en-US" sz="1800" dirty="0"/>
              <a:t>Very impressed of the quality, the enormously sharp, bright and smooth images of the 4K UHD streams</a:t>
            </a:r>
            <a:endParaRPr lang="nl-NL" sz="1800" dirty="0"/>
          </a:p>
          <a:p>
            <a:pPr>
              <a:buFont typeface="+mj-lt"/>
              <a:buAutoNum type="arabicPeriod"/>
            </a:pPr>
            <a:r>
              <a:rPr lang="en-US" sz="1800" dirty="0"/>
              <a:t>Fading objects when objects are fast moving on the screen</a:t>
            </a:r>
          </a:p>
          <a:p>
            <a:pPr lvl="1">
              <a:buFont typeface="Wingdings" panose="05000000000000000000" pitchFamily="2" charset="2"/>
              <a:buChar char="Ø"/>
            </a:pPr>
            <a:r>
              <a:rPr lang="en-US" sz="1200" dirty="0"/>
              <a:t>Artefacts with moving objects are different for the different types of screens, further investigations are needed</a:t>
            </a:r>
            <a:endParaRPr lang="nl-NL" sz="1200" dirty="0"/>
          </a:p>
          <a:p>
            <a:pPr>
              <a:buFont typeface="+mj-lt"/>
              <a:buAutoNum type="arabicPeriod"/>
            </a:pPr>
            <a:r>
              <a:rPr lang="nl-NL" sz="1800" dirty="0" err="1"/>
              <a:t>Purple</a:t>
            </a:r>
            <a:r>
              <a:rPr lang="nl-NL" sz="1800" dirty="0"/>
              <a:t> </a:t>
            </a:r>
            <a:r>
              <a:rPr lang="nl-NL" sz="1800" dirty="0" err="1"/>
              <a:t>coloured</a:t>
            </a:r>
            <a:r>
              <a:rPr lang="nl-NL" sz="1800" dirty="0"/>
              <a:t> </a:t>
            </a:r>
            <a:r>
              <a:rPr lang="nl-NL" sz="1800" dirty="0" err="1"/>
              <a:t>screens</a:t>
            </a:r>
            <a:r>
              <a:rPr lang="nl-NL" sz="1800" dirty="0"/>
              <a:t> </a:t>
            </a:r>
            <a:r>
              <a:rPr lang="nl-NL" sz="1800" dirty="0" err="1"/>
              <a:t>occurring</a:t>
            </a:r>
            <a:r>
              <a:rPr lang="nl-NL" sz="1800" dirty="0"/>
              <a:t> on </a:t>
            </a:r>
            <a:r>
              <a:rPr lang="nl-NL" sz="1800" dirty="0" err="1"/>
              <a:t>certain</a:t>
            </a:r>
            <a:r>
              <a:rPr lang="nl-NL" sz="1800" dirty="0"/>
              <a:t> </a:t>
            </a:r>
            <a:r>
              <a:rPr lang="nl-NL" sz="1800" dirty="0" err="1"/>
              <a:t>TV’s</a:t>
            </a:r>
            <a:r>
              <a:rPr lang="nl-NL" sz="1800" dirty="0"/>
              <a:t> in </a:t>
            </a:r>
            <a:r>
              <a:rPr lang="nl-NL" sz="1800" dirty="0" err="1"/>
              <a:t>combination</a:t>
            </a:r>
            <a:r>
              <a:rPr lang="nl-NL" sz="1800" dirty="0"/>
              <a:t> </a:t>
            </a:r>
            <a:r>
              <a:rPr lang="nl-NL" sz="1800" dirty="0" err="1"/>
              <a:t>with</a:t>
            </a:r>
            <a:r>
              <a:rPr lang="nl-NL" sz="1800" dirty="0"/>
              <a:t> </a:t>
            </a:r>
            <a:r>
              <a:rPr lang="nl-NL" sz="1800" dirty="0" err="1"/>
              <a:t>KPN’s</a:t>
            </a:r>
            <a:r>
              <a:rPr lang="nl-NL" sz="1800" dirty="0"/>
              <a:t> 4K STB (HDMI </a:t>
            </a:r>
            <a:r>
              <a:rPr lang="nl-NL" sz="1800" dirty="0" err="1"/>
              <a:t>related</a:t>
            </a:r>
            <a:r>
              <a:rPr lang="nl-NL" sz="1800" dirty="0"/>
              <a:t>) </a:t>
            </a:r>
            <a:endParaRPr lang="nl-NL" sz="1400" dirty="0"/>
          </a:p>
          <a:p>
            <a:pPr>
              <a:buFont typeface="+mj-lt"/>
              <a:buAutoNum type="arabicPeriod"/>
            </a:pPr>
            <a:r>
              <a:rPr lang="en-US" sz="1800" dirty="0"/>
              <a:t>Missing possibility of recording on the UHD 4K channels</a:t>
            </a:r>
          </a:p>
          <a:p>
            <a:pPr lvl="1">
              <a:buFont typeface="Wingdings" panose="05000000000000000000" pitchFamily="2" charset="2"/>
              <a:buChar char="Ø"/>
            </a:pPr>
            <a:r>
              <a:rPr lang="en-US" sz="1200" dirty="0"/>
              <a:t>The 4K service of KPN started with live TV only. Meanwhile this has been activated for all  users, along with network pause live TV and Start over TV. </a:t>
            </a:r>
          </a:p>
          <a:p>
            <a:pPr>
              <a:buFont typeface="+mj-lt"/>
              <a:buAutoNum type="arabicPeriod"/>
            </a:pPr>
            <a:r>
              <a:rPr lang="en-US" sz="1600" dirty="0"/>
              <a:t>Wish for more 4K content </a:t>
            </a:r>
            <a:endParaRPr lang="nl-NL" sz="1600" dirty="0"/>
          </a:p>
          <a:p>
            <a:pPr lvl="1">
              <a:buFont typeface="Wingdings" panose="05000000000000000000" pitchFamily="2" charset="2"/>
              <a:buChar char="Ø"/>
            </a:pPr>
            <a:endParaRPr lang="nl-NL" sz="1200" dirty="0"/>
          </a:p>
          <a:p>
            <a:pPr lvl="1">
              <a:buFont typeface="+mj-lt"/>
              <a:buAutoNum type="arabicPeriod"/>
            </a:pPr>
            <a:endParaRPr lang="nl-NL" sz="1400" dirty="0"/>
          </a:p>
        </p:txBody>
      </p:sp>
    </p:spTree>
    <p:extLst>
      <p:ext uri="{BB962C8B-B14F-4D97-AF65-F5344CB8AC3E}">
        <p14:creationId xmlns:p14="http://schemas.microsoft.com/office/powerpoint/2010/main" val="1039862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ep 22"/>
          <p:cNvGrpSpPr/>
          <p:nvPr/>
        </p:nvGrpSpPr>
        <p:grpSpPr>
          <a:xfrm>
            <a:off x="1366719" y="865612"/>
            <a:ext cx="5900962" cy="4023521"/>
            <a:chOff x="421821" y="-48816"/>
            <a:chExt cx="8352928" cy="6791293"/>
          </a:xfrm>
        </p:grpSpPr>
        <p:pic>
          <p:nvPicPr>
            <p:cNvPr id="24" name="Afbeelding 2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821" y="-48816"/>
              <a:ext cx="8352928" cy="6791293"/>
            </a:xfrm>
            <a:prstGeom prst="rect">
              <a:avLst/>
            </a:prstGeom>
          </p:spPr>
        </p:pic>
        <p:grpSp>
          <p:nvGrpSpPr>
            <p:cNvPr id="25" name="Groep 24"/>
            <p:cNvGrpSpPr/>
            <p:nvPr/>
          </p:nvGrpSpPr>
          <p:grpSpPr>
            <a:xfrm>
              <a:off x="4709538" y="2051399"/>
              <a:ext cx="2166806" cy="2590865"/>
              <a:chOff x="4963392" y="1918668"/>
              <a:chExt cx="2166806" cy="2590865"/>
            </a:xfrm>
          </p:grpSpPr>
          <p:pic>
            <p:nvPicPr>
              <p:cNvPr id="40" name="Afbeelding 3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267481">
                <a:off x="4963392" y="1918668"/>
                <a:ext cx="2166806" cy="2590865"/>
              </a:xfrm>
              <a:prstGeom prst="rect">
                <a:avLst/>
              </a:prstGeom>
            </p:spPr>
          </p:pic>
          <p:sp>
            <p:nvSpPr>
              <p:cNvPr id="41" name="Tekstvak 40"/>
              <p:cNvSpPr txBox="1"/>
              <p:nvPr/>
            </p:nvSpPr>
            <p:spPr>
              <a:xfrm rot="21028835">
                <a:off x="5921349" y="2562956"/>
                <a:ext cx="661206" cy="519496"/>
              </a:xfrm>
              <a:prstGeom prst="rect">
                <a:avLst/>
              </a:prstGeom>
              <a:noFill/>
            </p:spPr>
            <p:txBody>
              <a:bodyPr wrap="square" rtlCol="0">
                <a:spAutoFit/>
              </a:bodyPr>
              <a:lstStyle/>
              <a:p>
                <a:r>
                  <a:rPr lang="nl-NL" sz="1400" b="1" dirty="0">
                    <a:latin typeface="Bradley Hand ITC" panose="03070402050302030203" pitchFamily="66" charset="0"/>
                  </a:rPr>
                  <a:t>4K</a:t>
                </a:r>
              </a:p>
            </p:txBody>
          </p:sp>
        </p:grpSp>
        <p:sp>
          <p:nvSpPr>
            <p:cNvPr id="29" name="Freeform 513"/>
            <p:cNvSpPr>
              <a:spLocks noEditPoints="1"/>
            </p:cNvSpPr>
            <p:nvPr/>
          </p:nvSpPr>
          <p:spPr bwMode="auto">
            <a:xfrm>
              <a:off x="1625674" y="621506"/>
              <a:ext cx="3932903" cy="790962"/>
            </a:xfrm>
            <a:custGeom>
              <a:avLst/>
              <a:gdLst>
                <a:gd name="T0" fmla="*/ 693 w 1329"/>
                <a:gd name="T1" fmla="*/ 42 h 243"/>
                <a:gd name="T2" fmla="*/ 738 w 1329"/>
                <a:gd name="T3" fmla="*/ 226 h 243"/>
                <a:gd name="T4" fmla="*/ 782 w 1329"/>
                <a:gd name="T5" fmla="*/ 226 h 243"/>
                <a:gd name="T6" fmla="*/ 695 w 1329"/>
                <a:gd name="T7" fmla="*/ 242 h 243"/>
                <a:gd name="T8" fmla="*/ 1129 w 1329"/>
                <a:gd name="T9" fmla="*/ 36 h 243"/>
                <a:gd name="T10" fmla="*/ 175 w 1329"/>
                <a:gd name="T11" fmla="*/ 59 h 243"/>
                <a:gd name="T12" fmla="*/ 11 w 1329"/>
                <a:gd name="T13" fmla="*/ 178 h 243"/>
                <a:gd name="T14" fmla="*/ 5 w 1329"/>
                <a:gd name="T15" fmla="*/ 161 h 243"/>
                <a:gd name="T16" fmla="*/ 232 w 1329"/>
                <a:gd name="T17" fmla="*/ 227 h 243"/>
                <a:gd name="T18" fmla="*/ 461 w 1329"/>
                <a:gd name="T19" fmla="*/ 239 h 243"/>
                <a:gd name="T20" fmla="*/ 886 w 1329"/>
                <a:gd name="T21" fmla="*/ 236 h 243"/>
                <a:gd name="T22" fmla="*/ 1156 w 1329"/>
                <a:gd name="T23" fmla="*/ 209 h 243"/>
                <a:gd name="T24" fmla="*/ 1329 w 1329"/>
                <a:gd name="T25" fmla="*/ 132 h 243"/>
                <a:gd name="T26" fmla="*/ 1083 w 1329"/>
                <a:gd name="T27" fmla="*/ 54 h 243"/>
                <a:gd name="T28" fmla="*/ 739 w 1329"/>
                <a:gd name="T29" fmla="*/ 38 h 243"/>
                <a:gd name="T30" fmla="*/ 709 w 1329"/>
                <a:gd name="T31" fmla="*/ 42 h 243"/>
                <a:gd name="T32" fmla="*/ 699 w 1329"/>
                <a:gd name="T33" fmla="*/ 43 h 243"/>
                <a:gd name="T34" fmla="*/ 919 w 1329"/>
                <a:gd name="T35" fmla="*/ 40 h 243"/>
                <a:gd name="T36" fmla="*/ 1271 w 1329"/>
                <a:gd name="T37" fmla="*/ 88 h 243"/>
                <a:gd name="T38" fmla="*/ 1317 w 1329"/>
                <a:gd name="T39" fmla="*/ 134 h 243"/>
                <a:gd name="T40" fmla="*/ 1267 w 1329"/>
                <a:gd name="T41" fmla="*/ 164 h 243"/>
                <a:gd name="T42" fmla="*/ 1238 w 1329"/>
                <a:gd name="T43" fmla="*/ 174 h 243"/>
                <a:gd name="T44" fmla="*/ 1024 w 1329"/>
                <a:gd name="T45" fmla="*/ 211 h 243"/>
                <a:gd name="T46" fmla="*/ 765 w 1329"/>
                <a:gd name="T47" fmla="*/ 228 h 243"/>
                <a:gd name="T48" fmla="*/ 582 w 1329"/>
                <a:gd name="T49" fmla="*/ 227 h 243"/>
                <a:gd name="T50" fmla="*/ 359 w 1329"/>
                <a:gd name="T51" fmla="*/ 223 h 243"/>
                <a:gd name="T52" fmla="*/ 261 w 1329"/>
                <a:gd name="T53" fmla="*/ 209 h 243"/>
                <a:gd name="T54" fmla="*/ 43 w 1329"/>
                <a:gd name="T55" fmla="*/ 178 h 243"/>
                <a:gd name="T56" fmla="*/ 98 w 1329"/>
                <a:gd name="T57" fmla="*/ 99 h 243"/>
                <a:gd name="T58" fmla="*/ 329 w 1329"/>
                <a:gd name="T59" fmla="*/ 42 h 243"/>
                <a:gd name="T60" fmla="*/ 662 w 1329"/>
                <a:gd name="T61" fmla="*/ 18 h 243"/>
                <a:gd name="T62" fmla="*/ 902 w 1329"/>
                <a:gd name="T63" fmla="*/ 22 h 243"/>
                <a:gd name="T64" fmla="*/ 1149 w 1329"/>
                <a:gd name="T65" fmla="*/ 46 h 243"/>
                <a:gd name="T66" fmla="*/ 1094 w 1329"/>
                <a:gd name="T67" fmla="*/ 25 h 243"/>
                <a:gd name="T68" fmla="*/ 774 w 1329"/>
                <a:gd name="T69" fmla="*/ 1 h 243"/>
                <a:gd name="T70" fmla="*/ 558 w 1329"/>
                <a:gd name="T71" fmla="*/ 6 h 243"/>
                <a:gd name="T72" fmla="*/ 1205 w 1329"/>
                <a:gd name="T73" fmla="*/ 69 h 243"/>
                <a:gd name="T74" fmla="*/ 153 w 1329"/>
                <a:gd name="T75" fmla="*/ 70 h 243"/>
                <a:gd name="T76" fmla="*/ 614 w 1329"/>
                <a:gd name="T77" fmla="*/ 240 h 243"/>
                <a:gd name="T78" fmla="*/ 13 w 1329"/>
                <a:gd name="T79" fmla="*/ 164 h 243"/>
                <a:gd name="T80" fmla="*/ 874 w 1329"/>
                <a:gd name="T81" fmla="*/ 231 h 243"/>
                <a:gd name="T82" fmla="*/ 1055 w 1329"/>
                <a:gd name="T83" fmla="*/ 223 h 243"/>
                <a:gd name="T84" fmla="*/ 998 w 1329"/>
                <a:gd name="T85" fmla="*/ 47 h 243"/>
                <a:gd name="T86" fmla="*/ 1323 w 1329"/>
                <a:gd name="T87" fmla="*/ 131 h 243"/>
                <a:gd name="T88" fmla="*/ 1275 w 1329"/>
                <a:gd name="T89" fmla="*/ 169 h 243"/>
                <a:gd name="T90" fmla="*/ 972 w 1329"/>
                <a:gd name="T91" fmla="*/ 222 h 243"/>
                <a:gd name="T92" fmla="*/ 563 w 1329"/>
                <a:gd name="T93" fmla="*/ 233 h 243"/>
                <a:gd name="T94" fmla="*/ 375 w 1329"/>
                <a:gd name="T95" fmla="*/ 38 h 243"/>
                <a:gd name="T96" fmla="*/ 777 w 1329"/>
                <a:gd name="T97" fmla="*/ 17 h 243"/>
                <a:gd name="T98" fmla="*/ 917 w 1329"/>
                <a:gd name="T99" fmla="*/ 16 h 243"/>
                <a:gd name="T100" fmla="*/ 848 w 1329"/>
                <a:gd name="T101" fmla="*/ 14 h 243"/>
                <a:gd name="T102" fmla="*/ 402 w 1329"/>
                <a:gd name="T103" fmla="*/ 33 h 243"/>
                <a:gd name="T104" fmla="*/ 261 w 1329"/>
                <a:gd name="T105" fmla="*/ 221 h 243"/>
                <a:gd name="T106" fmla="*/ 335 w 1329"/>
                <a:gd name="T107" fmla="*/ 36 h 243"/>
                <a:gd name="T108" fmla="*/ 195 w 1329"/>
                <a:gd name="T109" fmla="*/ 60 h 243"/>
                <a:gd name="T110" fmla="*/ 756 w 1329"/>
                <a:gd name="T111" fmla="*/ 18 h 243"/>
                <a:gd name="T112" fmla="*/ 730 w 1329"/>
                <a:gd name="T113" fmla="*/ 45 h 243"/>
                <a:gd name="T114" fmla="*/ 1010 w 1329"/>
                <a:gd name="T115" fmla="*/ 50 h 243"/>
                <a:gd name="T116" fmla="*/ 1138 w 1329"/>
                <a:gd name="T117" fmla="*/ 200 h 243"/>
                <a:gd name="T118" fmla="*/ 988 w 1329"/>
                <a:gd name="T119" fmla="*/ 213 h 243"/>
                <a:gd name="T120" fmla="*/ 18 w 1329"/>
                <a:gd name="T121" fmla="*/ 14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9" h="243">
                  <a:moveTo>
                    <a:pt x="693" y="43"/>
                  </a:moveTo>
                  <a:cubicBezTo>
                    <a:pt x="693" y="43"/>
                    <a:pt x="693" y="43"/>
                    <a:pt x="693" y="43"/>
                  </a:cubicBezTo>
                  <a:cubicBezTo>
                    <a:pt x="693" y="43"/>
                    <a:pt x="693" y="43"/>
                    <a:pt x="693" y="43"/>
                  </a:cubicBezTo>
                  <a:close/>
                  <a:moveTo>
                    <a:pt x="689" y="44"/>
                  </a:moveTo>
                  <a:cubicBezTo>
                    <a:pt x="690" y="44"/>
                    <a:pt x="692" y="44"/>
                    <a:pt x="693" y="43"/>
                  </a:cubicBezTo>
                  <a:cubicBezTo>
                    <a:pt x="692" y="43"/>
                    <a:pt x="689" y="42"/>
                    <a:pt x="689" y="44"/>
                  </a:cubicBezTo>
                  <a:close/>
                  <a:moveTo>
                    <a:pt x="693" y="39"/>
                  </a:moveTo>
                  <a:cubicBezTo>
                    <a:pt x="692" y="39"/>
                    <a:pt x="692" y="39"/>
                    <a:pt x="692" y="39"/>
                  </a:cubicBezTo>
                  <a:cubicBezTo>
                    <a:pt x="692" y="40"/>
                    <a:pt x="692" y="39"/>
                    <a:pt x="693" y="39"/>
                  </a:cubicBezTo>
                  <a:close/>
                  <a:moveTo>
                    <a:pt x="692" y="41"/>
                  </a:moveTo>
                  <a:cubicBezTo>
                    <a:pt x="693" y="42"/>
                    <a:pt x="693" y="42"/>
                    <a:pt x="693" y="42"/>
                  </a:cubicBezTo>
                  <a:cubicBezTo>
                    <a:pt x="693" y="41"/>
                    <a:pt x="693" y="41"/>
                    <a:pt x="693" y="41"/>
                  </a:cubicBezTo>
                  <a:lnTo>
                    <a:pt x="692" y="41"/>
                  </a:lnTo>
                  <a:close/>
                  <a:moveTo>
                    <a:pt x="682" y="226"/>
                  </a:moveTo>
                  <a:cubicBezTo>
                    <a:pt x="685" y="225"/>
                    <a:pt x="687" y="225"/>
                    <a:pt x="685" y="224"/>
                  </a:cubicBezTo>
                  <a:lnTo>
                    <a:pt x="682" y="226"/>
                  </a:lnTo>
                  <a:close/>
                  <a:moveTo>
                    <a:pt x="620" y="230"/>
                  </a:moveTo>
                  <a:cubicBezTo>
                    <a:pt x="608" y="230"/>
                    <a:pt x="608" y="230"/>
                    <a:pt x="608" y="230"/>
                  </a:cubicBezTo>
                  <a:cubicBezTo>
                    <a:pt x="611" y="230"/>
                    <a:pt x="615" y="230"/>
                    <a:pt x="620" y="230"/>
                  </a:cubicBezTo>
                  <a:close/>
                  <a:moveTo>
                    <a:pt x="738" y="226"/>
                  </a:moveTo>
                  <a:cubicBezTo>
                    <a:pt x="727" y="226"/>
                    <a:pt x="727" y="226"/>
                    <a:pt x="727" y="226"/>
                  </a:cubicBezTo>
                  <a:cubicBezTo>
                    <a:pt x="731" y="226"/>
                    <a:pt x="735" y="226"/>
                    <a:pt x="738" y="226"/>
                  </a:cubicBezTo>
                  <a:close/>
                  <a:moveTo>
                    <a:pt x="1257" y="89"/>
                  </a:moveTo>
                  <a:cubicBezTo>
                    <a:pt x="1247" y="87"/>
                    <a:pt x="1237" y="86"/>
                    <a:pt x="1230" y="85"/>
                  </a:cubicBezTo>
                  <a:cubicBezTo>
                    <a:pt x="1249" y="89"/>
                    <a:pt x="1251" y="88"/>
                    <a:pt x="1257" y="89"/>
                  </a:cubicBezTo>
                  <a:close/>
                  <a:moveTo>
                    <a:pt x="336" y="234"/>
                  </a:moveTo>
                  <a:cubicBezTo>
                    <a:pt x="333" y="233"/>
                    <a:pt x="333" y="233"/>
                    <a:pt x="333" y="233"/>
                  </a:cubicBezTo>
                  <a:cubicBezTo>
                    <a:pt x="330" y="233"/>
                    <a:pt x="329" y="233"/>
                    <a:pt x="336" y="234"/>
                  </a:cubicBezTo>
                  <a:close/>
                  <a:moveTo>
                    <a:pt x="605" y="242"/>
                  </a:moveTo>
                  <a:cubicBezTo>
                    <a:pt x="606" y="242"/>
                    <a:pt x="605" y="242"/>
                    <a:pt x="604" y="241"/>
                  </a:cubicBezTo>
                  <a:cubicBezTo>
                    <a:pt x="601" y="242"/>
                    <a:pt x="601" y="242"/>
                    <a:pt x="601" y="242"/>
                  </a:cubicBezTo>
                  <a:lnTo>
                    <a:pt x="605" y="242"/>
                  </a:lnTo>
                  <a:close/>
                  <a:moveTo>
                    <a:pt x="782" y="226"/>
                  </a:moveTo>
                  <a:cubicBezTo>
                    <a:pt x="782" y="226"/>
                    <a:pt x="782" y="226"/>
                    <a:pt x="782" y="226"/>
                  </a:cubicBezTo>
                  <a:cubicBezTo>
                    <a:pt x="791" y="226"/>
                    <a:pt x="791" y="226"/>
                    <a:pt x="791" y="226"/>
                  </a:cubicBezTo>
                  <a:cubicBezTo>
                    <a:pt x="787" y="226"/>
                    <a:pt x="783" y="226"/>
                    <a:pt x="782" y="226"/>
                  </a:cubicBezTo>
                  <a:close/>
                  <a:moveTo>
                    <a:pt x="249" y="229"/>
                  </a:moveTo>
                  <a:cubicBezTo>
                    <a:pt x="245" y="229"/>
                    <a:pt x="241" y="229"/>
                    <a:pt x="238" y="230"/>
                  </a:cubicBezTo>
                  <a:cubicBezTo>
                    <a:pt x="246" y="230"/>
                    <a:pt x="250" y="229"/>
                    <a:pt x="249" y="229"/>
                  </a:cubicBezTo>
                  <a:close/>
                  <a:moveTo>
                    <a:pt x="606" y="230"/>
                  </a:moveTo>
                  <a:cubicBezTo>
                    <a:pt x="606" y="230"/>
                    <a:pt x="606" y="230"/>
                    <a:pt x="606" y="230"/>
                  </a:cubicBezTo>
                  <a:cubicBezTo>
                    <a:pt x="608" y="230"/>
                    <a:pt x="608" y="230"/>
                    <a:pt x="608" y="230"/>
                  </a:cubicBezTo>
                  <a:lnTo>
                    <a:pt x="606" y="230"/>
                  </a:lnTo>
                  <a:close/>
                  <a:moveTo>
                    <a:pt x="695" y="242"/>
                  </a:moveTo>
                  <a:cubicBezTo>
                    <a:pt x="681" y="242"/>
                    <a:pt x="681" y="242"/>
                    <a:pt x="681" y="242"/>
                  </a:cubicBezTo>
                  <a:cubicBezTo>
                    <a:pt x="687" y="243"/>
                    <a:pt x="692" y="242"/>
                    <a:pt x="695" y="242"/>
                  </a:cubicBezTo>
                  <a:close/>
                  <a:moveTo>
                    <a:pt x="1257" y="89"/>
                  </a:moveTo>
                  <a:cubicBezTo>
                    <a:pt x="1265" y="90"/>
                    <a:pt x="1265" y="90"/>
                    <a:pt x="1265" y="90"/>
                  </a:cubicBezTo>
                  <a:cubicBezTo>
                    <a:pt x="1261" y="89"/>
                    <a:pt x="1259" y="89"/>
                    <a:pt x="1257" y="89"/>
                  </a:cubicBezTo>
                  <a:close/>
                  <a:moveTo>
                    <a:pt x="716" y="44"/>
                  </a:moveTo>
                  <a:cubicBezTo>
                    <a:pt x="724" y="44"/>
                    <a:pt x="727" y="43"/>
                    <a:pt x="728" y="42"/>
                  </a:cubicBezTo>
                  <a:cubicBezTo>
                    <a:pt x="723" y="43"/>
                    <a:pt x="719" y="43"/>
                    <a:pt x="716" y="44"/>
                  </a:cubicBezTo>
                  <a:close/>
                  <a:moveTo>
                    <a:pt x="1129" y="36"/>
                  </a:moveTo>
                  <a:cubicBezTo>
                    <a:pt x="1133" y="36"/>
                    <a:pt x="1133" y="36"/>
                    <a:pt x="1133" y="36"/>
                  </a:cubicBezTo>
                  <a:cubicBezTo>
                    <a:pt x="1131" y="36"/>
                    <a:pt x="1130" y="36"/>
                    <a:pt x="1129" y="36"/>
                  </a:cubicBezTo>
                  <a:close/>
                  <a:moveTo>
                    <a:pt x="800" y="19"/>
                  </a:moveTo>
                  <a:cubicBezTo>
                    <a:pt x="799" y="19"/>
                    <a:pt x="797" y="19"/>
                    <a:pt x="796" y="19"/>
                  </a:cubicBezTo>
                  <a:cubicBezTo>
                    <a:pt x="799" y="19"/>
                    <a:pt x="800" y="19"/>
                    <a:pt x="800" y="19"/>
                  </a:cubicBezTo>
                  <a:close/>
                  <a:moveTo>
                    <a:pt x="511" y="8"/>
                  </a:moveTo>
                  <a:cubicBezTo>
                    <a:pt x="492" y="10"/>
                    <a:pt x="473" y="13"/>
                    <a:pt x="454" y="15"/>
                  </a:cubicBezTo>
                  <a:cubicBezTo>
                    <a:pt x="453" y="14"/>
                    <a:pt x="428" y="16"/>
                    <a:pt x="445" y="14"/>
                  </a:cubicBezTo>
                  <a:cubicBezTo>
                    <a:pt x="423" y="18"/>
                    <a:pt x="423" y="18"/>
                    <a:pt x="423" y="18"/>
                  </a:cubicBezTo>
                  <a:cubicBezTo>
                    <a:pt x="425" y="16"/>
                    <a:pt x="425" y="16"/>
                    <a:pt x="425" y="16"/>
                  </a:cubicBezTo>
                  <a:cubicBezTo>
                    <a:pt x="380" y="20"/>
                    <a:pt x="339" y="27"/>
                    <a:pt x="298" y="35"/>
                  </a:cubicBezTo>
                  <a:cubicBezTo>
                    <a:pt x="257" y="43"/>
                    <a:pt x="217" y="52"/>
                    <a:pt x="173" y="60"/>
                  </a:cubicBezTo>
                  <a:cubicBezTo>
                    <a:pt x="175" y="59"/>
                    <a:pt x="175" y="59"/>
                    <a:pt x="175" y="59"/>
                  </a:cubicBezTo>
                  <a:cubicBezTo>
                    <a:pt x="158" y="64"/>
                    <a:pt x="141" y="70"/>
                    <a:pt x="125" y="76"/>
                  </a:cubicBezTo>
                  <a:cubicBezTo>
                    <a:pt x="115" y="78"/>
                    <a:pt x="112" y="77"/>
                    <a:pt x="97" y="81"/>
                  </a:cubicBezTo>
                  <a:cubicBezTo>
                    <a:pt x="101" y="81"/>
                    <a:pt x="94" y="84"/>
                    <a:pt x="84" y="87"/>
                  </a:cubicBezTo>
                  <a:cubicBezTo>
                    <a:pt x="75" y="90"/>
                    <a:pt x="64" y="95"/>
                    <a:pt x="60" y="98"/>
                  </a:cubicBezTo>
                  <a:cubicBezTo>
                    <a:pt x="48" y="103"/>
                    <a:pt x="59" y="97"/>
                    <a:pt x="62" y="94"/>
                  </a:cubicBezTo>
                  <a:cubicBezTo>
                    <a:pt x="50" y="99"/>
                    <a:pt x="39" y="105"/>
                    <a:pt x="28" y="112"/>
                  </a:cubicBezTo>
                  <a:cubicBezTo>
                    <a:pt x="23" y="115"/>
                    <a:pt x="17" y="119"/>
                    <a:pt x="12" y="125"/>
                  </a:cubicBezTo>
                  <a:cubicBezTo>
                    <a:pt x="8" y="130"/>
                    <a:pt x="3" y="137"/>
                    <a:pt x="1" y="146"/>
                  </a:cubicBezTo>
                  <a:cubicBezTo>
                    <a:pt x="0" y="151"/>
                    <a:pt x="0" y="156"/>
                    <a:pt x="1" y="161"/>
                  </a:cubicBezTo>
                  <a:cubicBezTo>
                    <a:pt x="2" y="166"/>
                    <a:pt x="5" y="170"/>
                    <a:pt x="7" y="173"/>
                  </a:cubicBezTo>
                  <a:cubicBezTo>
                    <a:pt x="8" y="175"/>
                    <a:pt x="10" y="177"/>
                    <a:pt x="11" y="178"/>
                  </a:cubicBezTo>
                  <a:cubicBezTo>
                    <a:pt x="13" y="180"/>
                    <a:pt x="14" y="181"/>
                    <a:pt x="16" y="182"/>
                  </a:cubicBezTo>
                  <a:cubicBezTo>
                    <a:pt x="19" y="185"/>
                    <a:pt x="22" y="187"/>
                    <a:pt x="25" y="188"/>
                  </a:cubicBezTo>
                  <a:cubicBezTo>
                    <a:pt x="37" y="195"/>
                    <a:pt x="50" y="199"/>
                    <a:pt x="64" y="203"/>
                  </a:cubicBezTo>
                  <a:cubicBezTo>
                    <a:pt x="50" y="199"/>
                    <a:pt x="40" y="195"/>
                    <a:pt x="32" y="191"/>
                  </a:cubicBezTo>
                  <a:cubicBezTo>
                    <a:pt x="24" y="186"/>
                    <a:pt x="18" y="182"/>
                    <a:pt x="12" y="176"/>
                  </a:cubicBezTo>
                  <a:cubicBezTo>
                    <a:pt x="10" y="173"/>
                    <a:pt x="8" y="170"/>
                    <a:pt x="6" y="167"/>
                  </a:cubicBezTo>
                  <a:cubicBezTo>
                    <a:pt x="4" y="163"/>
                    <a:pt x="3" y="159"/>
                    <a:pt x="3" y="154"/>
                  </a:cubicBezTo>
                  <a:cubicBezTo>
                    <a:pt x="3" y="149"/>
                    <a:pt x="4" y="144"/>
                    <a:pt x="6" y="139"/>
                  </a:cubicBezTo>
                  <a:cubicBezTo>
                    <a:pt x="9" y="135"/>
                    <a:pt x="12" y="130"/>
                    <a:pt x="16" y="127"/>
                  </a:cubicBezTo>
                  <a:cubicBezTo>
                    <a:pt x="11" y="131"/>
                    <a:pt x="8" y="136"/>
                    <a:pt x="5" y="143"/>
                  </a:cubicBezTo>
                  <a:cubicBezTo>
                    <a:pt x="3" y="149"/>
                    <a:pt x="3" y="156"/>
                    <a:pt x="5" y="161"/>
                  </a:cubicBezTo>
                  <a:cubicBezTo>
                    <a:pt x="7" y="166"/>
                    <a:pt x="9" y="170"/>
                    <a:pt x="12" y="174"/>
                  </a:cubicBezTo>
                  <a:cubicBezTo>
                    <a:pt x="15" y="178"/>
                    <a:pt x="18" y="180"/>
                    <a:pt x="21" y="183"/>
                  </a:cubicBezTo>
                  <a:cubicBezTo>
                    <a:pt x="28" y="187"/>
                    <a:pt x="34" y="190"/>
                    <a:pt x="42" y="193"/>
                  </a:cubicBezTo>
                  <a:cubicBezTo>
                    <a:pt x="50" y="197"/>
                    <a:pt x="60" y="200"/>
                    <a:pt x="71" y="202"/>
                  </a:cubicBezTo>
                  <a:cubicBezTo>
                    <a:pt x="64" y="201"/>
                    <a:pt x="56" y="199"/>
                    <a:pt x="49" y="197"/>
                  </a:cubicBezTo>
                  <a:cubicBezTo>
                    <a:pt x="61" y="203"/>
                    <a:pt x="79" y="207"/>
                    <a:pt x="95" y="210"/>
                  </a:cubicBezTo>
                  <a:cubicBezTo>
                    <a:pt x="111" y="212"/>
                    <a:pt x="125" y="214"/>
                    <a:pt x="128" y="217"/>
                  </a:cubicBezTo>
                  <a:cubicBezTo>
                    <a:pt x="157" y="220"/>
                    <a:pt x="181" y="220"/>
                    <a:pt x="215" y="224"/>
                  </a:cubicBezTo>
                  <a:cubicBezTo>
                    <a:pt x="200" y="225"/>
                    <a:pt x="200" y="225"/>
                    <a:pt x="200" y="225"/>
                  </a:cubicBezTo>
                  <a:cubicBezTo>
                    <a:pt x="211" y="227"/>
                    <a:pt x="221" y="228"/>
                    <a:pt x="232" y="229"/>
                  </a:cubicBezTo>
                  <a:cubicBezTo>
                    <a:pt x="232" y="227"/>
                    <a:pt x="232" y="227"/>
                    <a:pt x="232" y="227"/>
                  </a:cubicBezTo>
                  <a:cubicBezTo>
                    <a:pt x="242" y="227"/>
                    <a:pt x="248" y="228"/>
                    <a:pt x="249" y="229"/>
                  </a:cubicBezTo>
                  <a:cubicBezTo>
                    <a:pt x="270" y="228"/>
                    <a:pt x="300" y="232"/>
                    <a:pt x="330" y="232"/>
                  </a:cubicBezTo>
                  <a:cubicBezTo>
                    <a:pt x="333" y="233"/>
                    <a:pt x="333" y="233"/>
                    <a:pt x="333" y="233"/>
                  </a:cubicBezTo>
                  <a:cubicBezTo>
                    <a:pt x="335" y="233"/>
                    <a:pt x="339" y="233"/>
                    <a:pt x="339" y="233"/>
                  </a:cubicBezTo>
                  <a:cubicBezTo>
                    <a:pt x="345" y="235"/>
                    <a:pt x="369" y="235"/>
                    <a:pt x="370" y="237"/>
                  </a:cubicBezTo>
                  <a:cubicBezTo>
                    <a:pt x="360" y="237"/>
                    <a:pt x="338" y="237"/>
                    <a:pt x="340" y="236"/>
                  </a:cubicBezTo>
                  <a:cubicBezTo>
                    <a:pt x="316" y="236"/>
                    <a:pt x="369" y="238"/>
                    <a:pt x="385" y="239"/>
                  </a:cubicBezTo>
                  <a:cubicBezTo>
                    <a:pt x="368" y="237"/>
                    <a:pt x="390" y="238"/>
                    <a:pt x="400" y="238"/>
                  </a:cubicBezTo>
                  <a:cubicBezTo>
                    <a:pt x="401" y="239"/>
                    <a:pt x="398" y="238"/>
                    <a:pt x="396" y="239"/>
                  </a:cubicBezTo>
                  <a:cubicBezTo>
                    <a:pt x="426" y="241"/>
                    <a:pt x="436" y="237"/>
                    <a:pt x="456" y="241"/>
                  </a:cubicBezTo>
                  <a:cubicBezTo>
                    <a:pt x="461" y="239"/>
                    <a:pt x="461" y="239"/>
                    <a:pt x="461" y="239"/>
                  </a:cubicBezTo>
                  <a:cubicBezTo>
                    <a:pt x="484" y="241"/>
                    <a:pt x="484" y="241"/>
                    <a:pt x="484" y="241"/>
                  </a:cubicBezTo>
                  <a:cubicBezTo>
                    <a:pt x="487" y="238"/>
                    <a:pt x="517" y="242"/>
                    <a:pt x="521" y="239"/>
                  </a:cubicBezTo>
                  <a:cubicBezTo>
                    <a:pt x="548" y="239"/>
                    <a:pt x="518" y="241"/>
                    <a:pt x="527" y="241"/>
                  </a:cubicBezTo>
                  <a:cubicBezTo>
                    <a:pt x="552" y="242"/>
                    <a:pt x="596" y="240"/>
                    <a:pt x="604" y="241"/>
                  </a:cubicBezTo>
                  <a:cubicBezTo>
                    <a:pt x="625" y="240"/>
                    <a:pt x="649" y="241"/>
                    <a:pt x="667" y="241"/>
                  </a:cubicBezTo>
                  <a:cubicBezTo>
                    <a:pt x="668" y="242"/>
                    <a:pt x="668" y="242"/>
                    <a:pt x="668" y="242"/>
                  </a:cubicBezTo>
                  <a:cubicBezTo>
                    <a:pt x="678" y="242"/>
                    <a:pt x="689" y="241"/>
                    <a:pt x="698" y="241"/>
                  </a:cubicBezTo>
                  <a:cubicBezTo>
                    <a:pt x="698" y="241"/>
                    <a:pt x="697" y="242"/>
                    <a:pt x="695" y="242"/>
                  </a:cubicBezTo>
                  <a:cubicBezTo>
                    <a:pt x="789" y="239"/>
                    <a:pt x="789" y="239"/>
                    <a:pt x="789" y="239"/>
                  </a:cubicBezTo>
                  <a:cubicBezTo>
                    <a:pt x="787" y="240"/>
                    <a:pt x="787" y="241"/>
                    <a:pt x="770" y="242"/>
                  </a:cubicBezTo>
                  <a:cubicBezTo>
                    <a:pt x="798" y="243"/>
                    <a:pt x="844" y="238"/>
                    <a:pt x="886" y="236"/>
                  </a:cubicBezTo>
                  <a:cubicBezTo>
                    <a:pt x="883" y="237"/>
                    <a:pt x="883" y="237"/>
                    <a:pt x="883" y="237"/>
                  </a:cubicBezTo>
                  <a:cubicBezTo>
                    <a:pt x="907" y="235"/>
                    <a:pt x="907" y="235"/>
                    <a:pt x="907" y="235"/>
                  </a:cubicBezTo>
                  <a:cubicBezTo>
                    <a:pt x="902" y="235"/>
                    <a:pt x="905" y="236"/>
                    <a:pt x="905" y="237"/>
                  </a:cubicBezTo>
                  <a:cubicBezTo>
                    <a:pt x="946" y="235"/>
                    <a:pt x="996" y="231"/>
                    <a:pt x="1016" y="226"/>
                  </a:cubicBezTo>
                  <a:cubicBezTo>
                    <a:pt x="1005" y="228"/>
                    <a:pt x="1035" y="226"/>
                    <a:pt x="1011" y="229"/>
                  </a:cubicBezTo>
                  <a:cubicBezTo>
                    <a:pt x="1032" y="227"/>
                    <a:pt x="1055" y="224"/>
                    <a:pt x="1079" y="221"/>
                  </a:cubicBezTo>
                  <a:cubicBezTo>
                    <a:pt x="1103" y="218"/>
                    <a:pt x="1127" y="215"/>
                    <a:pt x="1150" y="210"/>
                  </a:cubicBezTo>
                  <a:cubicBezTo>
                    <a:pt x="1149" y="210"/>
                    <a:pt x="1149" y="210"/>
                    <a:pt x="1149" y="210"/>
                  </a:cubicBezTo>
                  <a:cubicBezTo>
                    <a:pt x="1155" y="209"/>
                    <a:pt x="1161" y="207"/>
                    <a:pt x="1167" y="205"/>
                  </a:cubicBezTo>
                  <a:cubicBezTo>
                    <a:pt x="1169" y="205"/>
                    <a:pt x="1169" y="205"/>
                    <a:pt x="1169" y="205"/>
                  </a:cubicBezTo>
                  <a:cubicBezTo>
                    <a:pt x="1156" y="209"/>
                    <a:pt x="1156" y="209"/>
                    <a:pt x="1156" y="209"/>
                  </a:cubicBezTo>
                  <a:cubicBezTo>
                    <a:pt x="1174" y="205"/>
                    <a:pt x="1191" y="200"/>
                    <a:pt x="1204" y="196"/>
                  </a:cubicBezTo>
                  <a:cubicBezTo>
                    <a:pt x="1207" y="195"/>
                    <a:pt x="1212" y="196"/>
                    <a:pt x="1223" y="193"/>
                  </a:cubicBezTo>
                  <a:cubicBezTo>
                    <a:pt x="1223" y="192"/>
                    <a:pt x="1236" y="189"/>
                    <a:pt x="1251" y="185"/>
                  </a:cubicBezTo>
                  <a:cubicBezTo>
                    <a:pt x="1255" y="183"/>
                    <a:pt x="1259" y="182"/>
                    <a:pt x="1263" y="181"/>
                  </a:cubicBezTo>
                  <a:cubicBezTo>
                    <a:pt x="1267" y="179"/>
                    <a:pt x="1271" y="178"/>
                    <a:pt x="1275" y="176"/>
                  </a:cubicBezTo>
                  <a:cubicBezTo>
                    <a:pt x="1283" y="172"/>
                    <a:pt x="1290" y="169"/>
                    <a:pt x="1294" y="165"/>
                  </a:cubicBezTo>
                  <a:cubicBezTo>
                    <a:pt x="1297" y="164"/>
                    <a:pt x="1286" y="170"/>
                    <a:pt x="1293" y="167"/>
                  </a:cubicBezTo>
                  <a:cubicBezTo>
                    <a:pt x="1300" y="163"/>
                    <a:pt x="1306" y="159"/>
                    <a:pt x="1313" y="154"/>
                  </a:cubicBezTo>
                  <a:cubicBezTo>
                    <a:pt x="1316" y="151"/>
                    <a:pt x="1320" y="148"/>
                    <a:pt x="1323" y="144"/>
                  </a:cubicBezTo>
                  <a:cubicBezTo>
                    <a:pt x="1324" y="142"/>
                    <a:pt x="1326" y="140"/>
                    <a:pt x="1327" y="137"/>
                  </a:cubicBezTo>
                  <a:cubicBezTo>
                    <a:pt x="1328" y="136"/>
                    <a:pt x="1329" y="134"/>
                    <a:pt x="1329" y="132"/>
                  </a:cubicBezTo>
                  <a:cubicBezTo>
                    <a:pt x="1329" y="131"/>
                    <a:pt x="1329" y="130"/>
                    <a:pt x="1329" y="129"/>
                  </a:cubicBezTo>
                  <a:cubicBezTo>
                    <a:pt x="1329" y="129"/>
                    <a:pt x="1329" y="129"/>
                    <a:pt x="1329" y="129"/>
                  </a:cubicBezTo>
                  <a:cubicBezTo>
                    <a:pt x="1329" y="128"/>
                    <a:pt x="1329" y="128"/>
                    <a:pt x="1329" y="128"/>
                  </a:cubicBezTo>
                  <a:cubicBezTo>
                    <a:pt x="1329" y="127"/>
                    <a:pt x="1329" y="127"/>
                    <a:pt x="1329" y="127"/>
                  </a:cubicBezTo>
                  <a:cubicBezTo>
                    <a:pt x="1328" y="121"/>
                    <a:pt x="1326" y="116"/>
                    <a:pt x="1323" y="111"/>
                  </a:cubicBezTo>
                  <a:cubicBezTo>
                    <a:pt x="1320" y="107"/>
                    <a:pt x="1316" y="103"/>
                    <a:pt x="1312" y="100"/>
                  </a:cubicBezTo>
                  <a:cubicBezTo>
                    <a:pt x="1304" y="94"/>
                    <a:pt x="1295" y="90"/>
                    <a:pt x="1287" y="87"/>
                  </a:cubicBezTo>
                  <a:cubicBezTo>
                    <a:pt x="1269" y="80"/>
                    <a:pt x="1250" y="76"/>
                    <a:pt x="1232" y="72"/>
                  </a:cubicBezTo>
                  <a:cubicBezTo>
                    <a:pt x="1180" y="63"/>
                    <a:pt x="1180" y="63"/>
                    <a:pt x="1180" y="63"/>
                  </a:cubicBezTo>
                  <a:cubicBezTo>
                    <a:pt x="1177" y="65"/>
                    <a:pt x="1162" y="63"/>
                    <a:pt x="1143" y="60"/>
                  </a:cubicBezTo>
                  <a:cubicBezTo>
                    <a:pt x="1124" y="58"/>
                    <a:pt x="1101" y="55"/>
                    <a:pt x="1083" y="54"/>
                  </a:cubicBezTo>
                  <a:cubicBezTo>
                    <a:pt x="1074" y="51"/>
                    <a:pt x="1103" y="55"/>
                    <a:pt x="1113" y="55"/>
                  </a:cubicBezTo>
                  <a:cubicBezTo>
                    <a:pt x="1093" y="53"/>
                    <a:pt x="1109" y="51"/>
                    <a:pt x="1073" y="49"/>
                  </a:cubicBezTo>
                  <a:cubicBezTo>
                    <a:pt x="1074" y="49"/>
                    <a:pt x="1073" y="48"/>
                    <a:pt x="1081" y="49"/>
                  </a:cubicBezTo>
                  <a:cubicBezTo>
                    <a:pt x="1061" y="47"/>
                    <a:pt x="1085" y="53"/>
                    <a:pt x="1054" y="48"/>
                  </a:cubicBezTo>
                  <a:cubicBezTo>
                    <a:pt x="1053" y="47"/>
                    <a:pt x="1053" y="47"/>
                    <a:pt x="1053" y="47"/>
                  </a:cubicBezTo>
                  <a:cubicBezTo>
                    <a:pt x="1033" y="47"/>
                    <a:pt x="1033" y="47"/>
                    <a:pt x="1033" y="47"/>
                  </a:cubicBezTo>
                  <a:cubicBezTo>
                    <a:pt x="970" y="40"/>
                    <a:pt x="914" y="38"/>
                    <a:pt x="858" y="35"/>
                  </a:cubicBezTo>
                  <a:cubicBezTo>
                    <a:pt x="855" y="35"/>
                    <a:pt x="856" y="36"/>
                    <a:pt x="863" y="37"/>
                  </a:cubicBezTo>
                  <a:cubicBezTo>
                    <a:pt x="838" y="36"/>
                    <a:pt x="808" y="39"/>
                    <a:pt x="779" y="37"/>
                  </a:cubicBezTo>
                  <a:cubicBezTo>
                    <a:pt x="787" y="36"/>
                    <a:pt x="787" y="36"/>
                    <a:pt x="787" y="36"/>
                  </a:cubicBezTo>
                  <a:cubicBezTo>
                    <a:pt x="764" y="36"/>
                    <a:pt x="752" y="37"/>
                    <a:pt x="739" y="38"/>
                  </a:cubicBezTo>
                  <a:cubicBezTo>
                    <a:pt x="718" y="39"/>
                    <a:pt x="718" y="39"/>
                    <a:pt x="718" y="39"/>
                  </a:cubicBezTo>
                  <a:cubicBezTo>
                    <a:pt x="703" y="40"/>
                    <a:pt x="703" y="40"/>
                    <a:pt x="703" y="40"/>
                  </a:cubicBezTo>
                  <a:cubicBezTo>
                    <a:pt x="695" y="41"/>
                    <a:pt x="695" y="41"/>
                    <a:pt x="695" y="41"/>
                  </a:cubicBezTo>
                  <a:cubicBezTo>
                    <a:pt x="695" y="41"/>
                    <a:pt x="695" y="41"/>
                    <a:pt x="694" y="41"/>
                  </a:cubicBezTo>
                  <a:cubicBezTo>
                    <a:pt x="695" y="41"/>
                    <a:pt x="695" y="41"/>
                    <a:pt x="695" y="41"/>
                  </a:cubicBezTo>
                  <a:cubicBezTo>
                    <a:pt x="695" y="41"/>
                    <a:pt x="695" y="41"/>
                    <a:pt x="695" y="41"/>
                  </a:cubicBezTo>
                  <a:cubicBezTo>
                    <a:pt x="695" y="41"/>
                    <a:pt x="695" y="41"/>
                    <a:pt x="695" y="41"/>
                  </a:cubicBezTo>
                  <a:cubicBezTo>
                    <a:pt x="697" y="41"/>
                    <a:pt x="697" y="41"/>
                    <a:pt x="697" y="41"/>
                  </a:cubicBezTo>
                  <a:cubicBezTo>
                    <a:pt x="710" y="40"/>
                    <a:pt x="710" y="40"/>
                    <a:pt x="710" y="40"/>
                  </a:cubicBezTo>
                  <a:cubicBezTo>
                    <a:pt x="719" y="40"/>
                    <a:pt x="727" y="40"/>
                    <a:pt x="729" y="41"/>
                  </a:cubicBezTo>
                  <a:cubicBezTo>
                    <a:pt x="726" y="41"/>
                    <a:pt x="718" y="42"/>
                    <a:pt x="709" y="42"/>
                  </a:cubicBezTo>
                  <a:cubicBezTo>
                    <a:pt x="705" y="42"/>
                    <a:pt x="700" y="43"/>
                    <a:pt x="696" y="43"/>
                  </a:cubicBezTo>
                  <a:cubicBezTo>
                    <a:pt x="695" y="43"/>
                    <a:pt x="695" y="43"/>
                    <a:pt x="695" y="43"/>
                  </a:cubicBezTo>
                  <a:cubicBezTo>
                    <a:pt x="695" y="42"/>
                    <a:pt x="695" y="42"/>
                    <a:pt x="695" y="42"/>
                  </a:cubicBezTo>
                  <a:cubicBezTo>
                    <a:pt x="695" y="42"/>
                    <a:pt x="695" y="42"/>
                    <a:pt x="695" y="42"/>
                  </a:cubicBezTo>
                  <a:cubicBezTo>
                    <a:pt x="695" y="42"/>
                    <a:pt x="695" y="42"/>
                    <a:pt x="695" y="42"/>
                  </a:cubicBezTo>
                  <a:cubicBezTo>
                    <a:pt x="695" y="44"/>
                    <a:pt x="695" y="44"/>
                    <a:pt x="695" y="44"/>
                  </a:cubicBezTo>
                  <a:cubicBezTo>
                    <a:pt x="695" y="44"/>
                    <a:pt x="695" y="44"/>
                    <a:pt x="695" y="44"/>
                  </a:cubicBezTo>
                  <a:cubicBezTo>
                    <a:pt x="695" y="44"/>
                    <a:pt x="695" y="44"/>
                    <a:pt x="695" y="44"/>
                  </a:cubicBezTo>
                  <a:cubicBezTo>
                    <a:pt x="695" y="44"/>
                    <a:pt x="695" y="44"/>
                    <a:pt x="695" y="44"/>
                  </a:cubicBezTo>
                  <a:cubicBezTo>
                    <a:pt x="697" y="44"/>
                    <a:pt x="697" y="44"/>
                    <a:pt x="697" y="44"/>
                  </a:cubicBezTo>
                  <a:cubicBezTo>
                    <a:pt x="699" y="43"/>
                    <a:pt x="699" y="43"/>
                    <a:pt x="699" y="43"/>
                  </a:cubicBezTo>
                  <a:cubicBezTo>
                    <a:pt x="702" y="43"/>
                    <a:pt x="706" y="43"/>
                    <a:pt x="710" y="42"/>
                  </a:cubicBezTo>
                  <a:cubicBezTo>
                    <a:pt x="735" y="41"/>
                    <a:pt x="735" y="41"/>
                    <a:pt x="735" y="41"/>
                  </a:cubicBezTo>
                  <a:cubicBezTo>
                    <a:pt x="731" y="41"/>
                    <a:pt x="730" y="42"/>
                    <a:pt x="728" y="42"/>
                  </a:cubicBezTo>
                  <a:cubicBezTo>
                    <a:pt x="742" y="41"/>
                    <a:pt x="761" y="41"/>
                    <a:pt x="780" y="40"/>
                  </a:cubicBezTo>
                  <a:cubicBezTo>
                    <a:pt x="752" y="40"/>
                    <a:pt x="752" y="40"/>
                    <a:pt x="752" y="40"/>
                  </a:cubicBezTo>
                  <a:cubicBezTo>
                    <a:pt x="764" y="38"/>
                    <a:pt x="799" y="40"/>
                    <a:pt x="810" y="39"/>
                  </a:cubicBezTo>
                  <a:cubicBezTo>
                    <a:pt x="810" y="41"/>
                    <a:pt x="793" y="41"/>
                    <a:pt x="810" y="43"/>
                  </a:cubicBezTo>
                  <a:cubicBezTo>
                    <a:pt x="833" y="43"/>
                    <a:pt x="840" y="43"/>
                    <a:pt x="846" y="42"/>
                  </a:cubicBezTo>
                  <a:cubicBezTo>
                    <a:pt x="853" y="41"/>
                    <a:pt x="859" y="40"/>
                    <a:pt x="881" y="40"/>
                  </a:cubicBezTo>
                  <a:cubicBezTo>
                    <a:pt x="873" y="39"/>
                    <a:pt x="873" y="39"/>
                    <a:pt x="873" y="39"/>
                  </a:cubicBezTo>
                  <a:cubicBezTo>
                    <a:pt x="887" y="39"/>
                    <a:pt x="899" y="37"/>
                    <a:pt x="919" y="40"/>
                  </a:cubicBezTo>
                  <a:cubicBezTo>
                    <a:pt x="918" y="41"/>
                    <a:pt x="903" y="40"/>
                    <a:pt x="895" y="41"/>
                  </a:cubicBezTo>
                  <a:cubicBezTo>
                    <a:pt x="899" y="42"/>
                    <a:pt x="920" y="39"/>
                    <a:pt x="936" y="42"/>
                  </a:cubicBezTo>
                  <a:cubicBezTo>
                    <a:pt x="923" y="43"/>
                    <a:pt x="888" y="42"/>
                    <a:pt x="865" y="41"/>
                  </a:cubicBezTo>
                  <a:cubicBezTo>
                    <a:pt x="868" y="42"/>
                    <a:pt x="868" y="43"/>
                    <a:pt x="864" y="43"/>
                  </a:cubicBezTo>
                  <a:cubicBezTo>
                    <a:pt x="934" y="44"/>
                    <a:pt x="1009" y="46"/>
                    <a:pt x="1077" y="55"/>
                  </a:cubicBezTo>
                  <a:cubicBezTo>
                    <a:pt x="1041" y="54"/>
                    <a:pt x="1093" y="57"/>
                    <a:pt x="1084" y="59"/>
                  </a:cubicBezTo>
                  <a:cubicBezTo>
                    <a:pt x="1090" y="58"/>
                    <a:pt x="1111" y="62"/>
                    <a:pt x="1130" y="64"/>
                  </a:cubicBezTo>
                  <a:cubicBezTo>
                    <a:pt x="1137" y="67"/>
                    <a:pt x="1092" y="61"/>
                    <a:pt x="1107" y="64"/>
                  </a:cubicBezTo>
                  <a:cubicBezTo>
                    <a:pt x="1143" y="68"/>
                    <a:pt x="1192" y="72"/>
                    <a:pt x="1238" y="81"/>
                  </a:cubicBezTo>
                  <a:cubicBezTo>
                    <a:pt x="1234" y="81"/>
                    <a:pt x="1224" y="79"/>
                    <a:pt x="1222" y="80"/>
                  </a:cubicBezTo>
                  <a:cubicBezTo>
                    <a:pt x="1237" y="82"/>
                    <a:pt x="1255" y="84"/>
                    <a:pt x="1271" y="88"/>
                  </a:cubicBezTo>
                  <a:cubicBezTo>
                    <a:pt x="1279" y="90"/>
                    <a:pt x="1287" y="93"/>
                    <a:pt x="1294" y="96"/>
                  </a:cubicBezTo>
                  <a:cubicBezTo>
                    <a:pt x="1300" y="99"/>
                    <a:pt x="1306" y="103"/>
                    <a:pt x="1310" y="107"/>
                  </a:cubicBezTo>
                  <a:cubicBezTo>
                    <a:pt x="1297" y="99"/>
                    <a:pt x="1281" y="94"/>
                    <a:pt x="1265" y="90"/>
                  </a:cubicBezTo>
                  <a:cubicBezTo>
                    <a:pt x="1269" y="92"/>
                    <a:pt x="1274" y="93"/>
                    <a:pt x="1281" y="97"/>
                  </a:cubicBezTo>
                  <a:cubicBezTo>
                    <a:pt x="1278" y="96"/>
                    <a:pt x="1274" y="95"/>
                    <a:pt x="1270" y="94"/>
                  </a:cubicBezTo>
                  <a:cubicBezTo>
                    <a:pt x="1288" y="100"/>
                    <a:pt x="1294" y="103"/>
                    <a:pt x="1299" y="105"/>
                  </a:cubicBezTo>
                  <a:cubicBezTo>
                    <a:pt x="1301" y="105"/>
                    <a:pt x="1303" y="106"/>
                    <a:pt x="1305" y="107"/>
                  </a:cubicBezTo>
                  <a:cubicBezTo>
                    <a:pt x="1308" y="108"/>
                    <a:pt x="1311" y="110"/>
                    <a:pt x="1315" y="113"/>
                  </a:cubicBezTo>
                  <a:cubicBezTo>
                    <a:pt x="1317" y="117"/>
                    <a:pt x="1318" y="120"/>
                    <a:pt x="1319" y="124"/>
                  </a:cubicBezTo>
                  <a:cubicBezTo>
                    <a:pt x="1319" y="126"/>
                    <a:pt x="1319" y="127"/>
                    <a:pt x="1319" y="129"/>
                  </a:cubicBezTo>
                  <a:cubicBezTo>
                    <a:pt x="1319" y="131"/>
                    <a:pt x="1318" y="132"/>
                    <a:pt x="1317" y="134"/>
                  </a:cubicBezTo>
                  <a:cubicBezTo>
                    <a:pt x="1315" y="138"/>
                    <a:pt x="1311" y="141"/>
                    <a:pt x="1307" y="144"/>
                  </a:cubicBezTo>
                  <a:cubicBezTo>
                    <a:pt x="1303" y="147"/>
                    <a:pt x="1299" y="150"/>
                    <a:pt x="1295" y="153"/>
                  </a:cubicBezTo>
                  <a:cubicBezTo>
                    <a:pt x="1287" y="158"/>
                    <a:pt x="1278" y="162"/>
                    <a:pt x="1270" y="166"/>
                  </a:cubicBezTo>
                  <a:cubicBezTo>
                    <a:pt x="1266" y="168"/>
                    <a:pt x="1262" y="170"/>
                    <a:pt x="1258" y="172"/>
                  </a:cubicBezTo>
                  <a:cubicBezTo>
                    <a:pt x="1246" y="176"/>
                    <a:pt x="1246" y="176"/>
                    <a:pt x="1246" y="176"/>
                  </a:cubicBezTo>
                  <a:cubicBezTo>
                    <a:pt x="1238" y="179"/>
                    <a:pt x="1231" y="182"/>
                    <a:pt x="1225" y="185"/>
                  </a:cubicBezTo>
                  <a:cubicBezTo>
                    <a:pt x="1217" y="187"/>
                    <a:pt x="1187" y="195"/>
                    <a:pt x="1199" y="190"/>
                  </a:cubicBezTo>
                  <a:cubicBezTo>
                    <a:pt x="1209" y="186"/>
                    <a:pt x="1216" y="183"/>
                    <a:pt x="1225" y="179"/>
                  </a:cubicBezTo>
                  <a:cubicBezTo>
                    <a:pt x="1230" y="177"/>
                    <a:pt x="1236" y="175"/>
                    <a:pt x="1243" y="173"/>
                  </a:cubicBezTo>
                  <a:cubicBezTo>
                    <a:pt x="1254" y="169"/>
                    <a:pt x="1254" y="169"/>
                    <a:pt x="1254" y="169"/>
                  </a:cubicBezTo>
                  <a:cubicBezTo>
                    <a:pt x="1258" y="168"/>
                    <a:pt x="1262" y="166"/>
                    <a:pt x="1267" y="164"/>
                  </a:cubicBezTo>
                  <a:cubicBezTo>
                    <a:pt x="1270" y="164"/>
                    <a:pt x="1263" y="168"/>
                    <a:pt x="1256" y="170"/>
                  </a:cubicBezTo>
                  <a:cubicBezTo>
                    <a:pt x="1250" y="172"/>
                    <a:pt x="1244" y="174"/>
                    <a:pt x="1250" y="173"/>
                  </a:cubicBezTo>
                  <a:cubicBezTo>
                    <a:pt x="1254" y="171"/>
                    <a:pt x="1259" y="170"/>
                    <a:pt x="1264" y="168"/>
                  </a:cubicBezTo>
                  <a:cubicBezTo>
                    <a:pt x="1269" y="166"/>
                    <a:pt x="1274" y="163"/>
                    <a:pt x="1279" y="161"/>
                  </a:cubicBezTo>
                  <a:cubicBezTo>
                    <a:pt x="1290" y="155"/>
                    <a:pt x="1299" y="149"/>
                    <a:pt x="1304" y="145"/>
                  </a:cubicBezTo>
                  <a:cubicBezTo>
                    <a:pt x="1292" y="153"/>
                    <a:pt x="1279" y="161"/>
                    <a:pt x="1266" y="167"/>
                  </a:cubicBezTo>
                  <a:cubicBezTo>
                    <a:pt x="1265" y="165"/>
                    <a:pt x="1270" y="163"/>
                    <a:pt x="1275" y="161"/>
                  </a:cubicBezTo>
                  <a:cubicBezTo>
                    <a:pt x="1280" y="159"/>
                    <a:pt x="1285" y="156"/>
                    <a:pt x="1288" y="153"/>
                  </a:cubicBezTo>
                  <a:cubicBezTo>
                    <a:pt x="1283" y="155"/>
                    <a:pt x="1275" y="160"/>
                    <a:pt x="1266" y="164"/>
                  </a:cubicBezTo>
                  <a:cubicBezTo>
                    <a:pt x="1261" y="166"/>
                    <a:pt x="1257" y="168"/>
                    <a:pt x="1252" y="169"/>
                  </a:cubicBezTo>
                  <a:cubicBezTo>
                    <a:pt x="1247" y="171"/>
                    <a:pt x="1242" y="172"/>
                    <a:pt x="1238" y="174"/>
                  </a:cubicBezTo>
                  <a:cubicBezTo>
                    <a:pt x="1240" y="172"/>
                    <a:pt x="1240" y="172"/>
                    <a:pt x="1240" y="172"/>
                  </a:cubicBezTo>
                  <a:cubicBezTo>
                    <a:pt x="1223" y="178"/>
                    <a:pt x="1216" y="180"/>
                    <a:pt x="1208" y="182"/>
                  </a:cubicBezTo>
                  <a:cubicBezTo>
                    <a:pt x="1201" y="184"/>
                    <a:pt x="1194" y="186"/>
                    <a:pt x="1176" y="191"/>
                  </a:cubicBezTo>
                  <a:cubicBezTo>
                    <a:pt x="1175" y="194"/>
                    <a:pt x="1188" y="190"/>
                    <a:pt x="1205" y="187"/>
                  </a:cubicBezTo>
                  <a:cubicBezTo>
                    <a:pt x="1177" y="194"/>
                    <a:pt x="1144" y="203"/>
                    <a:pt x="1110" y="208"/>
                  </a:cubicBezTo>
                  <a:cubicBezTo>
                    <a:pt x="1076" y="214"/>
                    <a:pt x="1042" y="217"/>
                    <a:pt x="1013" y="217"/>
                  </a:cubicBezTo>
                  <a:cubicBezTo>
                    <a:pt x="1047" y="212"/>
                    <a:pt x="1047" y="212"/>
                    <a:pt x="1047" y="212"/>
                  </a:cubicBezTo>
                  <a:cubicBezTo>
                    <a:pt x="1025" y="214"/>
                    <a:pt x="988" y="219"/>
                    <a:pt x="989" y="216"/>
                  </a:cubicBezTo>
                  <a:cubicBezTo>
                    <a:pt x="1014" y="215"/>
                    <a:pt x="1003" y="213"/>
                    <a:pt x="1016" y="212"/>
                  </a:cubicBezTo>
                  <a:cubicBezTo>
                    <a:pt x="1018" y="212"/>
                    <a:pt x="1018" y="212"/>
                    <a:pt x="1018" y="212"/>
                  </a:cubicBezTo>
                  <a:cubicBezTo>
                    <a:pt x="1021" y="212"/>
                    <a:pt x="1030" y="210"/>
                    <a:pt x="1024" y="211"/>
                  </a:cubicBezTo>
                  <a:cubicBezTo>
                    <a:pt x="1005" y="214"/>
                    <a:pt x="975" y="217"/>
                    <a:pt x="954" y="219"/>
                  </a:cubicBezTo>
                  <a:cubicBezTo>
                    <a:pt x="963" y="218"/>
                    <a:pt x="944" y="218"/>
                    <a:pt x="941" y="218"/>
                  </a:cubicBezTo>
                  <a:cubicBezTo>
                    <a:pt x="921" y="220"/>
                    <a:pt x="941" y="219"/>
                    <a:pt x="943" y="220"/>
                  </a:cubicBezTo>
                  <a:cubicBezTo>
                    <a:pt x="932" y="221"/>
                    <a:pt x="914" y="224"/>
                    <a:pt x="905" y="223"/>
                  </a:cubicBezTo>
                  <a:cubicBezTo>
                    <a:pt x="890" y="222"/>
                    <a:pt x="924" y="220"/>
                    <a:pt x="929" y="219"/>
                  </a:cubicBezTo>
                  <a:cubicBezTo>
                    <a:pt x="908" y="221"/>
                    <a:pt x="888" y="222"/>
                    <a:pt x="868" y="224"/>
                  </a:cubicBezTo>
                  <a:cubicBezTo>
                    <a:pt x="869" y="224"/>
                    <a:pt x="869" y="224"/>
                    <a:pt x="869" y="224"/>
                  </a:cubicBezTo>
                  <a:cubicBezTo>
                    <a:pt x="864" y="224"/>
                    <a:pt x="855" y="225"/>
                    <a:pt x="849" y="225"/>
                  </a:cubicBezTo>
                  <a:cubicBezTo>
                    <a:pt x="843" y="224"/>
                    <a:pt x="857" y="223"/>
                    <a:pt x="866" y="223"/>
                  </a:cubicBezTo>
                  <a:cubicBezTo>
                    <a:pt x="834" y="223"/>
                    <a:pt x="810" y="229"/>
                    <a:pt x="782" y="226"/>
                  </a:cubicBezTo>
                  <a:cubicBezTo>
                    <a:pt x="765" y="228"/>
                    <a:pt x="765" y="228"/>
                    <a:pt x="765" y="228"/>
                  </a:cubicBezTo>
                  <a:cubicBezTo>
                    <a:pt x="763" y="228"/>
                    <a:pt x="760" y="227"/>
                    <a:pt x="763" y="227"/>
                  </a:cubicBezTo>
                  <a:cubicBezTo>
                    <a:pt x="746" y="228"/>
                    <a:pt x="746" y="228"/>
                    <a:pt x="746" y="228"/>
                  </a:cubicBezTo>
                  <a:cubicBezTo>
                    <a:pt x="713" y="230"/>
                    <a:pt x="737" y="226"/>
                    <a:pt x="726" y="226"/>
                  </a:cubicBezTo>
                  <a:cubicBezTo>
                    <a:pt x="727" y="226"/>
                    <a:pt x="727" y="226"/>
                    <a:pt x="727" y="226"/>
                  </a:cubicBezTo>
                  <a:cubicBezTo>
                    <a:pt x="717" y="225"/>
                    <a:pt x="710" y="225"/>
                    <a:pt x="717" y="224"/>
                  </a:cubicBezTo>
                  <a:cubicBezTo>
                    <a:pt x="682" y="226"/>
                    <a:pt x="682" y="226"/>
                    <a:pt x="682" y="226"/>
                  </a:cubicBezTo>
                  <a:cubicBezTo>
                    <a:pt x="682" y="226"/>
                    <a:pt x="682" y="226"/>
                    <a:pt x="682" y="226"/>
                  </a:cubicBezTo>
                  <a:cubicBezTo>
                    <a:pt x="669" y="228"/>
                    <a:pt x="618" y="228"/>
                    <a:pt x="618" y="232"/>
                  </a:cubicBezTo>
                  <a:cubicBezTo>
                    <a:pt x="609" y="231"/>
                    <a:pt x="602" y="230"/>
                    <a:pt x="606" y="230"/>
                  </a:cubicBezTo>
                  <a:cubicBezTo>
                    <a:pt x="580" y="230"/>
                    <a:pt x="612" y="227"/>
                    <a:pt x="571" y="227"/>
                  </a:cubicBezTo>
                  <a:cubicBezTo>
                    <a:pt x="571" y="226"/>
                    <a:pt x="575" y="227"/>
                    <a:pt x="582" y="227"/>
                  </a:cubicBezTo>
                  <a:cubicBezTo>
                    <a:pt x="571" y="226"/>
                    <a:pt x="567" y="226"/>
                    <a:pt x="565" y="227"/>
                  </a:cubicBezTo>
                  <a:cubicBezTo>
                    <a:pt x="565" y="226"/>
                    <a:pt x="564" y="226"/>
                    <a:pt x="562" y="225"/>
                  </a:cubicBezTo>
                  <a:cubicBezTo>
                    <a:pt x="561" y="227"/>
                    <a:pt x="544" y="226"/>
                    <a:pt x="535" y="225"/>
                  </a:cubicBezTo>
                  <a:cubicBezTo>
                    <a:pt x="549" y="224"/>
                    <a:pt x="549" y="224"/>
                    <a:pt x="549" y="224"/>
                  </a:cubicBezTo>
                  <a:cubicBezTo>
                    <a:pt x="540" y="224"/>
                    <a:pt x="534" y="224"/>
                    <a:pt x="516" y="224"/>
                  </a:cubicBezTo>
                  <a:cubicBezTo>
                    <a:pt x="528" y="223"/>
                    <a:pt x="528" y="223"/>
                    <a:pt x="528" y="223"/>
                  </a:cubicBezTo>
                  <a:cubicBezTo>
                    <a:pt x="499" y="222"/>
                    <a:pt x="525" y="226"/>
                    <a:pt x="491" y="223"/>
                  </a:cubicBezTo>
                  <a:cubicBezTo>
                    <a:pt x="522" y="226"/>
                    <a:pt x="522" y="226"/>
                    <a:pt x="522" y="226"/>
                  </a:cubicBezTo>
                  <a:cubicBezTo>
                    <a:pt x="486" y="225"/>
                    <a:pt x="498" y="228"/>
                    <a:pt x="482" y="229"/>
                  </a:cubicBezTo>
                  <a:cubicBezTo>
                    <a:pt x="444" y="230"/>
                    <a:pt x="398" y="224"/>
                    <a:pt x="369" y="227"/>
                  </a:cubicBezTo>
                  <a:cubicBezTo>
                    <a:pt x="365" y="225"/>
                    <a:pt x="369" y="225"/>
                    <a:pt x="359" y="223"/>
                  </a:cubicBezTo>
                  <a:cubicBezTo>
                    <a:pt x="382" y="224"/>
                    <a:pt x="395" y="224"/>
                    <a:pt x="406" y="222"/>
                  </a:cubicBezTo>
                  <a:cubicBezTo>
                    <a:pt x="452" y="222"/>
                    <a:pt x="418" y="228"/>
                    <a:pt x="468" y="227"/>
                  </a:cubicBezTo>
                  <a:cubicBezTo>
                    <a:pt x="466" y="225"/>
                    <a:pt x="450" y="224"/>
                    <a:pt x="436" y="224"/>
                  </a:cubicBezTo>
                  <a:cubicBezTo>
                    <a:pt x="435" y="223"/>
                    <a:pt x="452" y="222"/>
                    <a:pt x="463" y="222"/>
                  </a:cubicBezTo>
                  <a:cubicBezTo>
                    <a:pt x="434" y="222"/>
                    <a:pt x="393" y="218"/>
                    <a:pt x="374" y="217"/>
                  </a:cubicBezTo>
                  <a:cubicBezTo>
                    <a:pt x="366" y="218"/>
                    <a:pt x="343" y="218"/>
                    <a:pt x="333" y="216"/>
                  </a:cubicBezTo>
                  <a:cubicBezTo>
                    <a:pt x="334" y="218"/>
                    <a:pt x="289" y="216"/>
                    <a:pt x="303" y="219"/>
                  </a:cubicBezTo>
                  <a:cubicBezTo>
                    <a:pt x="271" y="218"/>
                    <a:pt x="283" y="214"/>
                    <a:pt x="253" y="215"/>
                  </a:cubicBezTo>
                  <a:cubicBezTo>
                    <a:pt x="264" y="214"/>
                    <a:pt x="233" y="212"/>
                    <a:pt x="246" y="211"/>
                  </a:cubicBezTo>
                  <a:cubicBezTo>
                    <a:pt x="256" y="214"/>
                    <a:pt x="290" y="213"/>
                    <a:pt x="306" y="213"/>
                  </a:cubicBezTo>
                  <a:cubicBezTo>
                    <a:pt x="291" y="212"/>
                    <a:pt x="276" y="210"/>
                    <a:pt x="261" y="209"/>
                  </a:cubicBezTo>
                  <a:cubicBezTo>
                    <a:pt x="272" y="210"/>
                    <a:pt x="256" y="210"/>
                    <a:pt x="249" y="210"/>
                  </a:cubicBezTo>
                  <a:cubicBezTo>
                    <a:pt x="244" y="208"/>
                    <a:pt x="244" y="208"/>
                    <a:pt x="244" y="208"/>
                  </a:cubicBezTo>
                  <a:cubicBezTo>
                    <a:pt x="240" y="209"/>
                    <a:pt x="220" y="207"/>
                    <a:pt x="199" y="204"/>
                  </a:cubicBezTo>
                  <a:cubicBezTo>
                    <a:pt x="177" y="201"/>
                    <a:pt x="154" y="197"/>
                    <a:pt x="143" y="198"/>
                  </a:cubicBezTo>
                  <a:cubicBezTo>
                    <a:pt x="156" y="200"/>
                    <a:pt x="168" y="203"/>
                    <a:pt x="175" y="201"/>
                  </a:cubicBezTo>
                  <a:cubicBezTo>
                    <a:pt x="201" y="206"/>
                    <a:pt x="170" y="204"/>
                    <a:pt x="182" y="207"/>
                  </a:cubicBezTo>
                  <a:cubicBezTo>
                    <a:pt x="161" y="205"/>
                    <a:pt x="136" y="202"/>
                    <a:pt x="110" y="197"/>
                  </a:cubicBezTo>
                  <a:cubicBezTo>
                    <a:pt x="84" y="192"/>
                    <a:pt x="58" y="186"/>
                    <a:pt x="38" y="179"/>
                  </a:cubicBezTo>
                  <a:cubicBezTo>
                    <a:pt x="42" y="180"/>
                    <a:pt x="48" y="182"/>
                    <a:pt x="54" y="184"/>
                  </a:cubicBezTo>
                  <a:cubicBezTo>
                    <a:pt x="60" y="185"/>
                    <a:pt x="66" y="187"/>
                    <a:pt x="67" y="186"/>
                  </a:cubicBezTo>
                  <a:cubicBezTo>
                    <a:pt x="59" y="183"/>
                    <a:pt x="51" y="181"/>
                    <a:pt x="43" y="178"/>
                  </a:cubicBezTo>
                  <a:cubicBezTo>
                    <a:pt x="35" y="175"/>
                    <a:pt x="27" y="171"/>
                    <a:pt x="21" y="165"/>
                  </a:cubicBezTo>
                  <a:cubicBezTo>
                    <a:pt x="18" y="162"/>
                    <a:pt x="16" y="158"/>
                    <a:pt x="16" y="154"/>
                  </a:cubicBezTo>
                  <a:cubicBezTo>
                    <a:pt x="15" y="149"/>
                    <a:pt x="16" y="145"/>
                    <a:pt x="19" y="141"/>
                  </a:cubicBezTo>
                  <a:cubicBezTo>
                    <a:pt x="24" y="133"/>
                    <a:pt x="31" y="127"/>
                    <a:pt x="39" y="121"/>
                  </a:cubicBezTo>
                  <a:cubicBezTo>
                    <a:pt x="37" y="123"/>
                    <a:pt x="36" y="125"/>
                    <a:pt x="35" y="127"/>
                  </a:cubicBezTo>
                  <a:cubicBezTo>
                    <a:pt x="41" y="122"/>
                    <a:pt x="45" y="120"/>
                    <a:pt x="48" y="118"/>
                  </a:cubicBezTo>
                  <a:cubicBezTo>
                    <a:pt x="50" y="116"/>
                    <a:pt x="52" y="116"/>
                    <a:pt x="53" y="115"/>
                  </a:cubicBezTo>
                  <a:cubicBezTo>
                    <a:pt x="57" y="114"/>
                    <a:pt x="60" y="112"/>
                    <a:pt x="76" y="106"/>
                  </a:cubicBezTo>
                  <a:cubicBezTo>
                    <a:pt x="74" y="106"/>
                    <a:pt x="70" y="107"/>
                    <a:pt x="77" y="104"/>
                  </a:cubicBezTo>
                  <a:cubicBezTo>
                    <a:pt x="90" y="99"/>
                    <a:pt x="91" y="99"/>
                    <a:pt x="91" y="100"/>
                  </a:cubicBezTo>
                  <a:cubicBezTo>
                    <a:pt x="91" y="100"/>
                    <a:pt x="89" y="102"/>
                    <a:pt x="98" y="99"/>
                  </a:cubicBezTo>
                  <a:cubicBezTo>
                    <a:pt x="114" y="91"/>
                    <a:pt x="118" y="91"/>
                    <a:pt x="123" y="90"/>
                  </a:cubicBezTo>
                  <a:cubicBezTo>
                    <a:pt x="129" y="89"/>
                    <a:pt x="135" y="88"/>
                    <a:pt x="156" y="81"/>
                  </a:cubicBezTo>
                  <a:cubicBezTo>
                    <a:pt x="153" y="83"/>
                    <a:pt x="153" y="83"/>
                    <a:pt x="153" y="83"/>
                  </a:cubicBezTo>
                  <a:cubicBezTo>
                    <a:pt x="186" y="73"/>
                    <a:pt x="231" y="66"/>
                    <a:pt x="267" y="60"/>
                  </a:cubicBezTo>
                  <a:cubicBezTo>
                    <a:pt x="264" y="60"/>
                    <a:pt x="237" y="65"/>
                    <a:pt x="240" y="63"/>
                  </a:cubicBezTo>
                  <a:cubicBezTo>
                    <a:pt x="255" y="59"/>
                    <a:pt x="270" y="56"/>
                    <a:pt x="286" y="53"/>
                  </a:cubicBezTo>
                  <a:cubicBezTo>
                    <a:pt x="289" y="53"/>
                    <a:pt x="309" y="50"/>
                    <a:pt x="297" y="53"/>
                  </a:cubicBezTo>
                  <a:cubicBezTo>
                    <a:pt x="290" y="55"/>
                    <a:pt x="284" y="55"/>
                    <a:pt x="280" y="56"/>
                  </a:cubicBezTo>
                  <a:cubicBezTo>
                    <a:pt x="286" y="56"/>
                    <a:pt x="286" y="56"/>
                    <a:pt x="286" y="56"/>
                  </a:cubicBezTo>
                  <a:cubicBezTo>
                    <a:pt x="329" y="48"/>
                    <a:pt x="283" y="53"/>
                    <a:pt x="283" y="51"/>
                  </a:cubicBezTo>
                  <a:cubicBezTo>
                    <a:pt x="306" y="48"/>
                    <a:pt x="314" y="45"/>
                    <a:pt x="329" y="42"/>
                  </a:cubicBezTo>
                  <a:cubicBezTo>
                    <a:pt x="337" y="43"/>
                    <a:pt x="300" y="49"/>
                    <a:pt x="320" y="48"/>
                  </a:cubicBezTo>
                  <a:cubicBezTo>
                    <a:pt x="334" y="47"/>
                    <a:pt x="378" y="39"/>
                    <a:pt x="394" y="36"/>
                  </a:cubicBezTo>
                  <a:cubicBezTo>
                    <a:pt x="406" y="37"/>
                    <a:pt x="428" y="34"/>
                    <a:pt x="448" y="33"/>
                  </a:cubicBezTo>
                  <a:cubicBezTo>
                    <a:pt x="468" y="31"/>
                    <a:pt x="485" y="29"/>
                    <a:pt x="485" y="31"/>
                  </a:cubicBezTo>
                  <a:cubicBezTo>
                    <a:pt x="484" y="31"/>
                    <a:pt x="492" y="29"/>
                    <a:pt x="503" y="29"/>
                  </a:cubicBezTo>
                  <a:cubicBezTo>
                    <a:pt x="496" y="30"/>
                    <a:pt x="496" y="30"/>
                    <a:pt x="496" y="30"/>
                  </a:cubicBezTo>
                  <a:cubicBezTo>
                    <a:pt x="529" y="29"/>
                    <a:pt x="528" y="24"/>
                    <a:pt x="548" y="24"/>
                  </a:cubicBezTo>
                  <a:cubicBezTo>
                    <a:pt x="548" y="24"/>
                    <a:pt x="542" y="25"/>
                    <a:pt x="538" y="26"/>
                  </a:cubicBezTo>
                  <a:cubicBezTo>
                    <a:pt x="582" y="24"/>
                    <a:pt x="606" y="17"/>
                    <a:pt x="650" y="18"/>
                  </a:cubicBezTo>
                  <a:cubicBezTo>
                    <a:pt x="648" y="18"/>
                    <a:pt x="646" y="19"/>
                    <a:pt x="642" y="19"/>
                  </a:cubicBezTo>
                  <a:cubicBezTo>
                    <a:pt x="640" y="19"/>
                    <a:pt x="648" y="19"/>
                    <a:pt x="662" y="18"/>
                  </a:cubicBezTo>
                  <a:cubicBezTo>
                    <a:pt x="647" y="17"/>
                    <a:pt x="647" y="17"/>
                    <a:pt x="647" y="17"/>
                  </a:cubicBezTo>
                  <a:cubicBezTo>
                    <a:pt x="669" y="12"/>
                    <a:pt x="707" y="17"/>
                    <a:pt x="744" y="15"/>
                  </a:cubicBezTo>
                  <a:cubicBezTo>
                    <a:pt x="740" y="16"/>
                    <a:pt x="714" y="16"/>
                    <a:pt x="728" y="17"/>
                  </a:cubicBezTo>
                  <a:cubicBezTo>
                    <a:pt x="751" y="17"/>
                    <a:pt x="749" y="12"/>
                    <a:pt x="776" y="14"/>
                  </a:cubicBezTo>
                  <a:cubicBezTo>
                    <a:pt x="764" y="15"/>
                    <a:pt x="768" y="17"/>
                    <a:pt x="756" y="18"/>
                  </a:cubicBezTo>
                  <a:cubicBezTo>
                    <a:pt x="774" y="18"/>
                    <a:pt x="786" y="19"/>
                    <a:pt x="793" y="17"/>
                  </a:cubicBezTo>
                  <a:cubicBezTo>
                    <a:pt x="798" y="17"/>
                    <a:pt x="800" y="18"/>
                    <a:pt x="800" y="19"/>
                  </a:cubicBezTo>
                  <a:cubicBezTo>
                    <a:pt x="812" y="17"/>
                    <a:pt x="831" y="18"/>
                    <a:pt x="843" y="19"/>
                  </a:cubicBezTo>
                  <a:cubicBezTo>
                    <a:pt x="840" y="20"/>
                    <a:pt x="840" y="20"/>
                    <a:pt x="840" y="20"/>
                  </a:cubicBezTo>
                  <a:cubicBezTo>
                    <a:pt x="862" y="16"/>
                    <a:pt x="877" y="20"/>
                    <a:pt x="907" y="21"/>
                  </a:cubicBezTo>
                  <a:cubicBezTo>
                    <a:pt x="902" y="22"/>
                    <a:pt x="902" y="22"/>
                    <a:pt x="902" y="22"/>
                  </a:cubicBezTo>
                  <a:cubicBezTo>
                    <a:pt x="914" y="21"/>
                    <a:pt x="934" y="21"/>
                    <a:pt x="955" y="23"/>
                  </a:cubicBezTo>
                  <a:cubicBezTo>
                    <a:pt x="944" y="24"/>
                    <a:pt x="944" y="24"/>
                    <a:pt x="944" y="24"/>
                  </a:cubicBezTo>
                  <a:cubicBezTo>
                    <a:pt x="961" y="24"/>
                    <a:pt x="993" y="28"/>
                    <a:pt x="1008" y="27"/>
                  </a:cubicBezTo>
                  <a:cubicBezTo>
                    <a:pt x="1014" y="28"/>
                    <a:pt x="992" y="29"/>
                    <a:pt x="1020" y="31"/>
                  </a:cubicBezTo>
                  <a:cubicBezTo>
                    <a:pt x="1026" y="30"/>
                    <a:pt x="1048" y="31"/>
                    <a:pt x="1055" y="33"/>
                  </a:cubicBezTo>
                  <a:cubicBezTo>
                    <a:pt x="1055" y="34"/>
                    <a:pt x="1052" y="34"/>
                    <a:pt x="1044" y="33"/>
                  </a:cubicBezTo>
                  <a:cubicBezTo>
                    <a:pt x="1040" y="32"/>
                    <a:pt x="1043" y="33"/>
                    <a:pt x="1044" y="32"/>
                  </a:cubicBezTo>
                  <a:cubicBezTo>
                    <a:pt x="1035" y="33"/>
                    <a:pt x="1035" y="33"/>
                    <a:pt x="1035" y="33"/>
                  </a:cubicBezTo>
                  <a:cubicBezTo>
                    <a:pt x="1056" y="36"/>
                    <a:pt x="1052" y="33"/>
                    <a:pt x="1075" y="36"/>
                  </a:cubicBezTo>
                  <a:cubicBezTo>
                    <a:pt x="1080" y="37"/>
                    <a:pt x="1067" y="37"/>
                    <a:pt x="1064" y="37"/>
                  </a:cubicBezTo>
                  <a:cubicBezTo>
                    <a:pt x="1092" y="39"/>
                    <a:pt x="1121" y="42"/>
                    <a:pt x="1149" y="46"/>
                  </a:cubicBezTo>
                  <a:cubicBezTo>
                    <a:pt x="1151" y="45"/>
                    <a:pt x="1140" y="43"/>
                    <a:pt x="1148" y="43"/>
                  </a:cubicBezTo>
                  <a:cubicBezTo>
                    <a:pt x="1139" y="41"/>
                    <a:pt x="1129" y="39"/>
                    <a:pt x="1120" y="38"/>
                  </a:cubicBezTo>
                  <a:cubicBezTo>
                    <a:pt x="1106" y="34"/>
                    <a:pt x="1136" y="38"/>
                    <a:pt x="1148" y="40"/>
                  </a:cubicBezTo>
                  <a:cubicBezTo>
                    <a:pt x="1141" y="38"/>
                    <a:pt x="1135" y="37"/>
                    <a:pt x="1128" y="36"/>
                  </a:cubicBezTo>
                  <a:cubicBezTo>
                    <a:pt x="1127" y="36"/>
                    <a:pt x="1128" y="36"/>
                    <a:pt x="1129" y="36"/>
                  </a:cubicBezTo>
                  <a:cubicBezTo>
                    <a:pt x="1114" y="34"/>
                    <a:pt x="1114" y="34"/>
                    <a:pt x="1114" y="34"/>
                  </a:cubicBezTo>
                  <a:cubicBezTo>
                    <a:pt x="1135" y="36"/>
                    <a:pt x="1125" y="33"/>
                    <a:pt x="1115" y="31"/>
                  </a:cubicBezTo>
                  <a:cubicBezTo>
                    <a:pt x="1105" y="29"/>
                    <a:pt x="1095" y="27"/>
                    <a:pt x="1117" y="29"/>
                  </a:cubicBezTo>
                  <a:cubicBezTo>
                    <a:pt x="1106" y="28"/>
                    <a:pt x="1094" y="27"/>
                    <a:pt x="1087" y="27"/>
                  </a:cubicBezTo>
                  <a:cubicBezTo>
                    <a:pt x="1067" y="26"/>
                    <a:pt x="1072" y="25"/>
                    <a:pt x="1064" y="24"/>
                  </a:cubicBezTo>
                  <a:cubicBezTo>
                    <a:pt x="1074" y="24"/>
                    <a:pt x="1084" y="25"/>
                    <a:pt x="1094" y="25"/>
                  </a:cubicBezTo>
                  <a:cubicBezTo>
                    <a:pt x="1048" y="21"/>
                    <a:pt x="1100" y="24"/>
                    <a:pt x="1066" y="19"/>
                  </a:cubicBezTo>
                  <a:cubicBezTo>
                    <a:pt x="1026" y="16"/>
                    <a:pt x="1004" y="10"/>
                    <a:pt x="984" y="8"/>
                  </a:cubicBezTo>
                  <a:cubicBezTo>
                    <a:pt x="943" y="6"/>
                    <a:pt x="999" y="11"/>
                    <a:pt x="974" y="11"/>
                  </a:cubicBezTo>
                  <a:cubicBezTo>
                    <a:pt x="952" y="10"/>
                    <a:pt x="963" y="9"/>
                    <a:pt x="949" y="8"/>
                  </a:cubicBezTo>
                  <a:cubicBezTo>
                    <a:pt x="939" y="10"/>
                    <a:pt x="939" y="10"/>
                    <a:pt x="939" y="10"/>
                  </a:cubicBezTo>
                  <a:cubicBezTo>
                    <a:pt x="914" y="9"/>
                    <a:pt x="938" y="8"/>
                    <a:pt x="924" y="8"/>
                  </a:cubicBezTo>
                  <a:cubicBezTo>
                    <a:pt x="904" y="6"/>
                    <a:pt x="930" y="7"/>
                    <a:pt x="935" y="6"/>
                  </a:cubicBezTo>
                  <a:cubicBezTo>
                    <a:pt x="930" y="6"/>
                    <a:pt x="908" y="6"/>
                    <a:pt x="899" y="5"/>
                  </a:cubicBezTo>
                  <a:cubicBezTo>
                    <a:pt x="899" y="4"/>
                    <a:pt x="926" y="5"/>
                    <a:pt x="909" y="4"/>
                  </a:cubicBezTo>
                  <a:cubicBezTo>
                    <a:pt x="877" y="4"/>
                    <a:pt x="858" y="3"/>
                    <a:pt x="839" y="2"/>
                  </a:cubicBezTo>
                  <a:cubicBezTo>
                    <a:pt x="820" y="2"/>
                    <a:pt x="802" y="1"/>
                    <a:pt x="774" y="1"/>
                  </a:cubicBezTo>
                  <a:cubicBezTo>
                    <a:pt x="779" y="0"/>
                    <a:pt x="779" y="0"/>
                    <a:pt x="779" y="0"/>
                  </a:cubicBezTo>
                  <a:cubicBezTo>
                    <a:pt x="773" y="0"/>
                    <a:pt x="768" y="1"/>
                    <a:pt x="762" y="1"/>
                  </a:cubicBezTo>
                  <a:cubicBezTo>
                    <a:pt x="765" y="0"/>
                    <a:pt x="765" y="0"/>
                    <a:pt x="765" y="0"/>
                  </a:cubicBezTo>
                  <a:cubicBezTo>
                    <a:pt x="757" y="0"/>
                    <a:pt x="700" y="2"/>
                    <a:pt x="663" y="3"/>
                  </a:cubicBezTo>
                  <a:cubicBezTo>
                    <a:pt x="682" y="1"/>
                    <a:pt x="682" y="1"/>
                    <a:pt x="682" y="1"/>
                  </a:cubicBezTo>
                  <a:cubicBezTo>
                    <a:pt x="648" y="4"/>
                    <a:pt x="648" y="4"/>
                    <a:pt x="648" y="4"/>
                  </a:cubicBezTo>
                  <a:cubicBezTo>
                    <a:pt x="652" y="2"/>
                    <a:pt x="652" y="2"/>
                    <a:pt x="652" y="2"/>
                  </a:cubicBezTo>
                  <a:cubicBezTo>
                    <a:pt x="641" y="4"/>
                    <a:pt x="602" y="4"/>
                    <a:pt x="570" y="7"/>
                  </a:cubicBezTo>
                  <a:cubicBezTo>
                    <a:pt x="570" y="6"/>
                    <a:pt x="570" y="6"/>
                    <a:pt x="570" y="6"/>
                  </a:cubicBezTo>
                  <a:cubicBezTo>
                    <a:pt x="551" y="7"/>
                    <a:pt x="551" y="7"/>
                    <a:pt x="551" y="7"/>
                  </a:cubicBezTo>
                  <a:cubicBezTo>
                    <a:pt x="558" y="6"/>
                    <a:pt x="558" y="6"/>
                    <a:pt x="558" y="6"/>
                  </a:cubicBezTo>
                  <a:cubicBezTo>
                    <a:pt x="539" y="7"/>
                    <a:pt x="517" y="11"/>
                    <a:pt x="495" y="12"/>
                  </a:cubicBezTo>
                  <a:cubicBezTo>
                    <a:pt x="509" y="11"/>
                    <a:pt x="512" y="9"/>
                    <a:pt x="511" y="8"/>
                  </a:cubicBezTo>
                  <a:close/>
                  <a:moveTo>
                    <a:pt x="244" y="227"/>
                  </a:moveTo>
                  <a:cubicBezTo>
                    <a:pt x="253" y="228"/>
                    <a:pt x="253" y="228"/>
                    <a:pt x="253" y="228"/>
                  </a:cubicBezTo>
                  <a:cubicBezTo>
                    <a:pt x="250" y="228"/>
                    <a:pt x="247" y="228"/>
                    <a:pt x="244" y="227"/>
                  </a:cubicBezTo>
                  <a:cubicBezTo>
                    <a:pt x="231" y="226"/>
                    <a:pt x="231" y="226"/>
                    <a:pt x="231" y="226"/>
                  </a:cubicBezTo>
                  <a:cubicBezTo>
                    <a:pt x="232" y="225"/>
                    <a:pt x="237" y="226"/>
                    <a:pt x="244" y="227"/>
                  </a:cubicBezTo>
                  <a:close/>
                  <a:moveTo>
                    <a:pt x="1205" y="69"/>
                  </a:moveTo>
                  <a:cubicBezTo>
                    <a:pt x="1226" y="72"/>
                    <a:pt x="1226" y="72"/>
                    <a:pt x="1226" y="72"/>
                  </a:cubicBezTo>
                  <a:cubicBezTo>
                    <a:pt x="1222" y="71"/>
                    <a:pt x="1206" y="69"/>
                    <a:pt x="1213" y="69"/>
                  </a:cubicBezTo>
                  <a:cubicBezTo>
                    <a:pt x="1209" y="69"/>
                    <a:pt x="1202" y="68"/>
                    <a:pt x="1205" y="69"/>
                  </a:cubicBezTo>
                  <a:close/>
                  <a:moveTo>
                    <a:pt x="216" y="211"/>
                  </a:moveTo>
                  <a:cubicBezTo>
                    <a:pt x="225" y="211"/>
                    <a:pt x="225" y="211"/>
                    <a:pt x="225" y="211"/>
                  </a:cubicBezTo>
                  <a:cubicBezTo>
                    <a:pt x="233" y="213"/>
                    <a:pt x="233" y="213"/>
                    <a:pt x="233" y="213"/>
                  </a:cubicBezTo>
                  <a:lnTo>
                    <a:pt x="216" y="211"/>
                  </a:lnTo>
                  <a:close/>
                  <a:moveTo>
                    <a:pt x="45" y="180"/>
                  </a:moveTo>
                  <a:cubicBezTo>
                    <a:pt x="50" y="182"/>
                    <a:pt x="56" y="184"/>
                    <a:pt x="62" y="185"/>
                  </a:cubicBezTo>
                  <a:cubicBezTo>
                    <a:pt x="64" y="186"/>
                    <a:pt x="64" y="186"/>
                    <a:pt x="64" y="186"/>
                  </a:cubicBezTo>
                  <a:cubicBezTo>
                    <a:pt x="58" y="184"/>
                    <a:pt x="52" y="183"/>
                    <a:pt x="46" y="181"/>
                  </a:cubicBezTo>
                  <a:lnTo>
                    <a:pt x="45" y="180"/>
                  </a:lnTo>
                  <a:close/>
                  <a:moveTo>
                    <a:pt x="184" y="61"/>
                  </a:moveTo>
                  <a:cubicBezTo>
                    <a:pt x="173" y="66"/>
                    <a:pt x="167" y="65"/>
                    <a:pt x="153" y="70"/>
                  </a:cubicBezTo>
                  <a:cubicBezTo>
                    <a:pt x="151" y="70"/>
                    <a:pt x="150" y="71"/>
                    <a:pt x="149" y="71"/>
                  </a:cubicBezTo>
                  <a:cubicBezTo>
                    <a:pt x="153" y="70"/>
                    <a:pt x="153" y="70"/>
                    <a:pt x="153" y="70"/>
                  </a:cubicBezTo>
                  <a:cubicBezTo>
                    <a:pt x="161" y="67"/>
                    <a:pt x="169" y="62"/>
                    <a:pt x="184" y="61"/>
                  </a:cubicBezTo>
                  <a:close/>
                  <a:moveTo>
                    <a:pt x="200" y="220"/>
                  </a:moveTo>
                  <a:cubicBezTo>
                    <a:pt x="200" y="222"/>
                    <a:pt x="178" y="220"/>
                    <a:pt x="171" y="220"/>
                  </a:cubicBezTo>
                  <a:cubicBezTo>
                    <a:pt x="162" y="218"/>
                    <a:pt x="175" y="219"/>
                    <a:pt x="178" y="218"/>
                  </a:cubicBezTo>
                  <a:cubicBezTo>
                    <a:pt x="174" y="218"/>
                    <a:pt x="171" y="217"/>
                    <a:pt x="164" y="217"/>
                  </a:cubicBezTo>
                  <a:cubicBezTo>
                    <a:pt x="168" y="214"/>
                    <a:pt x="181" y="220"/>
                    <a:pt x="200" y="220"/>
                  </a:cubicBezTo>
                  <a:close/>
                  <a:moveTo>
                    <a:pt x="626" y="239"/>
                  </a:moveTo>
                  <a:cubicBezTo>
                    <a:pt x="609" y="240"/>
                    <a:pt x="609" y="240"/>
                    <a:pt x="609" y="240"/>
                  </a:cubicBezTo>
                  <a:cubicBezTo>
                    <a:pt x="614" y="240"/>
                    <a:pt x="614" y="240"/>
                    <a:pt x="614" y="240"/>
                  </a:cubicBezTo>
                  <a:lnTo>
                    <a:pt x="626" y="239"/>
                  </a:lnTo>
                  <a:close/>
                  <a:moveTo>
                    <a:pt x="714" y="240"/>
                  </a:moveTo>
                  <a:cubicBezTo>
                    <a:pt x="734" y="240"/>
                    <a:pt x="752" y="238"/>
                    <a:pt x="747" y="237"/>
                  </a:cubicBezTo>
                  <a:cubicBezTo>
                    <a:pt x="730" y="238"/>
                    <a:pt x="705" y="238"/>
                    <a:pt x="695" y="239"/>
                  </a:cubicBezTo>
                  <a:cubicBezTo>
                    <a:pt x="705" y="238"/>
                    <a:pt x="690" y="242"/>
                    <a:pt x="714" y="240"/>
                  </a:cubicBezTo>
                  <a:close/>
                  <a:moveTo>
                    <a:pt x="20" y="174"/>
                  </a:moveTo>
                  <a:cubicBezTo>
                    <a:pt x="18" y="172"/>
                    <a:pt x="15" y="169"/>
                    <a:pt x="13" y="165"/>
                  </a:cubicBezTo>
                  <a:cubicBezTo>
                    <a:pt x="10" y="161"/>
                    <a:pt x="8" y="156"/>
                    <a:pt x="9" y="150"/>
                  </a:cubicBezTo>
                  <a:cubicBezTo>
                    <a:pt x="9" y="145"/>
                    <a:pt x="11" y="140"/>
                    <a:pt x="13" y="137"/>
                  </a:cubicBezTo>
                  <a:cubicBezTo>
                    <a:pt x="11" y="141"/>
                    <a:pt x="9" y="145"/>
                    <a:pt x="9" y="149"/>
                  </a:cubicBezTo>
                  <a:cubicBezTo>
                    <a:pt x="9" y="154"/>
                    <a:pt x="10" y="159"/>
                    <a:pt x="13" y="164"/>
                  </a:cubicBezTo>
                  <a:cubicBezTo>
                    <a:pt x="15" y="168"/>
                    <a:pt x="19" y="172"/>
                    <a:pt x="24" y="176"/>
                  </a:cubicBezTo>
                  <a:cubicBezTo>
                    <a:pt x="29" y="179"/>
                    <a:pt x="34" y="182"/>
                    <a:pt x="40" y="185"/>
                  </a:cubicBezTo>
                  <a:cubicBezTo>
                    <a:pt x="33" y="182"/>
                    <a:pt x="27" y="180"/>
                    <a:pt x="22" y="176"/>
                  </a:cubicBezTo>
                  <a:cubicBezTo>
                    <a:pt x="23" y="177"/>
                    <a:pt x="24" y="178"/>
                    <a:pt x="26" y="179"/>
                  </a:cubicBezTo>
                  <a:cubicBezTo>
                    <a:pt x="24" y="178"/>
                    <a:pt x="22" y="177"/>
                    <a:pt x="21" y="177"/>
                  </a:cubicBezTo>
                  <a:cubicBezTo>
                    <a:pt x="22" y="177"/>
                    <a:pt x="22" y="176"/>
                    <a:pt x="20" y="174"/>
                  </a:cubicBezTo>
                  <a:close/>
                  <a:moveTo>
                    <a:pt x="884" y="233"/>
                  </a:moveTo>
                  <a:cubicBezTo>
                    <a:pt x="891" y="233"/>
                    <a:pt x="916" y="230"/>
                    <a:pt x="915" y="228"/>
                  </a:cubicBezTo>
                  <a:cubicBezTo>
                    <a:pt x="918" y="229"/>
                    <a:pt x="887" y="232"/>
                    <a:pt x="870" y="234"/>
                  </a:cubicBezTo>
                  <a:cubicBezTo>
                    <a:pt x="876" y="234"/>
                    <a:pt x="879" y="233"/>
                    <a:pt x="884" y="233"/>
                  </a:cubicBezTo>
                  <a:close/>
                  <a:moveTo>
                    <a:pt x="874" y="231"/>
                  </a:moveTo>
                  <a:cubicBezTo>
                    <a:pt x="865" y="231"/>
                    <a:pt x="868" y="230"/>
                    <a:pt x="851" y="232"/>
                  </a:cubicBezTo>
                  <a:cubicBezTo>
                    <a:pt x="854" y="233"/>
                    <a:pt x="847" y="236"/>
                    <a:pt x="822" y="236"/>
                  </a:cubicBezTo>
                  <a:cubicBezTo>
                    <a:pt x="842" y="233"/>
                    <a:pt x="843" y="232"/>
                    <a:pt x="868" y="230"/>
                  </a:cubicBezTo>
                  <a:lnTo>
                    <a:pt x="874" y="231"/>
                  </a:lnTo>
                  <a:close/>
                  <a:moveTo>
                    <a:pt x="832" y="237"/>
                  </a:moveTo>
                  <a:cubicBezTo>
                    <a:pt x="800" y="238"/>
                    <a:pt x="800" y="238"/>
                    <a:pt x="800" y="238"/>
                  </a:cubicBezTo>
                  <a:cubicBezTo>
                    <a:pt x="817" y="234"/>
                    <a:pt x="820" y="237"/>
                    <a:pt x="832" y="237"/>
                  </a:cubicBezTo>
                  <a:cubicBezTo>
                    <a:pt x="842" y="237"/>
                    <a:pt x="842" y="237"/>
                    <a:pt x="842" y="237"/>
                  </a:cubicBezTo>
                  <a:cubicBezTo>
                    <a:pt x="838" y="238"/>
                    <a:pt x="835" y="238"/>
                    <a:pt x="832" y="237"/>
                  </a:cubicBezTo>
                  <a:close/>
                  <a:moveTo>
                    <a:pt x="1063" y="222"/>
                  </a:moveTo>
                  <a:cubicBezTo>
                    <a:pt x="1055" y="223"/>
                    <a:pt x="1055" y="223"/>
                    <a:pt x="1055" y="223"/>
                  </a:cubicBezTo>
                  <a:cubicBezTo>
                    <a:pt x="1056" y="223"/>
                    <a:pt x="1055" y="224"/>
                    <a:pt x="1044" y="225"/>
                  </a:cubicBezTo>
                  <a:cubicBezTo>
                    <a:pt x="1055" y="223"/>
                    <a:pt x="1055" y="223"/>
                    <a:pt x="1055" y="223"/>
                  </a:cubicBezTo>
                  <a:cubicBezTo>
                    <a:pt x="1052" y="223"/>
                    <a:pt x="1041" y="223"/>
                    <a:pt x="1063" y="222"/>
                  </a:cubicBezTo>
                  <a:close/>
                  <a:moveTo>
                    <a:pt x="863" y="236"/>
                  </a:moveTo>
                  <a:cubicBezTo>
                    <a:pt x="893" y="234"/>
                    <a:pt x="893" y="234"/>
                    <a:pt x="893" y="234"/>
                  </a:cubicBezTo>
                  <a:cubicBezTo>
                    <a:pt x="883" y="235"/>
                    <a:pt x="865" y="235"/>
                    <a:pt x="863" y="236"/>
                  </a:cubicBezTo>
                  <a:close/>
                  <a:moveTo>
                    <a:pt x="1007" y="225"/>
                  </a:moveTo>
                  <a:cubicBezTo>
                    <a:pt x="1002" y="225"/>
                    <a:pt x="1035" y="223"/>
                    <a:pt x="1048" y="222"/>
                  </a:cubicBezTo>
                  <a:cubicBezTo>
                    <a:pt x="1040" y="223"/>
                    <a:pt x="1010" y="226"/>
                    <a:pt x="1007" y="225"/>
                  </a:cubicBezTo>
                  <a:close/>
                  <a:moveTo>
                    <a:pt x="989" y="44"/>
                  </a:moveTo>
                  <a:cubicBezTo>
                    <a:pt x="998" y="47"/>
                    <a:pt x="998" y="47"/>
                    <a:pt x="998" y="47"/>
                  </a:cubicBezTo>
                  <a:cubicBezTo>
                    <a:pt x="979" y="45"/>
                    <a:pt x="979" y="45"/>
                    <a:pt x="979" y="45"/>
                  </a:cubicBezTo>
                  <a:lnTo>
                    <a:pt x="989" y="44"/>
                  </a:lnTo>
                  <a:close/>
                  <a:moveTo>
                    <a:pt x="1183" y="70"/>
                  </a:moveTo>
                  <a:cubicBezTo>
                    <a:pt x="1194" y="71"/>
                    <a:pt x="1194" y="71"/>
                    <a:pt x="1194" y="71"/>
                  </a:cubicBezTo>
                  <a:cubicBezTo>
                    <a:pt x="1198" y="73"/>
                    <a:pt x="1198" y="73"/>
                    <a:pt x="1198" y="73"/>
                  </a:cubicBezTo>
                  <a:lnTo>
                    <a:pt x="1183" y="70"/>
                  </a:lnTo>
                  <a:close/>
                  <a:moveTo>
                    <a:pt x="1269" y="169"/>
                  </a:moveTo>
                  <a:cubicBezTo>
                    <a:pt x="1273" y="168"/>
                    <a:pt x="1274" y="167"/>
                    <a:pt x="1275" y="167"/>
                  </a:cubicBezTo>
                  <a:cubicBezTo>
                    <a:pt x="1283" y="164"/>
                    <a:pt x="1296" y="158"/>
                    <a:pt x="1308" y="149"/>
                  </a:cubicBezTo>
                  <a:cubicBezTo>
                    <a:pt x="1311" y="147"/>
                    <a:pt x="1314" y="144"/>
                    <a:pt x="1317" y="141"/>
                  </a:cubicBezTo>
                  <a:cubicBezTo>
                    <a:pt x="1319" y="139"/>
                    <a:pt x="1322" y="136"/>
                    <a:pt x="1323" y="131"/>
                  </a:cubicBezTo>
                  <a:cubicBezTo>
                    <a:pt x="1323" y="123"/>
                    <a:pt x="1320" y="117"/>
                    <a:pt x="1316" y="112"/>
                  </a:cubicBezTo>
                  <a:cubicBezTo>
                    <a:pt x="1315" y="110"/>
                    <a:pt x="1315" y="110"/>
                    <a:pt x="1316" y="111"/>
                  </a:cubicBezTo>
                  <a:cubicBezTo>
                    <a:pt x="1317" y="112"/>
                    <a:pt x="1319" y="114"/>
                    <a:pt x="1321" y="117"/>
                  </a:cubicBezTo>
                  <a:cubicBezTo>
                    <a:pt x="1323" y="120"/>
                    <a:pt x="1325" y="125"/>
                    <a:pt x="1325" y="129"/>
                  </a:cubicBezTo>
                  <a:cubicBezTo>
                    <a:pt x="1325" y="132"/>
                    <a:pt x="1325" y="134"/>
                    <a:pt x="1324" y="136"/>
                  </a:cubicBezTo>
                  <a:cubicBezTo>
                    <a:pt x="1323" y="137"/>
                    <a:pt x="1322" y="139"/>
                    <a:pt x="1322" y="140"/>
                  </a:cubicBezTo>
                  <a:cubicBezTo>
                    <a:pt x="1323" y="136"/>
                    <a:pt x="1322" y="136"/>
                    <a:pt x="1320" y="138"/>
                  </a:cubicBezTo>
                  <a:cubicBezTo>
                    <a:pt x="1318" y="141"/>
                    <a:pt x="1315" y="144"/>
                    <a:pt x="1311" y="148"/>
                  </a:cubicBezTo>
                  <a:cubicBezTo>
                    <a:pt x="1302" y="156"/>
                    <a:pt x="1289" y="164"/>
                    <a:pt x="1280" y="168"/>
                  </a:cubicBezTo>
                  <a:cubicBezTo>
                    <a:pt x="1284" y="165"/>
                    <a:pt x="1296" y="159"/>
                    <a:pt x="1298" y="156"/>
                  </a:cubicBezTo>
                  <a:cubicBezTo>
                    <a:pt x="1293" y="159"/>
                    <a:pt x="1282" y="165"/>
                    <a:pt x="1275" y="169"/>
                  </a:cubicBezTo>
                  <a:cubicBezTo>
                    <a:pt x="1273" y="170"/>
                    <a:pt x="1271" y="171"/>
                    <a:pt x="1269" y="172"/>
                  </a:cubicBezTo>
                  <a:cubicBezTo>
                    <a:pt x="1270" y="171"/>
                    <a:pt x="1272" y="170"/>
                    <a:pt x="1275" y="169"/>
                  </a:cubicBezTo>
                  <a:cubicBezTo>
                    <a:pt x="1276" y="168"/>
                    <a:pt x="1276" y="167"/>
                    <a:pt x="1275" y="167"/>
                  </a:cubicBezTo>
                  <a:cubicBezTo>
                    <a:pt x="1273" y="168"/>
                    <a:pt x="1270" y="169"/>
                    <a:pt x="1269" y="169"/>
                  </a:cubicBezTo>
                  <a:close/>
                  <a:moveTo>
                    <a:pt x="995" y="221"/>
                  </a:moveTo>
                  <a:cubicBezTo>
                    <a:pt x="991" y="222"/>
                    <a:pt x="1002" y="222"/>
                    <a:pt x="986" y="223"/>
                  </a:cubicBezTo>
                  <a:cubicBezTo>
                    <a:pt x="984" y="223"/>
                    <a:pt x="989" y="222"/>
                    <a:pt x="995" y="221"/>
                  </a:cubicBezTo>
                  <a:cubicBezTo>
                    <a:pt x="997" y="221"/>
                    <a:pt x="1000" y="220"/>
                    <a:pt x="1008" y="219"/>
                  </a:cubicBezTo>
                  <a:cubicBezTo>
                    <a:pt x="1003" y="220"/>
                    <a:pt x="999" y="220"/>
                    <a:pt x="995" y="221"/>
                  </a:cubicBezTo>
                  <a:close/>
                  <a:moveTo>
                    <a:pt x="1009" y="217"/>
                  </a:moveTo>
                  <a:cubicBezTo>
                    <a:pt x="972" y="222"/>
                    <a:pt x="972" y="222"/>
                    <a:pt x="972" y="222"/>
                  </a:cubicBezTo>
                  <a:cubicBezTo>
                    <a:pt x="984" y="220"/>
                    <a:pt x="984" y="220"/>
                    <a:pt x="984" y="220"/>
                  </a:cubicBezTo>
                  <a:cubicBezTo>
                    <a:pt x="959" y="223"/>
                    <a:pt x="959" y="223"/>
                    <a:pt x="959" y="223"/>
                  </a:cubicBezTo>
                  <a:cubicBezTo>
                    <a:pt x="963" y="221"/>
                    <a:pt x="988" y="218"/>
                    <a:pt x="1009" y="217"/>
                  </a:cubicBezTo>
                  <a:close/>
                  <a:moveTo>
                    <a:pt x="909" y="225"/>
                  </a:moveTo>
                  <a:cubicBezTo>
                    <a:pt x="952" y="222"/>
                    <a:pt x="952" y="222"/>
                    <a:pt x="952" y="222"/>
                  </a:cubicBezTo>
                  <a:cubicBezTo>
                    <a:pt x="950" y="222"/>
                    <a:pt x="950" y="222"/>
                    <a:pt x="950" y="222"/>
                  </a:cubicBezTo>
                  <a:cubicBezTo>
                    <a:pt x="953" y="222"/>
                    <a:pt x="953" y="222"/>
                    <a:pt x="953" y="222"/>
                  </a:cubicBezTo>
                  <a:cubicBezTo>
                    <a:pt x="945" y="224"/>
                    <a:pt x="945" y="224"/>
                    <a:pt x="945" y="224"/>
                  </a:cubicBezTo>
                  <a:cubicBezTo>
                    <a:pt x="950" y="222"/>
                    <a:pt x="950" y="222"/>
                    <a:pt x="950" y="222"/>
                  </a:cubicBezTo>
                  <a:lnTo>
                    <a:pt x="909" y="225"/>
                  </a:lnTo>
                  <a:close/>
                  <a:moveTo>
                    <a:pt x="563" y="233"/>
                  </a:moveTo>
                  <a:cubicBezTo>
                    <a:pt x="543" y="233"/>
                    <a:pt x="543" y="233"/>
                    <a:pt x="543" y="233"/>
                  </a:cubicBezTo>
                  <a:cubicBezTo>
                    <a:pt x="546" y="233"/>
                    <a:pt x="567" y="232"/>
                    <a:pt x="584" y="233"/>
                  </a:cubicBezTo>
                  <a:cubicBezTo>
                    <a:pt x="563" y="228"/>
                    <a:pt x="576" y="233"/>
                    <a:pt x="540" y="231"/>
                  </a:cubicBezTo>
                  <a:cubicBezTo>
                    <a:pt x="581" y="232"/>
                    <a:pt x="565" y="229"/>
                    <a:pt x="564" y="227"/>
                  </a:cubicBezTo>
                  <a:cubicBezTo>
                    <a:pt x="555" y="230"/>
                    <a:pt x="502" y="227"/>
                    <a:pt x="518" y="232"/>
                  </a:cubicBezTo>
                  <a:cubicBezTo>
                    <a:pt x="532" y="231"/>
                    <a:pt x="552" y="236"/>
                    <a:pt x="563" y="233"/>
                  </a:cubicBezTo>
                  <a:close/>
                  <a:moveTo>
                    <a:pt x="299" y="221"/>
                  </a:moveTo>
                  <a:cubicBezTo>
                    <a:pt x="274" y="219"/>
                    <a:pt x="274" y="219"/>
                    <a:pt x="274" y="219"/>
                  </a:cubicBezTo>
                  <a:cubicBezTo>
                    <a:pt x="301" y="221"/>
                    <a:pt x="301" y="221"/>
                    <a:pt x="301" y="221"/>
                  </a:cubicBezTo>
                  <a:lnTo>
                    <a:pt x="299" y="221"/>
                  </a:lnTo>
                  <a:close/>
                  <a:moveTo>
                    <a:pt x="375" y="38"/>
                  </a:moveTo>
                  <a:cubicBezTo>
                    <a:pt x="368" y="41"/>
                    <a:pt x="334" y="44"/>
                    <a:pt x="335" y="43"/>
                  </a:cubicBezTo>
                  <a:cubicBezTo>
                    <a:pt x="340" y="43"/>
                    <a:pt x="358" y="40"/>
                    <a:pt x="375" y="38"/>
                  </a:cubicBezTo>
                  <a:close/>
                  <a:moveTo>
                    <a:pt x="626" y="18"/>
                  </a:moveTo>
                  <a:cubicBezTo>
                    <a:pt x="612" y="18"/>
                    <a:pt x="592" y="21"/>
                    <a:pt x="586" y="19"/>
                  </a:cubicBezTo>
                  <a:cubicBezTo>
                    <a:pt x="616" y="17"/>
                    <a:pt x="616" y="17"/>
                    <a:pt x="616" y="17"/>
                  </a:cubicBezTo>
                  <a:cubicBezTo>
                    <a:pt x="620" y="17"/>
                    <a:pt x="631" y="16"/>
                    <a:pt x="626" y="18"/>
                  </a:cubicBezTo>
                  <a:close/>
                  <a:moveTo>
                    <a:pt x="809" y="15"/>
                  </a:moveTo>
                  <a:cubicBezTo>
                    <a:pt x="819" y="12"/>
                    <a:pt x="819" y="12"/>
                    <a:pt x="819" y="12"/>
                  </a:cubicBezTo>
                  <a:cubicBezTo>
                    <a:pt x="810" y="13"/>
                    <a:pt x="810" y="13"/>
                    <a:pt x="810" y="13"/>
                  </a:cubicBezTo>
                  <a:lnTo>
                    <a:pt x="809" y="15"/>
                  </a:lnTo>
                  <a:close/>
                  <a:moveTo>
                    <a:pt x="777" y="17"/>
                  </a:moveTo>
                  <a:cubicBezTo>
                    <a:pt x="782" y="17"/>
                    <a:pt x="803" y="17"/>
                    <a:pt x="797" y="16"/>
                  </a:cubicBezTo>
                  <a:lnTo>
                    <a:pt x="777" y="17"/>
                  </a:lnTo>
                  <a:close/>
                  <a:moveTo>
                    <a:pt x="970" y="20"/>
                  </a:moveTo>
                  <a:cubicBezTo>
                    <a:pt x="959" y="21"/>
                    <a:pt x="959" y="21"/>
                    <a:pt x="959" y="21"/>
                  </a:cubicBezTo>
                  <a:cubicBezTo>
                    <a:pt x="971" y="22"/>
                    <a:pt x="971" y="22"/>
                    <a:pt x="971" y="22"/>
                  </a:cubicBezTo>
                  <a:lnTo>
                    <a:pt x="970" y="20"/>
                  </a:lnTo>
                  <a:close/>
                  <a:moveTo>
                    <a:pt x="958" y="18"/>
                  </a:moveTo>
                  <a:cubicBezTo>
                    <a:pt x="954" y="18"/>
                    <a:pt x="952" y="18"/>
                    <a:pt x="951" y="19"/>
                  </a:cubicBezTo>
                  <a:cubicBezTo>
                    <a:pt x="945" y="19"/>
                    <a:pt x="934" y="19"/>
                    <a:pt x="923" y="18"/>
                  </a:cubicBezTo>
                  <a:cubicBezTo>
                    <a:pt x="925" y="17"/>
                    <a:pt x="933" y="18"/>
                    <a:pt x="939" y="18"/>
                  </a:cubicBezTo>
                  <a:cubicBezTo>
                    <a:pt x="934" y="17"/>
                    <a:pt x="927" y="16"/>
                    <a:pt x="917" y="16"/>
                  </a:cubicBezTo>
                  <a:cubicBezTo>
                    <a:pt x="928" y="19"/>
                    <a:pt x="920" y="18"/>
                    <a:pt x="921" y="20"/>
                  </a:cubicBezTo>
                  <a:cubicBezTo>
                    <a:pt x="950" y="22"/>
                    <a:pt x="948" y="20"/>
                    <a:pt x="951" y="19"/>
                  </a:cubicBezTo>
                  <a:cubicBezTo>
                    <a:pt x="955" y="19"/>
                    <a:pt x="958" y="18"/>
                    <a:pt x="958" y="18"/>
                  </a:cubicBezTo>
                  <a:close/>
                  <a:moveTo>
                    <a:pt x="856" y="14"/>
                  </a:moveTo>
                  <a:cubicBezTo>
                    <a:pt x="860" y="14"/>
                    <a:pt x="861" y="14"/>
                    <a:pt x="862" y="15"/>
                  </a:cubicBezTo>
                  <a:cubicBezTo>
                    <a:pt x="880" y="16"/>
                    <a:pt x="899" y="17"/>
                    <a:pt x="879" y="18"/>
                  </a:cubicBezTo>
                  <a:cubicBezTo>
                    <a:pt x="862" y="18"/>
                    <a:pt x="862" y="18"/>
                    <a:pt x="862" y="18"/>
                  </a:cubicBezTo>
                  <a:cubicBezTo>
                    <a:pt x="870" y="18"/>
                    <a:pt x="868" y="18"/>
                    <a:pt x="870" y="17"/>
                  </a:cubicBezTo>
                  <a:cubicBezTo>
                    <a:pt x="858" y="16"/>
                    <a:pt x="849" y="17"/>
                    <a:pt x="840" y="18"/>
                  </a:cubicBezTo>
                  <a:cubicBezTo>
                    <a:pt x="845" y="17"/>
                    <a:pt x="865" y="16"/>
                    <a:pt x="862" y="15"/>
                  </a:cubicBezTo>
                  <a:cubicBezTo>
                    <a:pt x="848" y="14"/>
                    <a:pt x="848" y="14"/>
                    <a:pt x="848" y="14"/>
                  </a:cubicBezTo>
                  <a:cubicBezTo>
                    <a:pt x="845" y="14"/>
                    <a:pt x="841" y="14"/>
                    <a:pt x="838" y="14"/>
                  </a:cubicBezTo>
                  <a:cubicBezTo>
                    <a:pt x="839" y="13"/>
                    <a:pt x="839" y="13"/>
                    <a:pt x="839" y="13"/>
                  </a:cubicBezTo>
                  <a:cubicBezTo>
                    <a:pt x="841" y="14"/>
                    <a:pt x="844" y="14"/>
                    <a:pt x="848" y="14"/>
                  </a:cubicBezTo>
                  <a:cubicBezTo>
                    <a:pt x="851" y="14"/>
                    <a:pt x="853" y="14"/>
                    <a:pt x="856" y="14"/>
                  </a:cubicBezTo>
                  <a:close/>
                  <a:moveTo>
                    <a:pt x="972" y="17"/>
                  </a:moveTo>
                  <a:cubicBezTo>
                    <a:pt x="974" y="17"/>
                    <a:pt x="971" y="16"/>
                    <a:pt x="976" y="16"/>
                  </a:cubicBezTo>
                  <a:cubicBezTo>
                    <a:pt x="985" y="16"/>
                    <a:pt x="985" y="16"/>
                    <a:pt x="985" y="16"/>
                  </a:cubicBezTo>
                  <a:cubicBezTo>
                    <a:pt x="998" y="17"/>
                    <a:pt x="983" y="17"/>
                    <a:pt x="972" y="17"/>
                  </a:cubicBezTo>
                  <a:close/>
                  <a:moveTo>
                    <a:pt x="441" y="29"/>
                  </a:moveTo>
                  <a:cubicBezTo>
                    <a:pt x="438" y="30"/>
                    <a:pt x="410" y="32"/>
                    <a:pt x="410" y="34"/>
                  </a:cubicBezTo>
                  <a:cubicBezTo>
                    <a:pt x="402" y="33"/>
                    <a:pt x="402" y="33"/>
                    <a:pt x="402" y="33"/>
                  </a:cubicBezTo>
                  <a:cubicBezTo>
                    <a:pt x="416" y="32"/>
                    <a:pt x="430" y="28"/>
                    <a:pt x="424" y="29"/>
                  </a:cubicBezTo>
                  <a:cubicBezTo>
                    <a:pt x="435" y="29"/>
                    <a:pt x="446" y="27"/>
                    <a:pt x="441" y="29"/>
                  </a:cubicBezTo>
                  <a:close/>
                  <a:moveTo>
                    <a:pt x="257" y="218"/>
                  </a:moveTo>
                  <a:cubicBezTo>
                    <a:pt x="249" y="218"/>
                    <a:pt x="214" y="213"/>
                    <a:pt x="208" y="215"/>
                  </a:cubicBezTo>
                  <a:cubicBezTo>
                    <a:pt x="197" y="211"/>
                    <a:pt x="239" y="216"/>
                    <a:pt x="257" y="218"/>
                  </a:cubicBezTo>
                  <a:close/>
                  <a:moveTo>
                    <a:pt x="261" y="221"/>
                  </a:moveTo>
                  <a:cubicBezTo>
                    <a:pt x="270" y="221"/>
                    <a:pt x="270" y="221"/>
                    <a:pt x="270" y="221"/>
                  </a:cubicBezTo>
                  <a:cubicBezTo>
                    <a:pt x="281" y="222"/>
                    <a:pt x="280" y="219"/>
                    <a:pt x="299" y="222"/>
                  </a:cubicBezTo>
                  <a:cubicBezTo>
                    <a:pt x="294" y="222"/>
                    <a:pt x="286" y="221"/>
                    <a:pt x="282" y="221"/>
                  </a:cubicBezTo>
                  <a:cubicBezTo>
                    <a:pt x="282" y="222"/>
                    <a:pt x="280" y="222"/>
                    <a:pt x="270" y="221"/>
                  </a:cubicBezTo>
                  <a:cubicBezTo>
                    <a:pt x="268" y="221"/>
                    <a:pt x="265" y="221"/>
                    <a:pt x="261" y="221"/>
                  </a:cubicBezTo>
                  <a:close/>
                  <a:moveTo>
                    <a:pt x="128" y="81"/>
                  </a:moveTo>
                  <a:cubicBezTo>
                    <a:pt x="122" y="83"/>
                    <a:pt x="115" y="85"/>
                    <a:pt x="109" y="87"/>
                  </a:cubicBezTo>
                  <a:cubicBezTo>
                    <a:pt x="97" y="93"/>
                    <a:pt x="97" y="93"/>
                    <a:pt x="97" y="93"/>
                  </a:cubicBezTo>
                  <a:cubicBezTo>
                    <a:pt x="107" y="88"/>
                    <a:pt x="118" y="84"/>
                    <a:pt x="128" y="81"/>
                  </a:cubicBezTo>
                  <a:close/>
                  <a:moveTo>
                    <a:pt x="318" y="37"/>
                  </a:moveTo>
                  <a:cubicBezTo>
                    <a:pt x="301" y="40"/>
                    <a:pt x="301" y="40"/>
                    <a:pt x="301" y="40"/>
                  </a:cubicBezTo>
                  <a:cubicBezTo>
                    <a:pt x="307" y="40"/>
                    <a:pt x="307" y="40"/>
                    <a:pt x="307" y="40"/>
                  </a:cubicBezTo>
                  <a:cubicBezTo>
                    <a:pt x="308" y="40"/>
                    <a:pt x="311" y="40"/>
                    <a:pt x="306" y="42"/>
                  </a:cubicBezTo>
                  <a:cubicBezTo>
                    <a:pt x="303" y="42"/>
                    <a:pt x="301" y="43"/>
                    <a:pt x="298" y="43"/>
                  </a:cubicBezTo>
                  <a:cubicBezTo>
                    <a:pt x="302" y="42"/>
                    <a:pt x="305" y="42"/>
                    <a:pt x="306" y="42"/>
                  </a:cubicBezTo>
                  <a:cubicBezTo>
                    <a:pt x="319" y="39"/>
                    <a:pt x="334" y="37"/>
                    <a:pt x="335" y="36"/>
                  </a:cubicBezTo>
                  <a:cubicBezTo>
                    <a:pt x="331" y="37"/>
                    <a:pt x="308" y="40"/>
                    <a:pt x="309" y="39"/>
                  </a:cubicBezTo>
                  <a:lnTo>
                    <a:pt x="318" y="37"/>
                  </a:lnTo>
                  <a:close/>
                  <a:moveTo>
                    <a:pt x="717" y="5"/>
                  </a:moveTo>
                  <a:cubicBezTo>
                    <a:pt x="708" y="6"/>
                    <a:pt x="706" y="6"/>
                    <a:pt x="692" y="5"/>
                  </a:cubicBezTo>
                  <a:cubicBezTo>
                    <a:pt x="701" y="5"/>
                    <a:pt x="714" y="5"/>
                    <a:pt x="717" y="5"/>
                  </a:cubicBezTo>
                  <a:close/>
                  <a:moveTo>
                    <a:pt x="221" y="54"/>
                  </a:moveTo>
                  <a:cubicBezTo>
                    <a:pt x="220" y="55"/>
                    <a:pt x="198" y="59"/>
                    <a:pt x="206" y="59"/>
                  </a:cubicBezTo>
                  <a:cubicBezTo>
                    <a:pt x="215" y="57"/>
                    <a:pt x="215" y="57"/>
                    <a:pt x="215" y="57"/>
                  </a:cubicBezTo>
                  <a:cubicBezTo>
                    <a:pt x="201" y="60"/>
                    <a:pt x="207" y="62"/>
                    <a:pt x="188" y="65"/>
                  </a:cubicBezTo>
                  <a:cubicBezTo>
                    <a:pt x="200" y="62"/>
                    <a:pt x="200" y="62"/>
                    <a:pt x="200" y="62"/>
                  </a:cubicBezTo>
                  <a:cubicBezTo>
                    <a:pt x="184" y="65"/>
                    <a:pt x="218" y="56"/>
                    <a:pt x="195" y="60"/>
                  </a:cubicBezTo>
                  <a:cubicBezTo>
                    <a:pt x="186" y="62"/>
                    <a:pt x="210" y="55"/>
                    <a:pt x="221" y="54"/>
                  </a:cubicBezTo>
                  <a:close/>
                  <a:moveTo>
                    <a:pt x="747" y="2"/>
                  </a:moveTo>
                  <a:cubicBezTo>
                    <a:pt x="733" y="2"/>
                    <a:pt x="737" y="5"/>
                    <a:pt x="714" y="4"/>
                  </a:cubicBezTo>
                  <a:cubicBezTo>
                    <a:pt x="731" y="3"/>
                    <a:pt x="729" y="1"/>
                    <a:pt x="747" y="2"/>
                  </a:cubicBezTo>
                  <a:close/>
                  <a:moveTo>
                    <a:pt x="359" y="26"/>
                  </a:moveTo>
                  <a:cubicBezTo>
                    <a:pt x="357" y="25"/>
                    <a:pt x="357" y="25"/>
                    <a:pt x="357" y="25"/>
                  </a:cubicBezTo>
                  <a:cubicBezTo>
                    <a:pt x="339" y="29"/>
                    <a:pt x="339" y="29"/>
                    <a:pt x="339" y="29"/>
                  </a:cubicBezTo>
                  <a:cubicBezTo>
                    <a:pt x="340" y="29"/>
                    <a:pt x="340" y="29"/>
                    <a:pt x="340" y="29"/>
                  </a:cubicBezTo>
                  <a:lnTo>
                    <a:pt x="359" y="26"/>
                  </a:lnTo>
                  <a:close/>
                  <a:moveTo>
                    <a:pt x="743" y="18"/>
                  </a:moveTo>
                  <a:cubicBezTo>
                    <a:pt x="749" y="18"/>
                    <a:pt x="753" y="18"/>
                    <a:pt x="756" y="18"/>
                  </a:cubicBezTo>
                  <a:cubicBezTo>
                    <a:pt x="752" y="18"/>
                    <a:pt x="748" y="18"/>
                    <a:pt x="743" y="18"/>
                  </a:cubicBezTo>
                  <a:close/>
                  <a:moveTo>
                    <a:pt x="327" y="215"/>
                  </a:moveTo>
                  <a:cubicBezTo>
                    <a:pt x="328" y="216"/>
                    <a:pt x="330" y="216"/>
                    <a:pt x="333" y="216"/>
                  </a:cubicBezTo>
                  <a:cubicBezTo>
                    <a:pt x="332" y="216"/>
                    <a:pt x="331" y="216"/>
                    <a:pt x="327" y="215"/>
                  </a:cubicBezTo>
                  <a:close/>
                  <a:moveTo>
                    <a:pt x="373" y="217"/>
                  </a:moveTo>
                  <a:cubicBezTo>
                    <a:pt x="374" y="217"/>
                    <a:pt x="374" y="217"/>
                    <a:pt x="374" y="217"/>
                  </a:cubicBezTo>
                  <a:cubicBezTo>
                    <a:pt x="376" y="217"/>
                    <a:pt x="376" y="217"/>
                    <a:pt x="376" y="217"/>
                  </a:cubicBezTo>
                  <a:lnTo>
                    <a:pt x="373" y="217"/>
                  </a:lnTo>
                  <a:close/>
                  <a:moveTo>
                    <a:pt x="730" y="45"/>
                  </a:moveTo>
                  <a:cubicBezTo>
                    <a:pt x="720" y="47"/>
                    <a:pt x="739" y="45"/>
                    <a:pt x="747" y="45"/>
                  </a:cubicBezTo>
                  <a:cubicBezTo>
                    <a:pt x="739" y="45"/>
                    <a:pt x="736" y="44"/>
                    <a:pt x="730" y="45"/>
                  </a:cubicBezTo>
                  <a:close/>
                  <a:moveTo>
                    <a:pt x="791" y="41"/>
                  </a:moveTo>
                  <a:cubicBezTo>
                    <a:pt x="786" y="42"/>
                    <a:pt x="780" y="42"/>
                    <a:pt x="772" y="42"/>
                  </a:cubicBezTo>
                  <a:cubicBezTo>
                    <a:pt x="777" y="42"/>
                    <a:pt x="782" y="42"/>
                    <a:pt x="791" y="41"/>
                  </a:cubicBezTo>
                  <a:close/>
                  <a:moveTo>
                    <a:pt x="741" y="43"/>
                  </a:moveTo>
                  <a:cubicBezTo>
                    <a:pt x="753" y="43"/>
                    <a:pt x="763" y="43"/>
                    <a:pt x="772" y="42"/>
                  </a:cubicBezTo>
                  <a:cubicBezTo>
                    <a:pt x="764" y="42"/>
                    <a:pt x="757" y="42"/>
                    <a:pt x="741" y="43"/>
                  </a:cubicBezTo>
                  <a:close/>
                  <a:moveTo>
                    <a:pt x="957" y="47"/>
                  </a:moveTo>
                  <a:cubicBezTo>
                    <a:pt x="947" y="47"/>
                    <a:pt x="929" y="46"/>
                    <a:pt x="929" y="46"/>
                  </a:cubicBezTo>
                  <a:cubicBezTo>
                    <a:pt x="969" y="49"/>
                    <a:pt x="920" y="47"/>
                    <a:pt x="917" y="48"/>
                  </a:cubicBezTo>
                  <a:cubicBezTo>
                    <a:pt x="942" y="49"/>
                    <a:pt x="942" y="47"/>
                    <a:pt x="957" y="47"/>
                  </a:cubicBezTo>
                  <a:close/>
                  <a:moveTo>
                    <a:pt x="1010" y="50"/>
                  </a:moveTo>
                  <a:cubicBezTo>
                    <a:pt x="1006" y="50"/>
                    <a:pt x="1002" y="49"/>
                    <a:pt x="999" y="49"/>
                  </a:cubicBezTo>
                  <a:cubicBezTo>
                    <a:pt x="1003" y="50"/>
                    <a:pt x="1007" y="50"/>
                    <a:pt x="1010" y="50"/>
                  </a:cubicBezTo>
                  <a:close/>
                  <a:moveTo>
                    <a:pt x="1025" y="53"/>
                  </a:moveTo>
                  <a:cubicBezTo>
                    <a:pt x="1039" y="54"/>
                    <a:pt x="1044" y="53"/>
                    <a:pt x="1051" y="53"/>
                  </a:cubicBezTo>
                  <a:cubicBezTo>
                    <a:pt x="1034" y="50"/>
                    <a:pt x="1023" y="51"/>
                    <a:pt x="1010" y="50"/>
                  </a:cubicBezTo>
                  <a:cubicBezTo>
                    <a:pt x="1020" y="51"/>
                    <a:pt x="1030" y="52"/>
                    <a:pt x="1025" y="53"/>
                  </a:cubicBezTo>
                  <a:close/>
                  <a:moveTo>
                    <a:pt x="1221" y="177"/>
                  </a:moveTo>
                  <a:cubicBezTo>
                    <a:pt x="1224" y="176"/>
                    <a:pt x="1231" y="174"/>
                    <a:pt x="1231" y="174"/>
                  </a:cubicBezTo>
                  <a:cubicBezTo>
                    <a:pt x="1224" y="176"/>
                    <a:pt x="1217" y="178"/>
                    <a:pt x="1209" y="180"/>
                  </a:cubicBezTo>
                  <a:cubicBezTo>
                    <a:pt x="1200" y="183"/>
                    <a:pt x="1216" y="179"/>
                    <a:pt x="1221" y="177"/>
                  </a:cubicBezTo>
                  <a:close/>
                  <a:moveTo>
                    <a:pt x="1138" y="200"/>
                  </a:moveTo>
                  <a:cubicBezTo>
                    <a:pt x="1120" y="204"/>
                    <a:pt x="1129" y="200"/>
                    <a:pt x="1120" y="202"/>
                  </a:cubicBezTo>
                  <a:cubicBezTo>
                    <a:pt x="1121" y="204"/>
                    <a:pt x="1121" y="204"/>
                    <a:pt x="1121" y="204"/>
                  </a:cubicBezTo>
                  <a:cubicBezTo>
                    <a:pt x="1127" y="203"/>
                    <a:pt x="1132" y="202"/>
                    <a:pt x="1138" y="200"/>
                  </a:cubicBezTo>
                  <a:close/>
                  <a:moveTo>
                    <a:pt x="1150" y="210"/>
                  </a:moveTo>
                  <a:cubicBezTo>
                    <a:pt x="1156" y="209"/>
                    <a:pt x="1156" y="209"/>
                    <a:pt x="1156" y="209"/>
                  </a:cubicBezTo>
                  <a:cubicBezTo>
                    <a:pt x="1150" y="210"/>
                    <a:pt x="1150" y="210"/>
                    <a:pt x="1150" y="210"/>
                  </a:cubicBezTo>
                  <a:close/>
                  <a:moveTo>
                    <a:pt x="1049" y="210"/>
                  </a:moveTo>
                  <a:cubicBezTo>
                    <a:pt x="1061" y="206"/>
                    <a:pt x="1061" y="206"/>
                    <a:pt x="1061" y="206"/>
                  </a:cubicBezTo>
                  <a:cubicBezTo>
                    <a:pt x="1046" y="208"/>
                    <a:pt x="1046" y="210"/>
                    <a:pt x="1049" y="210"/>
                  </a:cubicBezTo>
                  <a:close/>
                  <a:moveTo>
                    <a:pt x="977" y="214"/>
                  </a:moveTo>
                  <a:cubicBezTo>
                    <a:pt x="988" y="213"/>
                    <a:pt x="988" y="213"/>
                    <a:pt x="988" y="213"/>
                  </a:cubicBezTo>
                  <a:cubicBezTo>
                    <a:pt x="954" y="216"/>
                    <a:pt x="954" y="216"/>
                    <a:pt x="954" y="216"/>
                  </a:cubicBezTo>
                  <a:lnTo>
                    <a:pt x="977" y="214"/>
                  </a:lnTo>
                  <a:close/>
                  <a:moveTo>
                    <a:pt x="891" y="221"/>
                  </a:moveTo>
                  <a:cubicBezTo>
                    <a:pt x="888" y="221"/>
                    <a:pt x="888" y="221"/>
                    <a:pt x="888" y="221"/>
                  </a:cubicBezTo>
                  <a:cubicBezTo>
                    <a:pt x="865" y="222"/>
                    <a:pt x="865" y="222"/>
                    <a:pt x="865" y="222"/>
                  </a:cubicBezTo>
                  <a:lnTo>
                    <a:pt x="891" y="221"/>
                  </a:lnTo>
                  <a:close/>
                  <a:moveTo>
                    <a:pt x="42" y="125"/>
                  </a:moveTo>
                  <a:cubicBezTo>
                    <a:pt x="43" y="123"/>
                    <a:pt x="35" y="127"/>
                    <a:pt x="28" y="134"/>
                  </a:cubicBezTo>
                  <a:cubicBezTo>
                    <a:pt x="24" y="137"/>
                    <a:pt x="21" y="141"/>
                    <a:pt x="19" y="145"/>
                  </a:cubicBezTo>
                  <a:cubicBezTo>
                    <a:pt x="17" y="149"/>
                    <a:pt x="16" y="153"/>
                    <a:pt x="17" y="155"/>
                  </a:cubicBezTo>
                  <a:cubicBezTo>
                    <a:pt x="17" y="153"/>
                    <a:pt x="17" y="151"/>
                    <a:pt x="18" y="148"/>
                  </a:cubicBezTo>
                  <a:cubicBezTo>
                    <a:pt x="19" y="146"/>
                    <a:pt x="21" y="143"/>
                    <a:pt x="23" y="140"/>
                  </a:cubicBezTo>
                  <a:cubicBezTo>
                    <a:pt x="28" y="133"/>
                    <a:pt x="35" y="128"/>
                    <a:pt x="42" y="125"/>
                  </a:cubicBezTo>
                  <a:close/>
                  <a:moveTo>
                    <a:pt x="710" y="17"/>
                  </a:moveTo>
                  <a:cubicBezTo>
                    <a:pt x="674" y="19"/>
                    <a:pt x="674" y="19"/>
                    <a:pt x="674" y="19"/>
                  </a:cubicBezTo>
                  <a:cubicBezTo>
                    <a:pt x="702" y="19"/>
                    <a:pt x="682" y="19"/>
                    <a:pt x="710" y="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0" name="TextBox 19"/>
            <p:cNvSpPr txBox="1"/>
            <p:nvPr/>
          </p:nvSpPr>
          <p:spPr>
            <a:xfrm>
              <a:off x="2916621" y="693821"/>
              <a:ext cx="1112805" cy="646331"/>
            </a:xfrm>
            <a:prstGeom prst="rect">
              <a:avLst/>
            </a:prstGeom>
            <a:noFill/>
          </p:spPr>
          <p:txBody>
            <a:bodyPr wrap="none" rtlCol="0">
              <a:spAutoFit/>
            </a:bodyPr>
            <a:lstStyle/>
            <a:p>
              <a:r>
                <a:rPr lang="nl-NL" sz="3600" dirty="0">
                  <a:latin typeface="Arial Rounded MT Bold" panose="020F0704030504030204" pitchFamily="34" charset="0"/>
                </a:rPr>
                <a:t>STB</a:t>
              </a:r>
            </a:p>
          </p:txBody>
        </p:sp>
      </p:grpSp>
      <p:sp>
        <p:nvSpPr>
          <p:cNvPr id="42" name="Titel 1"/>
          <p:cNvSpPr txBox="1">
            <a:spLocks/>
          </p:cNvSpPr>
          <p:nvPr/>
        </p:nvSpPr>
        <p:spPr>
          <a:xfrm>
            <a:off x="457200" y="206375"/>
            <a:ext cx="7155305" cy="857250"/>
          </a:xfrm>
          <a:prstGeom prst="rect">
            <a:avLst/>
          </a:prstGeom>
        </p:spPr>
        <p:txBody>
          <a:bodyPr>
            <a:normAutofit/>
          </a:bodyPr>
          <a:lstStyle>
            <a:lvl1pPr algn="ctr" defTabSz="457200" rtl="0" eaLnBrk="1" latinLnBrk="0" hangingPunct="1">
              <a:spcBef>
                <a:spcPct val="0"/>
              </a:spcBef>
              <a:buNone/>
              <a:defRPr sz="4000" b="0" i="0" kern="1200">
                <a:solidFill>
                  <a:schemeClr val="tx1"/>
                </a:solidFill>
                <a:latin typeface="Arial"/>
                <a:ea typeface="+mj-ea"/>
                <a:cs typeface="Arial"/>
              </a:defRPr>
            </a:lvl1pPr>
          </a:lstStyle>
          <a:p>
            <a:pPr algn="l"/>
            <a:r>
              <a:rPr lang="nl-NL" dirty="0"/>
              <a:t>Next steps</a:t>
            </a:r>
          </a:p>
        </p:txBody>
      </p:sp>
    </p:spTree>
    <p:extLst>
      <p:ext uri="{BB962C8B-B14F-4D97-AF65-F5344CB8AC3E}">
        <p14:creationId xmlns:p14="http://schemas.microsoft.com/office/powerpoint/2010/main" val="2003319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ep 22"/>
          <p:cNvGrpSpPr/>
          <p:nvPr/>
        </p:nvGrpSpPr>
        <p:grpSpPr>
          <a:xfrm>
            <a:off x="1366719" y="865612"/>
            <a:ext cx="5900962" cy="4023521"/>
            <a:chOff x="421821" y="-48816"/>
            <a:chExt cx="8352928" cy="6791293"/>
          </a:xfrm>
        </p:grpSpPr>
        <p:pic>
          <p:nvPicPr>
            <p:cNvPr id="24" name="Afbeelding 2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821" y="-48816"/>
              <a:ext cx="8352928" cy="6791293"/>
            </a:xfrm>
            <a:prstGeom prst="rect">
              <a:avLst/>
            </a:prstGeom>
          </p:spPr>
        </p:pic>
        <p:grpSp>
          <p:nvGrpSpPr>
            <p:cNvPr id="25" name="Groep 24"/>
            <p:cNvGrpSpPr/>
            <p:nvPr/>
          </p:nvGrpSpPr>
          <p:grpSpPr>
            <a:xfrm>
              <a:off x="4709538" y="2051399"/>
              <a:ext cx="2166806" cy="2590865"/>
              <a:chOff x="4963392" y="1918668"/>
              <a:chExt cx="2166806" cy="2590865"/>
            </a:xfrm>
          </p:grpSpPr>
          <p:pic>
            <p:nvPicPr>
              <p:cNvPr id="40" name="Afbeelding 3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267481">
                <a:off x="4963392" y="1918668"/>
                <a:ext cx="2166806" cy="2590865"/>
              </a:xfrm>
              <a:prstGeom prst="rect">
                <a:avLst/>
              </a:prstGeom>
            </p:spPr>
          </p:pic>
          <p:sp>
            <p:nvSpPr>
              <p:cNvPr id="41" name="Tekstvak 40"/>
              <p:cNvSpPr txBox="1"/>
              <p:nvPr/>
            </p:nvSpPr>
            <p:spPr>
              <a:xfrm rot="21028835">
                <a:off x="5921349" y="2562956"/>
                <a:ext cx="661206" cy="519496"/>
              </a:xfrm>
              <a:prstGeom prst="rect">
                <a:avLst/>
              </a:prstGeom>
              <a:noFill/>
            </p:spPr>
            <p:txBody>
              <a:bodyPr wrap="square" rtlCol="0">
                <a:spAutoFit/>
              </a:bodyPr>
              <a:lstStyle/>
              <a:p>
                <a:r>
                  <a:rPr lang="nl-NL" sz="1400" b="1" dirty="0">
                    <a:latin typeface="Bradley Hand ITC" panose="03070402050302030203" pitchFamily="66" charset="0"/>
                  </a:rPr>
                  <a:t>4K</a:t>
                </a:r>
              </a:p>
            </p:txBody>
          </p:sp>
        </p:grpSp>
        <p:grpSp>
          <p:nvGrpSpPr>
            <p:cNvPr id="26" name="Groep 25"/>
            <p:cNvGrpSpPr/>
            <p:nvPr/>
          </p:nvGrpSpPr>
          <p:grpSpPr>
            <a:xfrm>
              <a:off x="2133068" y="2431350"/>
              <a:ext cx="2203955" cy="2514316"/>
              <a:chOff x="2006859" y="2488475"/>
              <a:chExt cx="2203955" cy="2514316"/>
            </a:xfrm>
          </p:grpSpPr>
          <p:pic>
            <p:nvPicPr>
              <p:cNvPr id="37" name="Afbeelding 3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305324">
                <a:off x="2006859" y="2488475"/>
                <a:ext cx="2203955" cy="2514316"/>
              </a:xfrm>
              <a:prstGeom prst="rect">
                <a:avLst/>
              </a:prstGeom>
            </p:spPr>
          </p:pic>
          <p:sp>
            <p:nvSpPr>
              <p:cNvPr id="38" name="Rechthoek 37"/>
              <p:cNvSpPr/>
              <p:nvPr/>
            </p:nvSpPr>
            <p:spPr>
              <a:xfrm rot="20835824">
                <a:off x="2840873" y="3019672"/>
                <a:ext cx="869512" cy="571445"/>
              </a:xfrm>
              <a:prstGeom prst="rect">
                <a:avLst/>
              </a:prstGeom>
            </p:spPr>
            <p:txBody>
              <a:bodyPr wrap="none">
                <a:spAutoFit/>
              </a:bodyPr>
              <a:lstStyle/>
              <a:p>
                <a:r>
                  <a:rPr lang="nl-NL" sz="1600" b="1" dirty="0">
                    <a:latin typeface="Bradley Hand ITC" panose="03070402050302030203" pitchFamily="66" charset="0"/>
                  </a:rPr>
                  <a:t>HDR</a:t>
                </a:r>
              </a:p>
            </p:txBody>
          </p:sp>
          <p:sp>
            <p:nvSpPr>
              <p:cNvPr id="39" name="Tekstvak 38"/>
              <p:cNvSpPr txBox="1"/>
              <p:nvPr/>
            </p:nvSpPr>
            <p:spPr>
              <a:xfrm rot="181644">
                <a:off x="2772663" y="3725520"/>
                <a:ext cx="1153467" cy="779243"/>
              </a:xfrm>
              <a:prstGeom prst="rect">
                <a:avLst/>
              </a:prstGeom>
              <a:noFill/>
            </p:spPr>
            <p:txBody>
              <a:bodyPr wrap="square" rtlCol="0">
                <a:spAutoFit/>
              </a:bodyPr>
              <a:lstStyle/>
              <a:p>
                <a:pPr algn="ctr"/>
                <a:r>
                  <a:rPr lang="nl-NL" sz="1200" b="1" dirty="0">
                    <a:latin typeface="Bradley Hand ITC" panose="03070402050302030203" pitchFamily="66" charset="0"/>
                  </a:rPr>
                  <a:t>Single </a:t>
                </a:r>
                <a:r>
                  <a:rPr lang="nl-NL" sz="1200" b="1" dirty="0" err="1">
                    <a:latin typeface="Bradley Hand ITC" panose="03070402050302030203" pitchFamily="66" charset="0"/>
                  </a:rPr>
                  <a:t>layer</a:t>
                </a:r>
                <a:endParaRPr lang="nl-NL" sz="1200" b="1" dirty="0">
                  <a:latin typeface="Bradley Hand ITC" panose="03070402050302030203" pitchFamily="66" charset="0"/>
                </a:endParaRPr>
              </a:p>
            </p:txBody>
          </p:sp>
        </p:grpSp>
        <p:grpSp>
          <p:nvGrpSpPr>
            <p:cNvPr id="27" name="Groep 26"/>
            <p:cNvGrpSpPr/>
            <p:nvPr/>
          </p:nvGrpSpPr>
          <p:grpSpPr>
            <a:xfrm>
              <a:off x="3983429" y="3530654"/>
              <a:ext cx="1713436" cy="1954722"/>
              <a:chOff x="3983429" y="3530654"/>
              <a:chExt cx="1713436" cy="1954722"/>
            </a:xfrm>
          </p:grpSpPr>
          <p:pic>
            <p:nvPicPr>
              <p:cNvPr id="34" name="Afbeelding 3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305324">
                <a:off x="3983429" y="3530654"/>
                <a:ext cx="1713436" cy="1954722"/>
              </a:xfrm>
              <a:prstGeom prst="rect">
                <a:avLst/>
              </a:prstGeom>
            </p:spPr>
          </p:pic>
          <p:sp>
            <p:nvSpPr>
              <p:cNvPr id="35" name="Tekstvak 34"/>
              <p:cNvSpPr txBox="1"/>
              <p:nvPr/>
            </p:nvSpPr>
            <p:spPr>
              <a:xfrm rot="21043721">
                <a:off x="4382505" y="3730471"/>
                <a:ext cx="1008111" cy="883142"/>
              </a:xfrm>
              <a:prstGeom prst="rect">
                <a:avLst/>
              </a:prstGeom>
              <a:noFill/>
            </p:spPr>
            <p:txBody>
              <a:bodyPr wrap="square" rtlCol="0">
                <a:spAutoFit/>
              </a:bodyPr>
              <a:lstStyle/>
              <a:p>
                <a:pPr algn="ctr"/>
                <a:r>
                  <a:rPr lang="nl-NL" sz="1400" b="1" dirty="0">
                    <a:latin typeface="Bradley Hand ITC" panose="03070402050302030203" pitchFamily="66" charset="0"/>
                  </a:rPr>
                  <a:t>Colour </a:t>
                </a:r>
                <a:r>
                  <a:rPr lang="nl-NL" sz="1400" b="1" dirty="0" err="1">
                    <a:latin typeface="Bradley Hand ITC" panose="03070402050302030203" pitchFamily="66" charset="0"/>
                  </a:rPr>
                  <a:t>space</a:t>
                </a:r>
                <a:endParaRPr lang="nl-NL" sz="1400" b="1" dirty="0">
                  <a:latin typeface="Bradley Hand ITC" panose="03070402050302030203" pitchFamily="66" charset="0"/>
                </a:endParaRPr>
              </a:p>
            </p:txBody>
          </p:sp>
          <p:sp>
            <p:nvSpPr>
              <p:cNvPr id="36" name="Tekstvak 35"/>
              <p:cNvSpPr txBox="1"/>
              <p:nvPr/>
            </p:nvSpPr>
            <p:spPr>
              <a:xfrm>
                <a:off x="4598286" y="4503766"/>
                <a:ext cx="685592" cy="701318"/>
              </a:xfrm>
              <a:prstGeom prst="rect">
                <a:avLst/>
              </a:prstGeom>
              <a:noFill/>
            </p:spPr>
            <p:txBody>
              <a:bodyPr wrap="square" rtlCol="0">
                <a:spAutoFit/>
              </a:bodyPr>
              <a:lstStyle/>
              <a:p>
                <a:pPr algn="ctr"/>
                <a:r>
                  <a:rPr lang="nl-NL" sz="1050" dirty="0" err="1">
                    <a:latin typeface="Bradley Hand ITC" panose="03070402050302030203" pitchFamily="66" charset="0"/>
                  </a:rPr>
                  <a:t>Rec</a:t>
                </a:r>
                <a:r>
                  <a:rPr lang="nl-NL" sz="1050" dirty="0">
                    <a:latin typeface="Bradley Hand ITC" panose="03070402050302030203" pitchFamily="66" charset="0"/>
                  </a:rPr>
                  <a:t> 2020</a:t>
                </a:r>
              </a:p>
            </p:txBody>
          </p:sp>
        </p:grpSp>
        <p:sp>
          <p:nvSpPr>
            <p:cNvPr id="29" name="Freeform 513"/>
            <p:cNvSpPr>
              <a:spLocks noEditPoints="1"/>
            </p:cNvSpPr>
            <p:nvPr/>
          </p:nvSpPr>
          <p:spPr bwMode="auto">
            <a:xfrm>
              <a:off x="1625674" y="621506"/>
              <a:ext cx="3932903" cy="790962"/>
            </a:xfrm>
            <a:custGeom>
              <a:avLst/>
              <a:gdLst>
                <a:gd name="T0" fmla="*/ 693 w 1329"/>
                <a:gd name="T1" fmla="*/ 42 h 243"/>
                <a:gd name="T2" fmla="*/ 738 w 1329"/>
                <a:gd name="T3" fmla="*/ 226 h 243"/>
                <a:gd name="T4" fmla="*/ 782 w 1329"/>
                <a:gd name="T5" fmla="*/ 226 h 243"/>
                <a:gd name="T6" fmla="*/ 695 w 1329"/>
                <a:gd name="T7" fmla="*/ 242 h 243"/>
                <a:gd name="T8" fmla="*/ 1129 w 1329"/>
                <a:gd name="T9" fmla="*/ 36 h 243"/>
                <a:gd name="T10" fmla="*/ 175 w 1329"/>
                <a:gd name="T11" fmla="*/ 59 h 243"/>
                <a:gd name="T12" fmla="*/ 11 w 1329"/>
                <a:gd name="T13" fmla="*/ 178 h 243"/>
                <a:gd name="T14" fmla="*/ 5 w 1329"/>
                <a:gd name="T15" fmla="*/ 161 h 243"/>
                <a:gd name="T16" fmla="*/ 232 w 1329"/>
                <a:gd name="T17" fmla="*/ 227 h 243"/>
                <a:gd name="T18" fmla="*/ 461 w 1329"/>
                <a:gd name="T19" fmla="*/ 239 h 243"/>
                <a:gd name="T20" fmla="*/ 886 w 1329"/>
                <a:gd name="T21" fmla="*/ 236 h 243"/>
                <a:gd name="T22" fmla="*/ 1156 w 1329"/>
                <a:gd name="T23" fmla="*/ 209 h 243"/>
                <a:gd name="T24" fmla="*/ 1329 w 1329"/>
                <a:gd name="T25" fmla="*/ 132 h 243"/>
                <a:gd name="T26" fmla="*/ 1083 w 1329"/>
                <a:gd name="T27" fmla="*/ 54 h 243"/>
                <a:gd name="T28" fmla="*/ 739 w 1329"/>
                <a:gd name="T29" fmla="*/ 38 h 243"/>
                <a:gd name="T30" fmla="*/ 709 w 1329"/>
                <a:gd name="T31" fmla="*/ 42 h 243"/>
                <a:gd name="T32" fmla="*/ 699 w 1329"/>
                <a:gd name="T33" fmla="*/ 43 h 243"/>
                <a:gd name="T34" fmla="*/ 919 w 1329"/>
                <a:gd name="T35" fmla="*/ 40 h 243"/>
                <a:gd name="T36" fmla="*/ 1271 w 1329"/>
                <a:gd name="T37" fmla="*/ 88 h 243"/>
                <a:gd name="T38" fmla="*/ 1317 w 1329"/>
                <a:gd name="T39" fmla="*/ 134 h 243"/>
                <a:gd name="T40" fmla="*/ 1267 w 1329"/>
                <a:gd name="T41" fmla="*/ 164 h 243"/>
                <a:gd name="T42" fmla="*/ 1238 w 1329"/>
                <a:gd name="T43" fmla="*/ 174 h 243"/>
                <a:gd name="T44" fmla="*/ 1024 w 1329"/>
                <a:gd name="T45" fmla="*/ 211 h 243"/>
                <a:gd name="T46" fmla="*/ 765 w 1329"/>
                <a:gd name="T47" fmla="*/ 228 h 243"/>
                <a:gd name="T48" fmla="*/ 582 w 1329"/>
                <a:gd name="T49" fmla="*/ 227 h 243"/>
                <a:gd name="T50" fmla="*/ 359 w 1329"/>
                <a:gd name="T51" fmla="*/ 223 h 243"/>
                <a:gd name="T52" fmla="*/ 261 w 1329"/>
                <a:gd name="T53" fmla="*/ 209 h 243"/>
                <a:gd name="T54" fmla="*/ 43 w 1329"/>
                <a:gd name="T55" fmla="*/ 178 h 243"/>
                <a:gd name="T56" fmla="*/ 98 w 1329"/>
                <a:gd name="T57" fmla="*/ 99 h 243"/>
                <a:gd name="T58" fmla="*/ 329 w 1329"/>
                <a:gd name="T59" fmla="*/ 42 h 243"/>
                <a:gd name="T60" fmla="*/ 662 w 1329"/>
                <a:gd name="T61" fmla="*/ 18 h 243"/>
                <a:gd name="T62" fmla="*/ 902 w 1329"/>
                <a:gd name="T63" fmla="*/ 22 h 243"/>
                <a:gd name="T64" fmla="*/ 1149 w 1329"/>
                <a:gd name="T65" fmla="*/ 46 h 243"/>
                <a:gd name="T66" fmla="*/ 1094 w 1329"/>
                <a:gd name="T67" fmla="*/ 25 h 243"/>
                <a:gd name="T68" fmla="*/ 774 w 1329"/>
                <a:gd name="T69" fmla="*/ 1 h 243"/>
                <a:gd name="T70" fmla="*/ 558 w 1329"/>
                <a:gd name="T71" fmla="*/ 6 h 243"/>
                <a:gd name="T72" fmla="*/ 1205 w 1329"/>
                <a:gd name="T73" fmla="*/ 69 h 243"/>
                <a:gd name="T74" fmla="*/ 153 w 1329"/>
                <a:gd name="T75" fmla="*/ 70 h 243"/>
                <a:gd name="T76" fmla="*/ 614 w 1329"/>
                <a:gd name="T77" fmla="*/ 240 h 243"/>
                <a:gd name="T78" fmla="*/ 13 w 1329"/>
                <a:gd name="T79" fmla="*/ 164 h 243"/>
                <a:gd name="T80" fmla="*/ 874 w 1329"/>
                <a:gd name="T81" fmla="*/ 231 h 243"/>
                <a:gd name="T82" fmla="*/ 1055 w 1329"/>
                <a:gd name="T83" fmla="*/ 223 h 243"/>
                <a:gd name="T84" fmla="*/ 998 w 1329"/>
                <a:gd name="T85" fmla="*/ 47 h 243"/>
                <a:gd name="T86" fmla="*/ 1323 w 1329"/>
                <a:gd name="T87" fmla="*/ 131 h 243"/>
                <a:gd name="T88" fmla="*/ 1275 w 1329"/>
                <a:gd name="T89" fmla="*/ 169 h 243"/>
                <a:gd name="T90" fmla="*/ 972 w 1329"/>
                <a:gd name="T91" fmla="*/ 222 h 243"/>
                <a:gd name="T92" fmla="*/ 563 w 1329"/>
                <a:gd name="T93" fmla="*/ 233 h 243"/>
                <a:gd name="T94" fmla="*/ 375 w 1329"/>
                <a:gd name="T95" fmla="*/ 38 h 243"/>
                <a:gd name="T96" fmla="*/ 777 w 1329"/>
                <a:gd name="T97" fmla="*/ 17 h 243"/>
                <a:gd name="T98" fmla="*/ 917 w 1329"/>
                <a:gd name="T99" fmla="*/ 16 h 243"/>
                <a:gd name="T100" fmla="*/ 848 w 1329"/>
                <a:gd name="T101" fmla="*/ 14 h 243"/>
                <a:gd name="T102" fmla="*/ 402 w 1329"/>
                <a:gd name="T103" fmla="*/ 33 h 243"/>
                <a:gd name="T104" fmla="*/ 261 w 1329"/>
                <a:gd name="T105" fmla="*/ 221 h 243"/>
                <a:gd name="T106" fmla="*/ 335 w 1329"/>
                <a:gd name="T107" fmla="*/ 36 h 243"/>
                <a:gd name="T108" fmla="*/ 195 w 1329"/>
                <a:gd name="T109" fmla="*/ 60 h 243"/>
                <a:gd name="T110" fmla="*/ 756 w 1329"/>
                <a:gd name="T111" fmla="*/ 18 h 243"/>
                <a:gd name="T112" fmla="*/ 730 w 1329"/>
                <a:gd name="T113" fmla="*/ 45 h 243"/>
                <a:gd name="T114" fmla="*/ 1010 w 1329"/>
                <a:gd name="T115" fmla="*/ 50 h 243"/>
                <a:gd name="T116" fmla="*/ 1138 w 1329"/>
                <a:gd name="T117" fmla="*/ 200 h 243"/>
                <a:gd name="T118" fmla="*/ 988 w 1329"/>
                <a:gd name="T119" fmla="*/ 213 h 243"/>
                <a:gd name="T120" fmla="*/ 18 w 1329"/>
                <a:gd name="T121" fmla="*/ 14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9" h="243">
                  <a:moveTo>
                    <a:pt x="693" y="43"/>
                  </a:moveTo>
                  <a:cubicBezTo>
                    <a:pt x="693" y="43"/>
                    <a:pt x="693" y="43"/>
                    <a:pt x="693" y="43"/>
                  </a:cubicBezTo>
                  <a:cubicBezTo>
                    <a:pt x="693" y="43"/>
                    <a:pt x="693" y="43"/>
                    <a:pt x="693" y="43"/>
                  </a:cubicBezTo>
                  <a:close/>
                  <a:moveTo>
                    <a:pt x="689" y="44"/>
                  </a:moveTo>
                  <a:cubicBezTo>
                    <a:pt x="690" y="44"/>
                    <a:pt x="692" y="44"/>
                    <a:pt x="693" y="43"/>
                  </a:cubicBezTo>
                  <a:cubicBezTo>
                    <a:pt x="692" y="43"/>
                    <a:pt x="689" y="42"/>
                    <a:pt x="689" y="44"/>
                  </a:cubicBezTo>
                  <a:close/>
                  <a:moveTo>
                    <a:pt x="693" y="39"/>
                  </a:moveTo>
                  <a:cubicBezTo>
                    <a:pt x="692" y="39"/>
                    <a:pt x="692" y="39"/>
                    <a:pt x="692" y="39"/>
                  </a:cubicBezTo>
                  <a:cubicBezTo>
                    <a:pt x="692" y="40"/>
                    <a:pt x="692" y="39"/>
                    <a:pt x="693" y="39"/>
                  </a:cubicBezTo>
                  <a:close/>
                  <a:moveTo>
                    <a:pt x="692" y="41"/>
                  </a:moveTo>
                  <a:cubicBezTo>
                    <a:pt x="693" y="42"/>
                    <a:pt x="693" y="42"/>
                    <a:pt x="693" y="42"/>
                  </a:cubicBezTo>
                  <a:cubicBezTo>
                    <a:pt x="693" y="41"/>
                    <a:pt x="693" y="41"/>
                    <a:pt x="693" y="41"/>
                  </a:cubicBezTo>
                  <a:lnTo>
                    <a:pt x="692" y="41"/>
                  </a:lnTo>
                  <a:close/>
                  <a:moveTo>
                    <a:pt x="682" y="226"/>
                  </a:moveTo>
                  <a:cubicBezTo>
                    <a:pt x="685" y="225"/>
                    <a:pt x="687" y="225"/>
                    <a:pt x="685" y="224"/>
                  </a:cubicBezTo>
                  <a:lnTo>
                    <a:pt x="682" y="226"/>
                  </a:lnTo>
                  <a:close/>
                  <a:moveTo>
                    <a:pt x="620" y="230"/>
                  </a:moveTo>
                  <a:cubicBezTo>
                    <a:pt x="608" y="230"/>
                    <a:pt x="608" y="230"/>
                    <a:pt x="608" y="230"/>
                  </a:cubicBezTo>
                  <a:cubicBezTo>
                    <a:pt x="611" y="230"/>
                    <a:pt x="615" y="230"/>
                    <a:pt x="620" y="230"/>
                  </a:cubicBezTo>
                  <a:close/>
                  <a:moveTo>
                    <a:pt x="738" y="226"/>
                  </a:moveTo>
                  <a:cubicBezTo>
                    <a:pt x="727" y="226"/>
                    <a:pt x="727" y="226"/>
                    <a:pt x="727" y="226"/>
                  </a:cubicBezTo>
                  <a:cubicBezTo>
                    <a:pt x="731" y="226"/>
                    <a:pt x="735" y="226"/>
                    <a:pt x="738" y="226"/>
                  </a:cubicBezTo>
                  <a:close/>
                  <a:moveTo>
                    <a:pt x="1257" y="89"/>
                  </a:moveTo>
                  <a:cubicBezTo>
                    <a:pt x="1247" y="87"/>
                    <a:pt x="1237" y="86"/>
                    <a:pt x="1230" y="85"/>
                  </a:cubicBezTo>
                  <a:cubicBezTo>
                    <a:pt x="1249" y="89"/>
                    <a:pt x="1251" y="88"/>
                    <a:pt x="1257" y="89"/>
                  </a:cubicBezTo>
                  <a:close/>
                  <a:moveTo>
                    <a:pt x="336" y="234"/>
                  </a:moveTo>
                  <a:cubicBezTo>
                    <a:pt x="333" y="233"/>
                    <a:pt x="333" y="233"/>
                    <a:pt x="333" y="233"/>
                  </a:cubicBezTo>
                  <a:cubicBezTo>
                    <a:pt x="330" y="233"/>
                    <a:pt x="329" y="233"/>
                    <a:pt x="336" y="234"/>
                  </a:cubicBezTo>
                  <a:close/>
                  <a:moveTo>
                    <a:pt x="605" y="242"/>
                  </a:moveTo>
                  <a:cubicBezTo>
                    <a:pt x="606" y="242"/>
                    <a:pt x="605" y="242"/>
                    <a:pt x="604" y="241"/>
                  </a:cubicBezTo>
                  <a:cubicBezTo>
                    <a:pt x="601" y="242"/>
                    <a:pt x="601" y="242"/>
                    <a:pt x="601" y="242"/>
                  </a:cubicBezTo>
                  <a:lnTo>
                    <a:pt x="605" y="242"/>
                  </a:lnTo>
                  <a:close/>
                  <a:moveTo>
                    <a:pt x="782" y="226"/>
                  </a:moveTo>
                  <a:cubicBezTo>
                    <a:pt x="782" y="226"/>
                    <a:pt x="782" y="226"/>
                    <a:pt x="782" y="226"/>
                  </a:cubicBezTo>
                  <a:cubicBezTo>
                    <a:pt x="791" y="226"/>
                    <a:pt x="791" y="226"/>
                    <a:pt x="791" y="226"/>
                  </a:cubicBezTo>
                  <a:cubicBezTo>
                    <a:pt x="787" y="226"/>
                    <a:pt x="783" y="226"/>
                    <a:pt x="782" y="226"/>
                  </a:cubicBezTo>
                  <a:close/>
                  <a:moveTo>
                    <a:pt x="249" y="229"/>
                  </a:moveTo>
                  <a:cubicBezTo>
                    <a:pt x="245" y="229"/>
                    <a:pt x="241" y="229"/>
                    <a:pt x="238" y="230"/>
                  </a:cubicBezTo>
                  <a:cubicBezTo>
                    <a:pt x="246" y="230"/>
                    <a:pt x="250" y="229"/>
                    <a:pt x="249" y="229"/>
                  </a:cubicBezTo>
                  <a:close/>
                  <a:moveTo>
                    <a:pt x="606" y="230"/>
                  </a:moveTo>
                  <a:cubicBezTo>
                    <a:pt x="606" y="230"/>
                    <a:pt x="606" y="230"/>
                    <a:pt x="606" y="230"/>
                  </a:cubicBezTo>
                  <a:cubicBezTo>
                    <a:pt x="608" y="230"/>
                    <a:pt x="608" y="230"/>
                    <a:pt x="608" y="230"/>
                  </a:cubicBezTo>
                  <a:lnTo>
                    <a:pt x="606" y="230"/>
                  </a:lnTo>
                  <a:close/>
                  <a:moveTo>
                    <a:pt x="695" y="242"/>
                  </a:moveTo>
                  <a:cubicBezTo>
                    <a:pt x="681" y="242"/>
                    <a:pt x="681" y="242"/>
                    <a:pt x="681" y="242"/>
                  </a:cubicBezTo>
                  <a:cubicBezTo>
                    <a:pt x="687" y="243"/>
                    <a:pt x="692" y="242"/>
                    <a:pt x="695" y="242"/>
                  </a:cubicBezTo>
                  <a:close/>
                  <a:moveTo>
                    <a:pt x="1257" y="89"/>
                  </a:moveTo>
                  <a:cubicBezTo>
                    <a:pt x="1265" y="90"/>
                    <a:pt x="1265" y="90"/>
                    <a:pt x="1265" y="90"/>
                  </a:cubicBezTo>
                  <a:cubicBezTo>
                    <a:pt x="1261" y="89"/>
                    <a:pt x="1259" y="89"/>
                    <a:pt x="1257" y="89"/>
                  </a:cubicBezTo>
                  <a:close/>
                  <a:moveTo>
                    <a:pt x="716" y="44"/>
                  </a:moveTo>
                  <a:cubicBezTo>
                    <a:pt x="724" y="44"/>
                    <a:pt x="727" y="43"/>
                    <a:pt x="728" y="42"/>
                  </a:cubicBezTo>
                  <a:cubicBezTo>
                    <a:pt x="723" y="43"/>
                    <a:pt x="719" y="43"/>
                    <a:pt x="716" y="44"/>
                  </a:cubicBezTo>
                  <a:close/>
                  <a:moveTo>
                    <a:pt x="1129" y="36"/>
                  </a:moveTo>
                  <a:cubicBezTo>
                    <a:pt x="1133" y="36"/>
                    <a:pt x="1133" y="36"/>
                    <a:pt x="1133" y="36"/>
                  </a:cubicBezTo>
                  <a:cubicBezTo>
                    <a:pt x="1131" y="36"/>
                    <a:pt x="1130" y="36"/>
                    <a:pt x="1129" y="36"/>
                  </a:cubicBezTo>
                  <a:close/>
                  <a:moveTo>
                    <a:pt x="800" y="19"/>
                  </a:moveTo>
                  <a:cubicBezTo>
                    <a:pt x="799" y="19"/>
                    <a:pt x="797" y="19"/>
                    <a:pt x="796" y="19"/>
                  </a:cubicBezTo>
                  <a:cubicBezTo>
                    <a:pt x="799" y="19"/>
                    <a:pt x="800" y="19"/>
                    <a:pt x="800" y="19"/>
                  </a:cubicBezTo>
                  <a:close/>
                  <a:moveTo>
                    <a:pt x="511" y="8"/>
                  </a:moveTo>
                  <a:cubicBezTo>
                    <a:pt x="492" y="10"/>
                    <a:pt x="473" y="13"/>
                    <a:pt x="454" y="15"/>
                  </a:cubicBezTo>
                  <a:cubicBezTo>
                    <a:pt x="453" y="14"/>
                    <a:pt x="428" y="16"/>
                    <a:pt x="445" y="14"/>
                  </a:cubicBezTo>
                  <a:cubicBezTo>
                    <a:pt x="423" y="18"/>
                    <a:pt x="423" y="18"/>
                    <a:pt x="423" y="18"/>
                  </a:cubicBezTo>
                  <a:cubicBezTo>
                    <a:pt x="425" y="16"/>
                    <a:pt x="425" y="16"/>
                    <a:pt x="425" y="16"/>
                  </a:cubicBezTo>
                  <a:cubicBezTo>
                    <a:pt x="380" y="20"/>
                    <a:pt x="339" y="27"/>
                    <a:pt x="298" y="35"/>
                  </a:cubicBezTo>
                  <a:cubicBezTo>
                    <a:pt x="257" y="43"/>
                    <a:pt x="217" y="52"/>
                    <a:pt x="173" y="60"/>
                  </a:cubicBezTo>
                  <a:cubicBezTo>
                    <a:pt x="175" y="59"/>
                    <a:pt x="175" y="59"/>
                    <a:pt x="175" y="59"/>
                  </a:cubicBezTo>
                  <a:cubicBezTo>
                    <a:pt x="158" y="64"/>
                    <a:pt x="141" y="70"/>
                    <a:pt x="125" y="76"/>
                  </a:cubicBezTo>
                  <a:cubicBezTo>
                    <a:pt x="115" y="78"/>
                    <a:pt x="112" y="77"/>
                    <a:pt x="97" y="81"/>
                  </a:cubicBezTo>
                  <a:cubicBezTo>
                    <a:pt x="101" y="81"/>
                    <a:pt x="94" y="84"/>
                    <a:pt x="84" y="87"/>
                  </a:cubicBezTo>
                  <a:cubicBezTo>
                    <a:pt x="75" y="90"/>
                    <a:pt x="64" y="95"/>
                    <a:pt x="60" y="98"/>
                  </a:cubicBezTo>
                  <a:cubicBezTo>
                    <a:pt x="48" y="103"/>
                    <a:pt x="59" y="97"/>
                    <a:pt x="62" y="94"/>
                  </a:cubicBezTo>
                  <a:cubicBezTo>
                    <a:pt x="50" y="99"/>
                    <a:pt x="39" y="105"/>
                    <a:pt x="28" y="112"/>
                  </a:cubicBezTo>
                  <a:cubicBezTo>
                    <a:pt x="23" y="115"/>
                    <a:pt x="17" y="119"/>
                    <a:pt x="12" y="125"/>
                  </a:cubicBezTo>
                  <a:cubicBezTo>
                    <a:pt x="8" y="130"/>
                    <a:pt x="3" y="137"/>
                    <a:pt x="1" y="146"/>
                  </a:cubicBezTo>
                  <a:cubicBezTo>
                    <a:pt x="0" y="151"/>
                    <a:pt x="0" y="156"/>
                    <a:pt x="1" y="161"/>
                  </a:cubicBezTo>
                  <a:cubicBezTo>
                    <a:pt x="2" y="166"/>
                    <a:pt x="5" y="170"/>
                    <a:pt x="7" y="173"/>
                  </a:cubicBezTo>
                  <a:cubicBezTo>
                    <a:pt x="8" y="175"/>
                    <a:pt x="10" y="177"/>
                    <a:pt x="11" y="178"/>
                  </a:cubicBezTo>
                  <a:cubicBezTo>
                    <a:pt x="13" y="180"/>
                    <a:pt x="14" y="181"/>
                    <a:pt x="16" y="182"/>
                  </a:cubicBezTo>
                  <a:cubicBezTo>
                    <a:pt x="19" y="185"/>
                    <a:pt x="22" y="187"/>
                    <a:pt x="25" y="188"/>
                  </a:cubicBezTo>
                  <a:cubicBezTo>
                    <a:pt x="37" y="195"/>
                    <a:pt x="50" y="199"/>
                    <a:pt x="64" y="203"/>
                  </a:cubicBezTo>
                  <a:cubicBezTo>
                    <a:pt x="50" y="199"/>
                    <a:pt x="40" y="195"/>
                    <a:pt x="32" y="191"/>
                  </a:cubicBezTo>
                  <a:cubicBezTo>
                    <a:pt x="24" y="186"/>
                    <a:pt x="18" y="182"/>
                    <a:pt x="12" y="176"/>
                  </a:cubicBezTo>
                  <a:cubicBezTo>
                    <a:pt x="10" y="173"/>
                    <a:pt x="8" y="170"/>
                    <a:pt x="6" y="167"/>
                  </a:cubicBezTo>
                  <a:cubicBezTo>
                    <a:pt x="4" y="163"/>
                    <a:pt x="3" y="159"/>
                    <a:pt x="3" y="154"/>
                  </a:cubicBezTo>
                  <a:cubicBezTo>
                    <a:pt x="3" y="149"/>
                    <a:pt x="4" y="144"/>
                    <a:pt x="6" y="139"/>
                  </a:cubicBezTo>
                  <a:cubicBezTo>
                    <a:pt x="9" y="135"/>
                    <a:pt x="12" y="130"/>
                    <a:pt x="16" y="127"/>
                  </a:cubicBezTo>
                  <a:cubicBezTo>
                    <a:pt x="11" y="131"/>
                    <a:pt x="8" y="136"/>
                    <a:pt x="5" y="143"/>
                  </a:cubicBezTo>
                  <a:cubicBezTo>
                    <a:pt x="3" y="149"/>
                    <a:pt x="3" y="156"/>
                    <a:pt x="5" y="161"/>
                  </a:cubicBezTo>
                  <a:cubicBezTo>
                    <a:pt x="7" y="166"/>
                    <a:pt x="9" y="170"/>
                    <a:pt x="12" y="174"/>
                  </a:cubicBezTo>
                  <a:cubicBezTo>
                    <a:pt x="15" y="178"/>
                    <a:pt x="18" y="180"/>
                    <a:pt x="21" y="183"/>
                  </a:cubicBezTo>
                  <a:cubicBezTo>
                    <a:pt x="28" y="187"/>
                    <a:pt x="34" y="190"/>
                    <a:pt x="42" y="193"/>
                  </a:cubicBezTo>
                  <a:cubicBezTo>
                    <a:pt x="50" y="197"/>
                    <a:pt x="60" y="200"/>
                    <a:pt x="71" y="202"/>
                  </a:cubicBezTo>
                  <a:cubicBezTo>
                    <a:pt x="64" y="201"/>
                    <a:pt x="56" y="199"/>
                    <a:pt x="49" y="197"/>
                  </a:cubicBezTo>
                  <a:cubicBezTo>
                    <a:pt x="61" y="203"/>
                    <a:pt x="79" y="207"/>
                    <a:pt x="95" y="210"/>
                  </a:cubicBezTo>
                  <a:cubicBezTo>
                    <a:pt x="111" y="212"/>
                    <a:pt x="125" y="214"/>
                    <a:pt x="128" y="217"/>
                  </a:cubicBezTo>
                  <a:cubicBezTo>
                    <a:pt x="157" y="220"/>
                    <a:pt x="181" y="220"/>
                    <a:pt x="215" y="224"/>
                  </a:cubicBezTo>
                  <a:cubicBezTo>
                    <a:pt x="200" y="225"/>
                    <a:pt x="200" y="225"/>
                    <a:pt x="200" y="225"/>
                  </a:cubicBezTo>
                  <a:cubicBezTo>
                    <a:pt x="211" y="227"/>
                    <a:pt x="221" y="228"/>
                    <a:pt x="232" y="229"/>
                  </a:cubicBezTo>
                  <a:cubicBezTo>
                    <a:pt x="232" y="227"/>
                    <a:pt x="232" y="227"/>
                    <a:pt x="232" y="227"/>
                  </a:cubicBezTo>
                  <a:cubicBezTo>
                    <a:pt x="242" y="227"/>
                    <a:pt x="248" y="228"/>
                    <a:pt x="249" y="229"/>
                  </a:cubicBezTo>
                  <a:cubicBezTo>
                    <a:pt x="270" y="228"/>
                    <a:pt x="300" y="232"/>
                    <a:pt x="330" y="232"/>
                  </a:cubicBezTo>
                  <a:cubicBezTo>
                    <a:pt x="333" y="233"/>
                    <a:pt x="333" y="233"/>
                    <a:pt x="333" y="233"/>
                  </a:cubicBezTo>
                  <a:cubicBezTo>
                    <a:pt x="335" y="233"/>
                    <a:pt x="339" y="233"/>
                    <a:pt x="339" y="233"/>
                  </a:cubicBezTo>
                  <a:cubicBezTo>
                    <a:pt x="345" y="235"/>
                    <a:pt x="369" y="235"/>
                    <a:pt x="370" y="237"/>
                  </a:cubicBezTo>
                  <a:cubicBezTo>
                    <a:pt x="360" y="237"/>
                    <a:pt x="338" y="237"/>
                    <a:pt x="340" y="236"/>
                  </a:cubicBezTo>
                  <a:cubicBezTo>
                    <a:pt x="316" y="236"/>
                    <a:pt x="369" y="238"/>
                    <a:pt x="385" y="239"/>
                  </a:cubicBezTo>
                  <a:cubicBezTo>
                    <a:pt x="368" y="237"/>
                    <a:pt x="390" y="238"/>
                    <a:pt x="400" y="238"/>
                  </a:cubicBezTo>
                  <a:cubicBezTo>
                    <a:pt x="401" y="239"/>
                    <a:pt x="398" y="238"/>
                    <a:pt x="396" y="239"/>
                  </a:cubicBezTo>
                  <a:cubicBezTo>
                    <a:pt x="426" y="241"/>
                    <a:pt x="436" y="237"/>
                    <a:pt x="456" y="241"/>
                  </a:cubicBezTo>
                  <a:cubicBezTo>
                    <a:pt x="461" y="239"/>
                    <a:pt x="461" y="239"/>
                    <a:pt x="461" y="239"/>
                  </a:cubicBezTo>
                  <a:cubicBezTo>
                    <a:pt x="484" y="241"/>
                    <a:pt x="484" y="241"/>
                    <a:pt x="484" y="241"/>
                  </a:cubicBezTo>
                  <a:cubicBezTo>
                    <a:pt x="487" y="238"/>
                    <a:pt x="517" y="242"/>
                    <a:pt x="521" y="239"/>
                  </a:cubicBezTo>
                  <a:cubicBezTo>
                    <a:pt x="548" y="239"/>
                    <a:pt x="518" y="241"/>
                    <a:pt x="527" y="241"/>
                  </a:cubicBezTo>
                  <a:cubicBezTo>
                    <a:pt x="552" y="242"/>
                    <a:pt x="596" y="240"/>
                    <a:pt x="604" y="241"/>
                  </a:cubicBezTo>
                  <a:cubicBezTo>
                    <a:pt x="625" y="240"/>
                    <a:pt x="649" y="241"/>
                    <a:pt x="667" y="241"/>
                  </a:cubicBezTo>
                  <a:cubicBezTo>
                    <a:pt x="668" y="242"/>
                    <a:pt x="668" y="242"/>
                    <a:pt x="668" y="242"/>
                  </a:cubicBezTo>
                  <a:cubicBezTo>
                    <a:pt x="678" y="242"/>
                    <a:pt x="689" y="241"/>
                    <a:pt x="698" y="241"/>
                  </a:cubicBezTo>
                  <a:cubicBezTo>
                    <a:pt x="698" y="241"/>
                    <a:pt x="697" y="242"/>
                    <a:pt x="695" y="242"/>
                  </a:cubicBezTo>
                  <a:cubicBezTo>
                    <a:pt x="789" y="239"/>
                    <a:pt x="789" y="239"/>
                    <a:pt x="789" y="239"/>
                  </a:cubicBezTo>
                  <a:cubicBezTo>
                    <a:pt x="787" y="240"/>
                    <a:pt x="787" y="241"/>
                    <a:pt x="770" y="242"/>
                  </a:cubicBezTo>
                  <a:cubicBezTo>
                    <a:pt x="798" y="243"/>
                    <a:pt x="844" y="238"/>
                    <a:pt x="886" y="236"/>
                  </a:cubicBezTo>
                  <a:cubicBezTo>
                    <a:pt x="883" y="237"/>
                    <a:pt x="883" y="237"/>
                    <a:pt x="883" y="237"/>
                  </a:cubicBezTo>
                  <a:cubicBezTo>
                    <a:pt x="907" y="235"/>
                    <a:pt x="907" y="235"/>
                    <a:pt x="907" y="235"/>
                  </a:cubicBezTo>
                  <a:cubicBezTo>
                    <a:pt x="902" y="235"/>
                    <a:pt x="905" y="236"/>
                    <a:pt x="905" y="237"/>
                  </a:cubicBezTo>
                  <a:cubicBezTo>
                    <a:pt x="946" y="235"/>
                    <a:pt x="996" y="231"/>
                    <a:pt x="1016" y="226"/>
                  </a:cubicBezTo>
                  <a:cubicBezTo>
                    <a:pt x="1005" y="228"/>
                    <a:pt x="1035" y="226"/>
                    <a:pt x="1011" y="229"/>
                  </a:cubicBezTo>
                  <a:cubicBezTo>
                    <a:pt x="1032" y="227"/>
                    <a:pt x="1055" y="224"/>
                    <a:pt x="1079" y="221"/>
                  </a:cubicBezTo>
                  <a:cubicBezTo>
                    <a:pt x="1103" y="218"/>
                    <a:pt x="1127" y="215"/>
                    <a:pt x="1150" y="210"/>
                  </a:cubicBezTo>
                  <a:cubicBezTo>
                    <a:pt x="1149" y="210"/>
                    <a:pt x="1149" y="210"/>
                    <a:pt x="1149" y="210"/>
                  </a:cubicBezTo>
                  <a:cubicBezTo>
                    <a:pt x="1155" y="209"/>
                    <a:pt x="1161" y="207"/>
                    <a:pt x="1167" y="205"/>
                  </a:cubicBezTo>
                  <a:cubicBezTo>
                    <a:pt x="1169" y="205"/>
                    <a:pt x="1169" y="205"/>
                    <a:pt x="1169" y="205"/>
                  </a:cubicBezTo>
                  <a:cubicBezTo>
                    <a:pt x="1156" y="209"/>
                    <a:pt x="1156" y="209"/>
                    <a:pt x="1156" y="209"/>
                  </a:cubicBezTo>
                  <a:cubicBezTo>
                    <a:pt x="1174" y="205"/>
                    <a:pt x="1191" y="200"/>
                    <a:pt x="1204" y="196"/>
                  </a:cubicBezTo>
                  <a:cubicBezTo>
                    <a:pt x="1207" y="195"/>
                    <a:pt x="1212" y="196"/>
                    <a:pt x="1223" y="193"/>
                  </a:cubicBezTo>
                  <a:cubicBezTo>
                    <a:pt x="1223" y="192"/>
                    <a:pt x="1236" y="189"/>
                    <a:pt x="1251" y="185"/>
                  </a:cubicBezTo>
                  <a:cubicBezTo>
                    <a:pt x="1255" y="183"/>
                    <a:pt x="1259" y="182"/>
                    <a:pt x="1263" y="181"/>
                  </a:cubicBezTo>
                  <a:cubicBezTo>
                    <a:pt x="1267" y="179"/>
                    <a:pt x="1271" y="178"/>
                    <a:pt x="1275" y="176"/>
                  </a:cubicBezTo>
                  <a:cubicBezTo>
                    <a:pt x="1283" y="172"/>
                    <a:pt x="1290" y="169"/>
                    <a:pt x="1294" y="165"/>
                  </a:cubicBezTo>
                  <a:cubicBezTo>
                    <a:pt x="1297" y="164"/>
                    <a:pt x="1286" y="170"/>
                    <a:pt x="1293" y="167"/>
                  </a:cubicBezTo>
                  <a:cubicBezTo>
                    <a:pt x="1300" y="163"/>
                    <a:pt x="1306" y="159"/>
                    <a:pt x="1313" y="154"/>
                  </a:cubicBezTo>
                  <a:cubicBezTo>
                    <a:pt x="1316" y="151"/>
                    <a:pt x="1320" y="148"/>
                    <a:pt x="1323" y="144"/>
                  </a:cubicBezTo>
                  <a:cubicBezTo>
                    <a:pt x="1324" y="142"/>
                    <a:pt x="1326" y="140"/>
                    <a:pt x="1327" y="137"/>
                  </a:cubicBezTo>
                  <a:cubicBezTo>
                    <a:pt x="1328" y="136"/>
                    <a:pt x="1329" y="134"/>
                    <a:pt x="1329" y="132"/>
                  </a:cubicBezTo>
                  <a:cubicBezTo>
                    <a:pt x="1329" y="131"/>
                    <a:pt x="1329" y="130"/>
                    <a:pt x="1329" y="129"/>
                  </a:cubicBezTo>
                  <a:cubicBezTo>
                    <a:pt x="1329" y="129"/>
                    <a:pt x="1329" y="129"/>
                    <a:pt x="1329" y="129"/>
                  </a:cubicBezTo>
                  <a:cubicBezTo>
                    <a:pt x="1329" y="128"/>
                    <a:pt x="1329" y="128"/>
                    <a:pt x="1329" y="128"/>
                  </a:cubicBezTo>
                  <a:cubicBezTo>
                    <a:pt x="1329" y="127"/>
                    <a:pt x="1329" y="127"/>
                    <a:pt x="1329" y="127"/>
                  </a:cubicBezTo>
                  <a:cubicBezTo>
                    <a:pt x="1328" y="121"/>
                    <a:pt x="1326" y="116"/>
                    <a:pt x="1323" y="111"/>
                  </a:cubicBezTo>
                  <a:cubicBezTo>
                    <a:pt x="1320" y="107"/>
                    <a:pt x="1316" y="103"/>
                    <a:pt x="1312" y="100"/>
                  </a:cubicBezTo>
                  <a:cubicBezTo>
                    <a:pt x="1304" y="94"/>
                    <a:pt x="1295" y="90"/>
                    <a:pt x="1287" y="87"/>
                  </a:cubicBezTo>
                  <a:cubicBezTo>
                    <a:pt x="1269" y="80"/>
                    <a:pt x="1250" y="76"/>
                    <a:pt x="1232" y="72"/>
                  </a:cubicBezTo>
                  <a:cubicBezTo>
                    <a:pt x="1180" y="63"/>
                    <a:pt x="1180" y="63"/>
                    <a:pt x="1180" y="63"/>
                  </a:cubicBezTo>
                  <a:cubicBezTo>
                    <a:pt x="1177" y="65"/>
                    <a:pt x="1162" y="63"/>
                    <a:pt x="1143" y="60"/>
                  </a:cubicBezTo>
                  <a:cubicBezTo>
                    <a:pt x="1124" y="58"/>
                    <a:pt x="1101" y="55"/>
                    <a:pt x="1083" y="54"/>
                  </a:cubicBezTo>
                  <a:cubicBezTo>
                    <a:pt x="1074" y="51"/>
                    <a:pt x="1103" y="55"/>
                    <a:pt x="1113" y="55"/>
                  </a:cubicBezTo>
                  <a:cubicBezTo>
                    <a:pt x="1093" y="53"/>
                    <a:pt x="1109" y="51"/>
                    <a:pt x="1073" y="49"/>
                  </a:cubicBezTo>
                  <a:cubicBezTo>
                    <a:pt x="1074" y="49"/>
                    <a:pt x="1073" y="48"/>
                    <a:pt x="1081" y="49"/>
                  </a:cubicBezTo>
                  <a:cubicBezTo>
                    <a:pt x="1061" y="47"/>
                    <a:pt x="1085" y="53"/>
                    <a:pt x="1054" y="48"/>
                  </a:cubicBezTo>
                  <a:cubicBezTo>
                    <a:pt x="1053" y="47"/>
                    <a:pt x="1053" y="47"/>
                    <a:pt x="1053" y="47"/>
                  </a:cubicBezTo>
                  <a:cubicBezTo>
                    <a:pt x="1033" y="47"/>
                    <a:pt x="1033" y="47"/>
                    <a:pt x="1033" y="47"/>
                  </a:cubicBezTo>
                  <a:cubicBezTo>
                    <a:pt x="970" y="40"/>
                    <a:pt x="914" y="38"/>
                    <a:pt x="858" y="35"/>
                  </a:cubicBezTo>
                  <a:cubicBezTo>
                    <a:pt x="855" y="35"/>
                    <a:pt x="856" y="36"/>
                    <a:pt x="863" y="37"/>
                  </a:cubicBezTo>
                  <a:cubicBezTo>
                    <a:pt x="838" y="36"/>
                    <a:pt x="808" y="39"/>
                    <a:pt x="779" y="37"/>
                  </a:cubicBezTo>
                  <a:cubicBezTo>
                    <a:pt x="787" y="36"/>
                    <a:pt x="787" y="36"/>
                    <a:pt x="787" y="36"/>
                  </a:cubicBezTo>
                  <a:cubicBezTo>
                    <a:pt x="764" y="36"/>
                    <a:pt x="752" y="37"/>
                    <a:pt x="739" y="38"/>
                  </a:cubicBezTo>
                  <a:cubicBezTo>
                    <a:pt x="718" y="39"/>
                    <a:pt x="718" y="39"/>
                    <a:pt x="718" y="39"/>
                  </a:cubicBezTo>
                  <a:cubicBezTo>
                    <a:pt x="703" y="40"/>
                    <a:pt x="703" y="40"/>
                    <a:pt x="703" y="40"/>
                  </a:cubicBezTo>
                  <a:cubicBezTo>
                    <a:pt x="695" y="41"/>
                    <a:pt x="695" y="41"/>
                    <a:pt x="695" y="41"/>
                  </a:cubicBezTo>
                  <a:cubicBezTo>
                    <a:pt x="695" y="41"/>
                    <a:pt x="695" y="41"/>
                    <a:pt x="694" y="41"/>
                  </a:cubicBezTo>
                  <a:cubicBezTo>
                    <a:pt x="695" y="41"/>
                    <a:pt x="695" y="41"/>
                    <a:pt x="695" y="41"/>
                  </a:cubicBezTo>
                  <a:cubicBezTo>
                    <a:pt x="695" y="41"/>
                    <a:pt x="695" y="41"/>
                    <a:pt x="695" y="41"/>
                  </a:cubicBezTo>
                  <a:cubicBezTo>
                    <a:pt x="695" y="41"/>
                    <a:pt x="695" y="41"/>
                    <a:pt x="695" y="41"/>
                  </a:cubicBezTo>
                  <a:cubicBezTo>
                    <a:pt x="697" y="41"/>
                    <a:pt x="697" y="41"/>
                    <a:pt x="697" y="41"/>
                  </a:cubicBezTo>
                  <a:cubicBezTo>
                    <a:pt x="710" y="40"/>
                    <a:pt x="710" y="40"/>
                    <a:pt x="710" y="40"/>
                  </a:cubicBezTo>
                  <a:cubicBezTo>
                    <a:pt x="719" y="40"/>
                    <a:pt x="727" y="40"/>
                    <a:pt x="729" y="41"/>
                  </a:cubicBezTo>
                  <a:cubicBezTo>
                    <a:pt x="726" y="41"/>
                    <a:pt x="718" y="42"/>
                    <a:pt x="709" y="42"/>
                  </a:cubicBezTo>
                  <a:cubicBezTo>
                    <a:pt x="705" y="42"/>
                    <a:pt x="700" y="43"/>
                    <a:pt x="696" y="43"/>
                  </a:cubicBezTo>
                  <a:cubicBezTo>
                    <a:pt x="695" y="43"/>
                    <a:pt x="695" y="43"/>
                    <a:pt x="695" y="43"/>
                  </a:cubicBezTo>
                  <a:cubicBezTo>
                    <a:pt x="695" y="42"/>
                    <a:pt x="695" y="42"/>
                    <a:pt x="695" y="42"/>
                  </a:cubicBezTo>
                  <a:cubicBezTo>
                    <a:pt x="695" y="42"/>
                    <a:pt x="695" y="42"/>
                    <a:pt x="695" y="42"/>
                  </a:cubicBezTo>
                  <a:cubicBezTo>
                    <a:pt x="695" y="42"/>
                    <a:pt x="695" y="42"/>
                    <a:pt x="695" y="42"/>
                  </a:cubicBezTo>
                  <a:cubicBezTo>
                    <a:pt x="695" y="44"/>
                    <a:pt x="695" y="44"/>
                    <a:pt x="695" y="44"/>
                  </a:cubicBezTo>
                  <a:cubicBezTo>
                    <a:pt x="695" y="44"/>
                    <a:pt x="695" y="44"/>
                    <a:pt x="695" y="44"/>
                  </a:cubicBezTo>
                  <a:cubicBezTo>
                    <a:pt x="695" y="44"/>
                    <a:pt x="695" y="44"/>
                    <a:pt x="695" y="44"/>
                  </a:cubicBezTo>
                  <a:cubicBezTo>
                    <a:pt x="695" y="44"/>
                    <a:pt x="695" y="44"/>
                    <a:pt x="695" y="44"/>
                  </a:cubicBezTo>
                  <a:cubicBezTo>
                    <a:pt x="697" y="44"/>
                    <a:pt x="697" y="44"/>
                    <a:pt x="697" y="44"/>
                  </a:cubicBezTo>
                  <a:cubicBezTo>
                    <a:pt x="699" y="43"/>
                    <a:pt x="699" y="43"/>
                    <a:pt x="699" y="43"/>
                  </a:cubicBezTo>
                  <a:cubicBezTo>
                    <a:pt x="702" y="43"/>
                    <a:pt x="706" y="43"/>
                    <a:pt x="710" y="42"/>
                  </a:cubicBezTo>
                  <a:cubicBezTo>
                    <a:pt x="735" y="41"/>
                    <a:pt x="735" y="41"/>
                    <a:pt x="735" y="41"/>
                  </a:cubicBezTo>
                  <a:cubicBezTo>
                    <a:pt x="731" y="41"/>
                    <a:pt x="730" y="42"/>
                    <a:pt x="728" y="42"/>
                  </a:cubicBezTo>
                  <a:cubicBezTo>
                    <a:pt x="742" y="41"/>
                    <a:pt x="761" y="41"/>
                    <a:pt x="780" y="40"/>
                  </a:cubicBezTo>
                  <a:cubicBezTo>
                    <a:pt x="752" y="40"/>
                    <a:pt x="752" y="40"/>
                    <a:pt x="752" y="40"/>
                  </a:cubicBezTo>
                  <a:cubicBezTo>
                    <a:pt x="764" y="38"/>
                    <a:pt x="799" y="40"/>
                    <a:pt x="810" y="39"/>
                  </a:cubicBezTo>
                  <a:cubicBezTo>
                    <a:pt x="810" y="41"/>
                    <a:pt x="793" y="41"/>
                    <a:pt x="810" y="43"/>
                  </a:cubicBezTo>
                  <a:cubicBezTo>
                    <a:pt x="833" y="43"/>
                    <a:pt x="840" y="43"/>
                    <a:pt x="846" y="42"/>
                  </a:cubicBezTo>
                  <a:cubicBezTo>
                    <a:pt x="853" y="41"/>
                    <a:pt x="859" y="40"/>
                    <a:pt x="881" y="40"/>
                  </a:cubicBezTo>
                  <a:cubicBezTo>
                    <a:pt x="873" y="39"/>
                    <a:pt x="873" y="39"/>
                    <a:pt x="873" y="39"/>
                  </a:cubicBezTo>
                  <a:cubicBezTo>
                    <a:pt x="887" y="39"/>
                    <a:pt x="899" y="37"/>
                    <a:pt x="919" y="40"/>
                  </a:cubicBezTo>
                  <a:cubicBezTo>
                    <a:pt x="918" y="41"/>
                    <a:pt x="903" y="40"/>
                    <a:pt x="895" y="41"/>
                  </a:cubicBezTo>
                  <a:cubicBezTo>
                    <a:pt x="899" y="42"/>
                    <a:pt x="920" y="39"/>
                    <a:pt x="936" y="42"/>
                  </a:cubicBezTo>
                  <a:cubicBezTo>
                    <a:pt x="923" y="43"/>
                    <a:pt x="888" y="42"/>
                    <a:pt x="865" y="41"/>
                  </a:cubicBezTo>
                  <a:cubicBezTo>
                    <a:pt x="868" y="42"/>
                    <a:pt x="868" y="43"/>
                    <a:pt x="864" y="43"/>
                  </a:cubicBezTo>
                  <a:cubicBezTo>
                    <a:pt x="934" y="44"/>
                    <a:pt x="1009" y="46"/>
                    <a:pt x="1077" y="55"/>
                  </a:cubicBezTo>
                  <a:cubicBezTo>
                    <a:pt x="1041" y="54"/>
                    <a:pt x="1093" y="57"/>
                    <a:pt x="1084" y="59"/>
                  </a:cubicBezTo>
                  <a:cubicBezTo>
                    <a:pt x="1090" y="58"/>
                    <a:pt x="1111" y="62"/>
                    <a:pt x="1130" y="64"/>
                  </a:cubicBezTo>
                  <a:cubicBezTo>
                    <a:pt x="1137" y="67"/>
                    <a:pt x="1092" y="61"/>
                    <a:pt x="1107" y="64"/>
                  </a:cubicBezTo>
                  <a:cubicBezTo>
                    <a:pt x="1143" y="68"/>
                    <a:pt x="1192" y="72"/>
                    <a:pt x="1238" y="81"/>
                  </a:cubicBezTo>
                  <a:cubicBezTo>
                    <a:pt x="1234" y="81"/>
                    <a:pt x="1224" y="79"/>
                    <a:pt x="1222" y="80"/>
                  </a:cubicBezTo>
                  <a:cubicBezTo>
                    <a:pt x="1237" y="82"/>
                    <a:pt x="1255" y="84"/>
                    <a:pt x="1271" y="88"/>
                  </a:cubicBezTo>
                  <a:cubicBezTo>
                    <a:pt x="1279" y="90"/>
                    <a:pt x="1287" y="93"/>
                    <a:pt x="1294" y="96"/>
                  </a:cubicBezTo>
                  <a:cubicBezTo>
                    <a:pt x="1300" y="99"/>
                    <a:pt x="1306" y="103"/>
                    <a:pt x="1310" y="107"/>
                  </a:cubicBezTo>
                  <a:cubicBezTo>
                    <a:pt x="1297" y="99"/>
                    <a:pt x="1281" y="94"/>
                    <a:pt x="1265" y="90"/>
                  </a:cubicBezTo>
                  <a:cubicBezTo>
                    <a:pt x="1269" y="92"/>
                    <a:pt x="1274" y="93"/>
                    <a:pt x="1281" y="97"/>
                  </a:cubicBezTo>
                  <a:cubicBezTo>
                    <a:pt x="1278" y="96"/>
                    <a:pt x="1274" y="95"/>
                    <a:pt x="1270" y="94"/>
                  </a:cubicBezTo>
                  <a:cubicBezTo>
                    <a:pt x="1288" y="100"/>
                    <a:pt x="1294" y="103"/>
                    <a:pt x="1299" y="105"/>
                  </a:cubicBezTo>
                  <a:cubicBezTo>
                    <a:pt x="1301" y="105"/>
                    <a:pt x="1303" y="106"/>
                    <a:pt x="1305" y="107"/>
                  </a:cubicBezTo>
                  <a:cubicBezTo>
                    <a:pt x="1308" y="108"/>
                    <a:pt x="1311" y="110"/>
                    <a:pt x="1315" y="113"/>
                  </a:cubicBezTo>
                  <a:cubicBezTo>
                    <a:pt x="1317" y="117"/>
                    <a:pt x="1318" y="120"/>
                    <a:pt x="1319" y="124"/>
                  </a:cubicBezTo>
                  <a:cubicBezTo>
                    <a:pt x="1319" y="126"/>
                    <a:pt x="1319" y="127"/>
                    <a:pt x="1319" y="129"/>
                  </a:cubicBezTo>
                  <a:cubicBezTo>
                    <a:pt x="1319" y="131"/>
                    <a:pt x="1318" y="132"/>
                    <a:pt x="1317" y="134"/>
                  </a:cubicBezTo>
                  <a:cubicBezTo>
                    <a:pt x="1315" y="138"/>
                    <a:pt x="1311" y="141"/>
                    <a:pt x="1307" y="144"/>
                  </a:cubicBezTo>
                  <a:cubicBezTo>
                    <a:pt x="1303" y="147"/>
                    <a:pt x="1299" y="150"/>
                    <a:pt x="1295" y="153"/>
                  </a:cubicBezTo>
                  <a:cubicBezTo>
                    <a:pt x="1287" y="158"/>
                    <a:pt x="1278" y="162"/>
                    <a:pt x="1270" y="166"/>
                  </a:cubicBezTo>
                  <a:cubicBezTo>
                    <a:pt x="1266" y="168"/>
                    <a:pt x="1262" y="170"/>
                    <a:pt x="1258" y="172"/>
                  </a:cubicBezTo>
                  <a:cubicBezTo>
                    <a:pt x="1246" y="176"/>
                    <a:pt x="1246" y="176"/>
                    <a:pt x="1246" y="176"/>
                  </a:cubicBezTo>
                  <a:cubicBezTo>
                    <a:pt x="1238" y="179"/>
                    <a:pt x="1231" y="182"/>
                    <a:pt x="1225" y="185"/>
                  </a:cubicBezTo>
                  <a:cubicBezTo>
                    <a:pt x="1217" y="187"/>
                    <a:pt x="1187" y="195"/>
                    <a:pt x="1199" y="190"/>
                  </a:cubicBezTo>
                  <a:cubicBezTo>
                    <a:pt x="1209" y="186"/>
                    <a:pt x="1216" y="183"/>
                    <a:pt x="1225" y="179"/>
                  </a:cubicBezTo>
                  <a:cubicBezTo>
                    <a:pt x="1230" y="177"/>
                    <a:pt x="1236" y="175"/>
                    <a:pt x="1243" y="173"/>
                  </a:cubicBezTo>
                  <a:cubicBezTo>
                    <a:pt x="1254" y="169"/>
                    <a:pt x="1254" y="169"/>
                    <a:pt x="1254" y="169"/>
                  </a:cubicBezTo>
                  <a:cubicBezTo>
                    <a:pt x="1258" y="168"/>
                    <a:pt x="1262" y="166"/>
                    <a:pt x="1267" y="164"/>
                  </a:cubicBezTo>
                  <a:cubicBezTo>
                    <a:pt x="1270" y="164"/>
                    <a:pt x="1263" y="168"/>
                    <a:pt x="1256" y="170"/>
                  </a:cubicBezTo>
                  <a:cubicBezTo>
                    <a:pt x="1250" y="172"/>
                    <a:pt x="1244" y="174"/>
                    <a:pt x="1250" y="173"/>
                  </a:cubicBezTo>
                  <a:cubicBezTo>
                    <a:pt x="1254" y="171"/>
                    <a:pt x="1259" y="170"/>
                    <a:pt x="1264" y="168"/>
                  </a:cubicBezTo>
                  <a:cubicBezTo>
                    <a:pt x="1269" y="166"/>
                    <a:pt x="1274" y="163"/>
                    <a:pt x="1279" y="161"/>
                  </a:cubicBezTo>
                  <a:cubicBezTo>
                    <a:pt x="1290" y="155"/>
                    <a:pt x="1299" y="149"/>
                    <a:pt x="1304" y="145"/>
                  </a:cubicBezTo>
                  <a:cubicBezTo>
                    <a:pt x="1292" y="153"/>
                    <a:pt x="1279" y="161"/>
                    <a:pt x="1266" y="167"/>
                  </a:cubicBezTo>
                  <a:cubicBezTo>
                    <a:pt x="1265" y="165"/>
                    <a:pt x="1270" y="163"/>
                    <a:pt x="1275" y="161"/>
                  </a:cubicBezTo>
                  <a:cubicBezTo>
                    <a:pt x="1280" y="159"/>
                    <a:pt x="1285" y="156"/>
                    <a:pt x="1288" y="153"/>
                  </a:cubicBezTo>
                  <a:cubicBezTo>
                    <a:pt x="1283" y="155"/>
                    <a:pt x="1275" y="160"/>
                    <a:pt x="1266" y="164"/>
                  </a:cubicBezTo>
                  <a:cubicBezTo>
                    <a:pt x="1261" y="166"/>
                    <a:pt x="1257" y="168"/>
                    <a:pt x="1252" y="169"/>
                  </a:cubicBezTo>
                  <a:cubicBezTo>
                    <a:pt x="1247" y="171"/>
                    <a:pt x="1242" y="172"/>
                    <a:pt x="1238" y="174"/>
                  </a:cubicBezTo>
                  <a:cubicBezTo>
                    <a:pt x="1240" y="172"/>
                    <a:pt x="1240" y="172"/>
                    <a:pt x="1240" y="172"/>
                  </a:cubicBezTo>
                  <a:cubicBezTo>
                    <a:pt x="1223" y="178"/>
                    <a:pt x="1216" y="180"/>
                    <a:pt x="1208" y="182"/>
                  </a:cubicBezTo>
                  <a:cubicBezTo>
                    <a:pt x="1201" y="184"/>
                    <a:pt x="1194" y="186"/>
                    <a:pt x="1176" y="191"/>
                  </a:cubicBezTo>
                  <a:cubicBezTo>
                    <a:pt x="1175" y="194"/>
                    <a:pt x="1188" y="190"/>
                    <a:pt x="1205" y="187"/>
                  </a:cubicBezTo>
                  <a:cubicBezTo>
                    <a:pt x="1177" y="194"/>
                    <a:pt x="1144" y="203"/>
                    <a:pt x="1110" y="208"/>
                  </a:cubicBezTo>
                  <a:cubicBezTo>
                    <a:pt x="1076" y="214"/>
                    <a:pt x="1042" y="217"/>
                    <a:pt x="1013" y="217"/>
                  </a:cubicBezTo>
                  <a:cubicBezTo>
                    <a:pt x="1047" y="212"/>
                    <a:pt x="1047" y="212"/>
                    <a:pt x="1047" y="212"/>
                  </a:cubicBezTo>
                  <a:cubicBezTo>
                    <a:pt x="1025" y="214"/>
                    <a:pt x="988" y="219"/>
                    <a:pt x="989" y="216"/>
                  </a:cubicBezTo>
                  <a:cubicBezTo>
                    <a:pt x="1014" y="215"/>
                    <a:pt x="1003" y="213"/>
                    <a:pt x="1016" y="212"/>
                  </a:cubicBezTo>
                  <a:cubicBezTo>
                    <a:pt x="1018" y="212"/>
                    <a:pt x="1018" y="212"/>
                    <a:pt x="1018" y="212"/>
                  </a:cubicBezTo>
                  <a:cubicBezTo>
                    <a:pt x="1021" y="212"/>
                    <a:pt x="1030" y="210"/>
                    <a:pt x="1024" y="211"/>
                  </a:cubicBezTo>
                  <a:cubicBezTo>
                    <a:pt x="1005" y="214"/>
                    <a:pt x="975" y="217"/>
                    <a:pt x="954" y="219"/>
                  </a:cubicBezTo>
                  <a:cubicBezTo>
                    <a:pt x="963" y="218"/>
                    <a:pt x="944" y="218"/>
                    <a:pt x="941" y="218"/>
                  </a:cubicBezTo>
                  <a:cubicBezTo>
                    <a:pt x="921" y="220"/>
                    <a:pt x="941" y="219"/>
                    <a:pt x="943" y="220"/>
                  </a:cubicBezTo>
                  <a:cubicBezTo>
                    <a:pt x="932" y="221"/>
                    <a:pt x="914" y="224"/>
                    <a:pt x="905" y="223"/>
                  </a:cubicBezTo>
                  <a:cubicBezTo>
                    <a:pt x="890" y="222"/>
                    <a:pt x="924" y="220"/>
                    <a:pt x="929" y="219"/>
                  </a:cubicBezTo>
                  <a:cubicBezTo>
                    <a:pt x="908" y="221"/>
                    <a:pt x="888" y="222"/>
                    <a:pt x="868" y="224"/>
                  </a:cubicBezTo>
                  <a:cubicBezTo>
                    <a:pt x="869" y="224"/>
                    <a:pt x="869" y="224"/>
                    <a:pt x="869" y="224"/>
                  </a:cubicBezTo>
                  <a:cubicBezTo>
                    <a:pt x="864" y="224"/>
                    <a:pt x="855" y="225"/>
                    <a:pt x="849" y="225"/>
                  </a:cubicBezTo>
                  <a:cubicBezTo>
                    <a:pt x="843" y="224"/>
                    <a:pt x="857" y="223"/>
                    <a:pt x="866" y="223"/>
                  </a:cubicBezTo>
                  <a:cubicBezTo>
                    <a:pt x="834" y="223"/>
                    <a:pt x="810" y="229"/>
                    <a:pt x="782" y="226"/>
                  </a:cubicBezTo>
                  <a:cubicBezTo>
                    <a:pt x="765" y="228"/>
                    <a:pt x="765" y="228"/>
                    <a:pt x="765" y="228"/>
                  </a:cubicBezTo>
                  <a:cubicBezTo>
                    <a:pt x="763" y="228"/>
                    <a:pt x="760" y="227"/>
                    <a:pt x="763" y="227"/>
                  </a:cubicBezTo>
                  <a:cubicBezTo>
                    <a:pt x="746" y="228"/>
                    <a:pt x="746" y="228"/>
                    <a:pt x="746" y="228"/>
                  </a:cubicBezTo>
                  <a:cubicBezTo>
                    <a:pt x="713" y="230"/>
                    <a:pt x="737" y="226"/>
                    <a:pt x="726" y="226"/>
                  </a:cubicBezTo>
                  <a:cubicBezTo>
                    <a:pt x="727" y="226"/>
                    <a:pt x="727" y="226"/>
                    <a:pt x="727" y="226"/>
                  </a:cubicBezTo>
                  <a:cubicBezTo>
                    <a:pt x="717" y="225"/>
                    <a:pt x="710" y="225"/>
                    <a:pt x="717" y="224"/>
                  </a:cubicBezTo>
                  <a:cubicBezTo>
                    <a:pt x="682" y="226"/>
                    <a:pt x="682" y="226"/>
                    <a:pt x="682" y="226"/>
                  </a:cubicBezTo>
                  <a:cubicBezTo>
                    <a:pt x="682" y="226"/>
                    <a:pt x="682" y="226"/>
                    <a:pt x="682" y="226"/>
                  </a:cubicBezTo>
                  <a:cubicBezTo>
                    <a:pt x="669" y="228"/>
                    <a:pt x="618" y="228"/>
                    <a:pt x="618" y="232"/>
                  </a:cubicBezTo>
                  <a:cubicBezTo>
                    <a:pt x="609" y="231"/>
                    <a:pt x="602" y="230"/>
                    <a:pt x="606" y="230"/>
                  </a:cubicBezTo>
                  <a:cubicBezTo>
                    <a:pt x="580" y="230"/>
                    <a:pt x="612" y="227"/>
                    <a:pt x="571" y="227"/>
                  </a:cubicBezTo>
                  <a:cubicBezTo>
                    <a:pt x="571" y="226"/>
                    <a:pt x="575" y="227"/>
                    <a:pt x="582" y="227"/>
                  </a:cubicBezTo>
                  <a:cubicBezTo>
                    <a:pt x="571" y="226"/>
                    <a:pt x="567" y="226"/>
                    <a:pt x="565" y="227"/>
                  </a:cubicBezTo>
                  <a:cubicBezTo>
                    <a:pt x="565" y="226"/>
                    <a:pt x="564" y="226"/>
                    <a:pt x="562" y="225"/>
                  </a:cubicBezTo>
                  <a:cubicBezTo>
                    <a:pt x="561" y="227"/>
                    <a:pt x="544" y="226"/>
                    <a:pt x="535" y="225"/>
                  </a:cubicBezTo>
                  <a:cubicBezTo>
                    <a:pt x="549" y="224"/>
                    <a:pt x="549" y="224"/>
                    <a:pt x="549" y="224"/>
                  </a:cubicBezTo>
                  <a:cubicBezTo>
                    <a:pt x="540" y="224"/>
                    <a:pt x="534" y="224"/>
                    <a:pt x="516" y="224"/>
                  </a:cubicBezTo>
                  <a:cubicBezTo>
                    <a:pt x="528" y="223"/>
                    <a:pt x="528" y="223"/>
                    <a:pt x="528" y="223"/>
                  </a:cubicBezTo>
                  <a:cubicBezTo>
                    <a:pt x="499" y="222"/>
                    <a:pt x="525" y="226"/>
                    <a:pt x="491" y="223"/>
                  </a:cubicBezTo>
                  <a:cubicBezTo>
                    <a:pt x="522" y="226"/>
                    <a:pt x="522" y="226"/>
                    <a:pt x="522" y="226"/>
                  </a:cubicBezTo>
                  <a:cubicBezTo>
                    <a:pt x="486" y="225"/>
                    <a:pt x="498" y="228"/>
                    <a:pt x="482" y="229"/>
                  </a:cubicBezTo>
                  <a:cubicBezTo>
                    <a:pt x="444" y="230"/>
                    <a:pt x="398" y="224"/>
                    <a:pt x="369" y="227"/>
                  </a:cubicBezTo>
                  <a:cubicBezTo>
                    <a:pt x="365" y="225"/>
                    <a:pt x="369" y="225"/>
                    <a:pt x="359" y="223"/>
                  </a:cubicBezTo>
                  <a:cubicBezTo>
                    <a:pt x="382" y="224"/>
                    <a:pt x="395" y="224"/>
                    <a:pt x="406" y="222"/>
                  </a:cubicBezTo>
                  <a:cubicBezTo>
                    <a:pt x="452" y="222"/>
                    <a:pt x="418" y="228"/>
                    <a:pt x="468" y="227"/>
                  </a:cubicBezTo>
                  <a:cubicBezTo>
                    <a:pt x="466" y="225"/>
                    <a:pt x="450" y="224"/>
                    <a:pt x="436" y="224"/>
                  </a:cubicBezTo>
                  <a:cubicBezTo>
                    <a:pt x="435" y="223"/>
                    <a:pt x="452" y="222"/>
                    <a:pt x="463" y="222"/>
                  </a:cubicBezTo>
                  <a:cubicBezTo>
                    <a:pt x="434" y="222"/>
                    <a:pt x="393" y="218"/>
                    <a:pt x="374" y="217"/>
                  </a:cubicBezTo>
                  <a:cubicBezTo>
                    <a:pt x="366" y="218"/>
                    <a:pt x="343" y="218"/>
                    <a:pt x="333" y="216"/>
                  </a:cubicBezTo>
                  <a:cubicBezTo>
                    <a:pt x="334" y="218"/>
                    <a:pt x="289" y="216"/>
                    <a:pt x="303" y="219"/>
                  </a:cubicBezTo>
                  <a:cubicBezTo>
                    <a:pt x="271" y="218"/>
                    <a:pt x="283" y="214"/>
                    <a:pt x="253" y="215"/>
                  </a:cubicBezTo>
                  <a:cubicBezTo>
                    <a:pt x="264" y="214"/>
                    <a:pt x="233" y="212"/>
                    <a:pt x="246" y="211"/>
                  </a:cubicBezTo>
                  <a:cubicBezTo>
                    <a:pt x="256" y="214"/>
                    <a:pt x="290" y="213"/>
                    <a:pt x="306" y="213"/>
                  </a:cubicBezTo>
                  <a:cubicBezTo>
                    <a:pt x="291" y="212"/>
                    <a:pt x="276" y="210"/>
                    <a:pt x="261" y="209"/>
                  </a:cubicBezTo>
                  <a:cubicBezTo>
                    <a:pt x="272" y="210"/>
                    <a:pt x="256" y="210"/>
                    <a:pt x="249" y="210"/>
                  </a:cubicBezTo>
                  <a:cubicBezTo>
                    <a:pt x="244" y="208"/>
                    <a:pt x="244" y="208"/>
                    <a:pt x="244" y="208"/>
                  </a:cubicBezTo>
                  <a:cubicBezTo>
                    <a:pt x="240" y="209"/>
                    <a:pt x="220" y="207"/>
                    <a:pt x="199" y="204"/>
                  </a:cubicBezTo>
                  <a:cubicBezTo>
                    <a:pt x="177" y="201"/>
                    <a:pt x="154" y="197"/>
                    <a:pt x="143" y="198"/>
                  </a:cubicBezTo>
                  <a:cubicBezTo>
                    <a:pt x="156" y="200"/>
                    <a:pt x="168" y="203"/>
                    <a:pt x="175" y="201"/>
                  </a:cubicBezTo>
                  <a:cubicBezTo>
                    <a:pt x="201" y="206"/>
                    <a:pt x="170" y="204"/>
                    <a:pt x="182" y="207"/>
                  </a:cubicBezTo>
                  <a:cubicBezTo>
                    <a:pt x="161" y="205"/>
                    <a:pt x="136" y="202"/>
                    <a:pt x="110" y="197"/>
                  </a:cubicBezTo>
                  <a:cubicBezTo>
                    <a:pt x="84" y="192"/>
                    <a:pt x="58" y="186"/>
                    <a:pt x="38" y="179"/>
                  </a:cubicBezTo>
                  <a:cubicBezTo>
                    <a:pt x="42" y="180"/>
                    <a:pt x="48" y="182"/>
                    <a:pt x="54" y="184"/>
                  </a:cubicBezTo>
                  <a:cubicBezTo>
                    <a:pt x="60" y="185"/>
                    <a:pt x="66" y="187"/>
                    <a:pt x="67" y="186"/>
                  </a:cubicBezTo>
                  <a:cubicBezTo>
                    <a:pt x="59" y="183"/>
                    <a:pt x="51" y="181"/>
                    <a:pt x="43" y="178"/>
                  </a:cubicBezTo>
                  <a:cubicBezTo>
                    <a:pt x="35" y="175"/>
                    <a:pt x="27" y="171"/>
                    <a:pt x="21" y="165"/>
                  </a:cubicBezTo>
                  <a:cubicBezTo>
                    <a:pt x="18" y="162"/>
                    <a:pt x="16" y="158"/>
                    <a:pt x="16" y="154"/>
                  </a:cubicBezTo>
                  <a:cubicBezTo>
                    <a:pt x="15" y="149"/>
                    <a:pt x="16" y="145"/>
                    <a:pt x="19" y="141"/>
                  </a:cubicBezTo>
                  <a:cubicBezTo>
                    <a:pt x="24" y="133"/>
                    <a:pt x="31" y="127"/>
                    <a:pt x="39" y="121"/>
                  </a:cubicBezTo>
                  <a:cubicBezTo>
                    <a:pt x="37" y="123"/>
                    <a:pt x="36" y="125"/>
                    <a:pt x="35" y="127"/>
                  </a:cubicBezTo>
                  <a:cubicBezTo>
                    <a:pt x="41" y="122"/>
                    <a:pt x="45" y="120"/>
                    <a:pt x="48" y="118"/>
                  </a:cubicBezTo>
                  <a:cubicBezTo>
                    <a:pt x="50" y="116"/>
                    <a:pt x="52" y="116"/>
                    <a:pt x="53" y="115"/>
                  </a:cubicBezTo>
                  <a:cubicBezTo>
                    <a:pt x="57" y="114"/>
                    <a:pt x="60" y="112"/>
                    <a:pt x="76" y="106"/>
                  </a:cubicBezTo>
                  <a:cubicBezTo>
                    <a:pt x="74" y="106"/>
                    <a:pt x="70" y="107"/>
                    <a:pt x="77" y="104"/>
                  </a:cubicBezTo>
                  <a:cubicBezTo>
                    <a:pt x="90" y="99"/>
                    <a:pt x="91" y="99"/>
                    <a:pt x="91" y="100"/>
                  </a:cubicBezTo>
                  <a:cubicBezTo>
                    <a:pt x="91" y="100"/>
                    <a:pt x="89" y="102"/>
                    <a:pt x="98" y="99"/>
                  </a:cubicBezTo>
                  <a:cubicBezTo>
                    <a:pt x="114" y="91"/>
                    <a:pt x="118" y="91"/>
                    <a:pt x="123" y="90"/>
                  </a:cubicBezTo>
                  <a:cubicBezTo>
                    <a:pt x="129" y="89"/>
                    <a:pt x="135" y="88"/>
                    <a:pt x="156" y="81"/>
                  </a:cubicBezTo>
                  <a:cubicBezTo>
                    <a:pt x="153" y="83"/>
                    <a:pt x="153" y="83"/>
                    <a:pt x="153" y="83"/>
                  </a:cubicBezTo>
                  <a:cubicBezTo>
                    <a:pt x="186" y="73"/>
                    <a:pt x="231" y="66"/>
                    <a:pt x="267" y="60"/>
                  </a:cubicBezTo>
                  <a:cubicBezTo>
                    <a:pt x="264" y="60"/>
                    <a:pt x="237" y="65"/>
                    <a:pt x="240" y="63"/>
                  </a:cubicBezTo>
                  <a:cubicBezTo>
                    <a:pt x="255" y="59"/>
                    <a:pt x="270" y="56"/>
                    <a:pt x="286" y="53"/>
                  </a:cubicBezTo>
                  <a:cubicBezTo>
                    <a:pt x="289" y="53"/>
                    <a:pt x="309" y="50"/>
                    <a:pt x="297" y="53"/>
                  </a:cubicBezTo>
                  <a:cubicBezTo>
                    <a:pt x="290" y="55"/>
                    <a:pt x="284" y="55"/>
                    <a:pt x="280" y="56"/>
                  </a:cubicBezTo>
                  <a:cubicBezTo>
                    <a:pt x="286" y="56"/>
                    <a:pt x="286" y="56"/>
                    <a:pt x="286" y="56"/>
                  </a:cubicBezTo>
                  <a:cubicBezTo>
                    <a:pt x="329" y="48"/>
                    <a:pt x="283" y="53"/>
                    <a:pt x="283" y="51"/>
                  </a:cubicBezTo>
                  <a:cubicBezTo>
                    <a:pt x="306" y="48"/>
                    <a:pt x="314" y="45"/>
                    <a:pt x="329" y="42"/>
                  </a:cubicBezTo>
                  <a:cubicBezTo>
                    <a:pt x="337" y="43"/>
                    <a:pt x="300" y="49"/>
                    <a:pt x="320" y="48"/>
                  </a:cubicBezTo>
                  <a:cubicBezTo>
                    <a:pt x="334" y="47"/>
                    <a:pt x="378" y="39"/>
                    <a:pt x="394" y="36"/>
                  </a:cubicBezTo>
                  <a:cubicBezTo>
                    <a:pt x="406" y="37"/>
                    <a:pt x="428" y="34"/>
                    <a:pt x="448" y="33"/>
                  </a:cubicBezTo>
                  <a:cubicBezTo>
                    <a:pt x="468" y="31"/>
                    <a:pt x="485" y="29"/>
                    <a:pt x="485" y="31"/>
                  </a:cubicBezTo>
                  <a:cubicBezTo>
                    <a:pt x="484" y="31"/>
                    <a:pt x="492" y="29"/>
                    <a:pt x="503" y="29"/>
                  </a:cubicBezTo>
                  <a:cubicBezTo>
                    <a:pt x="496" y="30"/>
                    <a:pt x="496" y="30"/>
                    <a:pt x="496" y="30"/>
                  </a:cubicBezTo>
                  <a:cubicBezTo>
                    <a:pt x="529" y="29"/>
                    <a:pt x="528" y="24"/>
                    <a:pt x="548" y="24"/>
                  </a:cubicBezTo>
                  <a:cubicBezTo>
                    <a:pt x="548" y="24"/>
                    <a:pt x="542" y="25"/>
                    <a:pt x="538" y="26"/>
                  </a:cubicBezTo>
                  <a:cubicBezTo>
                    <a:pt x="582" y="24"/>
                    <a:pt x="606" y="17"/>
                    <a:pt x="650" y="18"/>
                  </a:cubicBezTo>
                  <a:cubicBezTo>
                    <a:pt x="648" y="18"/>
                    <a:pt x="646" y="19"/>
                    <a:pt x="642" y="19"/>
                  </a:cubicBezTo>
                  <a:cubicBezTo>
                    <a:pt x="640" y="19"/>
                    <a:pt x="648" y="19"/>
                    <a:pt x="662" y="18"/>
                  </a:cubicBezTo>
                  <a:cubicBezTo>
                    <a:pt x="647" y="17"/>
                    <a:pt x="647" y="17"/>
                    <a:pt x="647" y="17"/>
                  </a:cubicBezTo>
                  <a:cubicBezTo>
                    <a:pt x="669" y="12"/>
                    <a:pt x="707" y="17"/>
                    <a:pt x="744" y="15"/>
                  </a:cubicBezTo>
                  <a:cubicBezTo>
                    <a:pt x="740" y="16"/>
                    <a:pt x="714" y="16"/>
                    <a:pt x="728" y="17"/>
                  </a:cubicBezTo>
                  <a:cubicBezTo>
                    <a:pt x="751" y="17"/>
                    <a:pt x="749" y="12"/>
                    <a:pt x="776" y="14"/>
                  </a:cubicBezTo>
                  <a:cubicBezTo>
                    <a:pt x="764" y="15"/>
                    <a:pt x="768" y="17"/>
                    <a:pt x="756" y="18"/>
                  </a:cubicBezTo>
                  <a:cubicBezTo>
                    <a:pt x="774" y="18"/>
                    <a:pt x="786" y="19"/>
                    <a:pt x="793" y="17"/>
                  </a:cubicBezTo>
                  <a:cubicBezTo>
                    <a:pt x="798" y="17"/>
                    <a:pt x="800" y="18"/>
                    <a:pt x="800" y="19"/>
                  </a:cubicBezTo>
                  <a:cubicBezTo>
                    <a:pt x="812" y="17"/>
                    <a:pt x="831" y="18"/>
                    <a:pt x="843" y="19"/>
                  </a:cubicBezTo>
                  <a:cubicBezTo>
                    <a:pt x="840" y="20"/>
                    <a:pt x="840" y="20"/>
                    <a:pt x="840" y="20"/>
                  </a:cubicBezTo>
                  <a:cubicBezTo>
                    <a:pt x="862" y="16"/>
                    <a:pt x="877" y="20"/>
                    <a:pt x="907" y="21"/>
                  </a:cubicBezTo>
                  <a:cubicBezTo>
                    <a:pt x="902" y="22"/>
                    <a:pt x="902" y="22"/>
                    <a:pt x="902" y="22"/>
                  </a:cubicBezTo>
                  <a:cubicBezTo>
                    <a:pt x="914" y="21"/>
                    <a:pt x="934" y="21"/>
                    <a:pt x="955" y="23"/>
                  </a:cubicBezTo>
                  <a:cubicBezTo>
                    <a:pt x="944" y="24"/>
                    <a:pt x="944" y="24"/>
                    <a:pt x="944" y="24"/>
                  </a:cubicBezTo>
                  <a:cubicBezTo>
                    <a:pt x="961" y="24"/>
                    <a:pt x="993" y="28"/>
                    <a:pt x="1008" y="27"/>
                  </a:cubicBezTo>
                  <a:cubicBezTo>
                    <a:pt x="1014" y="28"/>
                    <a:pt x="992" y="29"/>
                    <a:pt x="1020" y="31"/>
                  </a:cubicBezTo>
                  <a:cubicBezTo>
                    <a:pt x="1026" y="30"/>
                    <a:pt x="1048" y="31"/>
                    <a:pt x="1055" y="33"/>
                  </a:cubicBezTo>
                  <a:cubicBezTo>
                    <a:pt x="1055" y="34"/>
                    <a:pt x="1052" y="34"/>
                    <a:pt x="1044" y="33"/>
                  </a:cubicBezTo>
                  <a:cubicBezTo>
                    <a:pt x="1040" y="32"/>
                    <a:pt x="1043" y="33"/>
                    <a:pt x="1044" y="32"/>
                  </a:cubicBezTo>
                  <a:cubicBezTo>
                    <a:pt x="1035" y="33"/>
                    <a:pt x="1035" y="33"/>
                    <a:pt x="1035" y="33"/>
                  </a:cubicBezTo>
                  <a:cubicBezTo>
                    <a:pt x="1056" y="36"/>
                    <a:pt x="1052" y="33"/>
                    <a:pt x="1075" y="36"/>
                  </a:cubicBezTo>
                  <a:cubicBezTo>
                    <a:pt x="1080" y="37"/>
                    <a:pt x="1067" y="37"/>
                    <a:pt x="1064" y="37"/>
                  </a:cubicBezTo>
                  <a:cubicBezTo>
                    <a:pt x="1092" y="39"/>
                    <a:pt x="1121" y="42"/>
                    <a:pt x="1149" y="46"/>
                  </a:cubicBezTo>
                  <a:cubicBezTo>
                    <a:pt x="1151" y="45"/>
                    <a:pt x="1140" y="43"/>
                    <a:pt x="1148" y="43"/>
                  </a:cubicBezTo>
                  <a:cubicBezTo>
                    <a:pt x="1139" y="41"/>
                    <a:pt x="1129" y="39"/>
                    <a:pt x="1120" y="38"/>
                  </a:cubicBezTo>
                  <a:cubicBezTo>
                    <a:pt x="1106" y="34"/>
                    <a:pt x="1136" y="38"/>
                    <a:pt x="1148" y="40"/>
                  </a:cubicBezTo>
                  <a:cubicBezTo>
                    <a:pt x="1141" y="38"/>
                    <a:pt x="1135" y="37"/>
                    <a:pt x="1128" y="36"/>
                  </a:cubicBezTo>
                  <a:cubicBezTo>
                    <a:pt x="1127" y="36"/>
                    <a:pt x="1128" y="36"/>
                    <a:pt x="1129" y="36"/>
                  </a:cubicBezTo>
                  <a:cubicBezTo>
                    <a:pt x="1114" y="34"/>
                    <a:pt x="1114" y="34"/>
                    <a:pt x="1114" y="34"/>
                  </a:cubicBezTo>
                  <a:cubicBezTo>
                    <a:pt x="1135" y="36"/>
                    <a:pt x="1125" y="33"/>
                    <a:pt x="1115" y="31"/>
                  </a:cubicBezTo>
                  <a:cubicBezTo>
                    <a:pt x="1105" y="29"/>
                    <a:pt x="1095" y="27"/>
                    <a:pt x="1117" y="29"/>
                  </a:cubicBezTo>
                  <a:cubicBezTo>
                    <a:pt x="1106" y="28"/>
                    <a:pt x="1094" y="27"/>
                    <a:pt x="1087" y="27"/>
                  </a:cubicBezTo>
                  <a:cubicBezTo>
                    <a:pt x="1067" y="26"/>
                    <a:pt x="1072" y="25"/>
                    <a:pt x="1064" y="24"/>
                  </a:cubicBezTo>
                  <a:cubicBezTo>
                    <a:pt x="1074" y="24"/>
                    <a:pt x="1084" y="25"/>
                    <a:pt x="1094" y="25"/>
                  </a:cubicBezTo>
                  <a:cubicBezTo>
                    <a:pt x="1048" y="21"/>
                    <a:pt x="1100" y="24"/>
                    <a:pt x="1066" y="19"/>
                  </a:cubicBezTo>
                  <a:cubicBezTo>
                    <a:pt x="1026" y="16"/>
                    <a:pt x="1004" y="10"/>
                    <a:pt x="984" y="8"/>
                  </a:cubicBezTo>
                  <a:cubicBezTo>
                    <a:pt x="943" y="6"/>
                    <a:pt x="999" y="11"/>
                    <a:pt x="974" y="11"/>
                  </a:cubicBezTo>
                  <a:cubicBezTo>
                    <a:pt x="952" y="10"/>
                    <a:pt x="963" y="9"/>
                    <a:pt x="949" y="8"/>
                  </a:cubicBezTo>
                  <a:cubicBezTo>
                    <a:pt x="939" y="10"/>
                    <a:pt x="939" y="10"/>
                    <a:pt x="939" y="10"/>
                  </a:cubicBezTo>
                  <a:cubicBezTo>
                    <a:pt x="914" y="9"/>
                    <a:pt x="938" y="8"/>
                    <a:pt x="924" y="8"/>
                  </a:cubicBezTo>
                  <a:cubicBezTo>
                    <a:pt x="904" y="6"/>
                    <a:pt x="930" y="7"/>
                    <a:pt x="935" y="6"/>
                  </a:cubicBezTo>
                  <a:cubicBezTo>
                    <a:pt x="930" y="6"/>
                    <a:pt x="908" y="6"/>
                    <a:pt x="899" y="5"/>
                  </a:cubicBezTo>
                  <a:cubicBezTo>
                    <a:pt x="899" y="4"/>
                    <a:pt x="926" y="5"/>
                    <a:pt x="909" y="4"/>
                  </a:cubicBezTo>
                  <a:cubicBezTo>
                    <a:pt x="877" y="4"/>
                    <a:pt x="858" y="3"/>
                    <a:pt x="839" y="2"/>
                  </a:cubicBezTo>
                  <a:cubicBezTo>
                    <a:pt x="820" y="2"/>
                    <a:pt x="802" y="1"/>
                    <a:pt x="774" y="1"/>
                  </a:cubicBezTo>
                  <a:cubicBezTo>
                    <a:pt x="779" y="0"/>
                    <a:pt x="779" y="0"/>
                    <a:pt x="779" y="0"/>
                  </a:cubicBezTo>
                  <a:cubicBezTo>
                    <a:pt x="773" y="0"/>
                    <a:pt x="768" y="1"/>
                    <a:pt x="762" y="1"/>
                  </a:cubicBezTo>
                  <a:cubicBezTo>
                    <a:pt x="765" y="0"/>
                    <a:pt x="765" y="0"/>
                    <a:pt x="765" y="0"/>
                  </a:cubicBezTo>
                  <a:cubicBezTo>
                    <a:pt x="757" y="0"/>
                    <a:pt x="700" y="2"/>
                    <a:pt x="663" y="3"/>
                  </a:cubicBezTo>
                  <a:cubicBezTo>
                    <a:pt x="682" y="1"/>
                    <a:pt x="682" y="1"/>
                    <a:pt x="682" y="1"/>
                  </a:cubicBezTo>
                  <a:cubicBezTo>
                    <a:pt x="648" y="4"/>
                    <a:pt x="648" y="4"/>
                    <a:pt x="648" y="4"/>
                  </a:cubicBezTo>
                  <a:cubicBezTo>
                    <a:pt x="652" y="2"/>
                    <a:pt x="652" y="2"/>
                    <a:pt x="652" y="2"/>
                  </a:cubicBezTo>
                  <a:cubicBezTo>
                    <a:pt x="641" y="4"/>
                    <a:pt x="602" y="4"/>
                    <a:pt x="570" y="7"/>
                  </a:cubicBezTo>
                  <a:cubicBezTo>
                    <a:pt x="570" y="6"/>
                    <a:pt x="570" y="6"/>
                    <a:pt x="570" y="6"/>
                  </a:cubicBezTo>
                  <a:cubicBezTo>
                    <a:pt x="551" y="7"/>
                    <a:pt x="551" y="7"/>
                    <a:pt x="551" y="7"/>
                  </a:cubicBezTo>
                  <a:cubicBezTo>
                    <a:pt x="558" y="6"/>
                    <a:pt x="558" y="6"/>
                    <a:pt x="558" y="6"/>
                  </a:cubicBezTo>
                  <a:cubicBezTo>
                    <a:pt x="539" y="7"/>
                    <a:pt x="517" y="11"/>
                    <a:pt x="495" y="12"/>
                  </a:cubicBezTo>
                  <a:cubicBezTo>
                    <a:pt x="509" y="11"/>
                    <a:pt x="512" y="9"/>
                    <a:pt x="511" y="8"/>
                  </a:cubicBezTo>
                  <a:close/>
                  <a:moveTo>
                    <a:pt x="244" y="227"/>
                  </a:moveTo>
                  <a:cubicBezTo>
                    <a:pt x="253" y="228"/>
                    <a:pt x="253" y="228"/>
                    <a:pt x="253" y="228"/>
                  </a:cubicBezTo>
                  <a:cubicBezTo>
                    <a:pt x="250" y="228"/>
                    <a:pt x="247" y="228"/>
                    <a:pt x="244" y="227"/>
                  </a:cubicBezTo>
                  <a:cubicBezTo>
                    <a:pt x="231" y="226"/>
                    <a:pt x="231" y="226"/>
                    <a:pt x="231" y="226"/>
                  </a:cubicBezTo>
                  <a:cubicBezTo>
                    <a:pt x="232" y="225"/>
                    <a:pt x="237" y="226"/>
                    <a:pt x="244" y="227"/>
                  </a:cubicBezTo>
                  <a:close/>
                  <a:moveTo>
                    <a:pt x="1205" y="69"/>
                  </a:moveTo>
                  <a:cubicBezTo>
                    <a:pt x="1226" y="72"/>
                    <a:pt x="1226" y="72"/>
                    <a:pt x="1226" y="72"/>
                  </a:cubicBezTo>
                  <a:cubicBezTo>
                    <a:pt x="1222" y="71"/>
                    <a:pt x="1206" y="69"/>
                    <a:pt x="1213" y="69"/>
                  </a:cubicBezTo>
                  <a:cubicBezTo>
                    <a:pt x="1209" y="69"/>
                    <a:pt x="1202" y="68"/>
                    <a:pt x="1205" y="69"/>
                  </a:cubicBezTo>
                  <a:close/>
                  <a:moveTo>
                    <a:pt x="216" y="211"/>
                  </a:moveTo>
                  <a:cubicBezTo>
                    <a:pt x="225" y="211"/>
                    <a:pt x="225" y="211"/>
                    <a:pt x="225" y="211"/>
                  </a:cubicBezTo>
                  <a:cubicBezTo>
                    <a:pt x="233" y="213"/>
                    <a:pt x="233" y="213"/>
                    <a:pt x="233" y="213"/>
                  </a:cubicBezTo>
                  <a:lnTo>
                    <a:pt x="216" y="211"/>
                  </a:lnTo>
                  <a:close/>
                  <a:moveTo>
                    <a:pt x="45" y="180"/>
                  </a:moveTo>
                  <a:cubicBezTo>
                    <a:pt x="50" y="182"/>
                    <a:pt x="56" y="184"/>
                    <a:pt x="62" y="185"/>
                  </a:cubicBezTo>
                  <a:cubicBezTo>
                    <a:pt x="64" y="186"/>
                    <a:pt x="64" y="186"/>
                    <a:pt x="64" y="186"/>
                  </a:cubicBezTo>
                  <a:cubicBezTo>
                    <a:pt x="58" y="184"/>
                    <a:pt x="52" y="183"/>
                    <a:pt x="46" y="181"/>
                  </a:cubicBezTo>
                  <a:lnTo>
                    <a:pt x="45" y="180"/>
                  </a:lnTo>
                  <a:close/>
                  <a:moveTo>
                    <a:pt x="184" y="61"/>
                  </a:moveTo>
                  <a:cubicBezTo>
                    <a:pt x="173" y="66"/>
                    <a:pt x="167" y="65"/>
                    <a:pt x="153" y="70"/>
                  </a:cubicBezTo>
                  <a:cubicBezTo>
                    <a:pt x="151" y="70"/>
                    <a:pt x="150" y="71"/>
                    <a:pt x="149" y="71"/>
                  </a:cubicBezTo>
                  <a:cubicBezTo>
                    <a:pt x="153" y="70"/>
                    <a:pt x="153" y="70"/>
                    <a:pt x="153" y="70"/>
                  </a:cubicBezTo>
                  <a:cubicBezTo>
                    <a:pt x="161" y="67"/>
                    <a:pt x="169" y="62"/>
                    <a:pt x="184" y="61"/>
                  </a:cubicBezTo>
                  <a:close/>
                  <a:moveTo>
                    <a:pt x="200" y="220"/>
                  </a:moveTo>
                  <a:cubicBezTo>
                    <a:pt x="200" y="222"/>
                    <a:pt x="178" y="220"/>
                    <a:pt x="171" y="220"/>
                  </a:cubicBezTo>
                  <a:cubicBezTo>
                    <a:pt x="162" y="218"/>
                    <a:pt x="175" y="219"/>
                    <a:pt x="178" y="218"/>
                  </a:cubicBezTo>
                  <a:cubicBezTo>
                    <a:pt x="174" y="218"/>
                    <a:pt x="171" y="217"/>
                    <a:pt x="164" y="217"/>
                  </a:cubicBezTo>
                  <a:cubicBezTo>
                    <a:pt x="168" y="214"/>
                    <a:pt x="181" y="220"/>
                    <a:pt x="200" y="220"/>
                  </a:cubicBezTo>
                  <a:close/>
                  <a:moveTo>
                    <a:pt x="626" y="239"/>
                  </a:moveTo>
                  <a:cubicBezTo>
                    <a:pt x="609" y="240"/>
                    <a:pt x="609" y="240"/>
                    <a:pt x="609" y="240"/>
                  </a:cubicBezTo>
                  <a:cubicBezTo>
                    <a:pt x="614" y="240"/>
                    <a:pt x="614" y="240"/>
                    <a:pt x="614" y="240"/>
                  </a:cubicBezTo>
                  <a:lnTo>
                    <a:pt x="626" y="239"/>
                  </a:lnTo>
                  <a:close/>
                  <a:moveTo>
                    <a:pt x="714" y="240"/>
                  </a:moveTo>
                  <a:cubicBezTo>
                    <a:pt x="734" y="240"/>
                    <a:pt x="752" y="238"/>
                    <a:pt x="747" y="237"/>
                  </a:cubicBezTo>
                  <a:cubicBezTo>
                    <a:pt x="730" y="238"/>
                    <a:pt x="705" y="238"/>
                    <a:pt x="695" y="239"/>
                  </a:cubicBezTo>
                  <a:cubicBezTo>
                    <a:pt x="705" y="238"/>
                    <a:pt x="690" y="242"/>
                    <a:pt x="714" y="240"/>
                  </a:cubicBezTo>
                  <a:close/>
                  <a:moveTo>
                    <a:pt x="20" y="174"/>
                  </a:moveTo>
                  <a:cubicBezTo>
                    <a:pt x="18" y="172"/>
                    <a:pt x="15" y="169"/>
                    <a:pt x="13" y="165"/>
                  </a:cubicBezTo>
                  <a:cubicBezTo>
                    <a:pt x="10" y="161"/>
                    <a:pt x="8" y="156"/>
                    <a:pt x="9" y="150"/>
                  </a:cubicBezTo>
                  <a:cubicBezTo>
                    <a:pt x="9" y="145"/>
                    <a:pt x="11" y="140"/>
                    <a:pt x="13" y="137"/>
                  </a:cubicBezTo>
                  <a:cubicBezTo>
                    <a:pt x="11" y="141"/>
                    <a:pt x="9" y="145"/>
                    <a:pt x="9" y="149"/>
                  </a:cubicBezTo>
                  <a:cubicBezTo>
                    <a:pt x="9" y="154"/>
                    <a:pt x="10" y="159"/>
                    <a:pt x="13" y="164"/>
                  </a:cubicBezTo>
                  <a:cubicBezTo>
                    <a:pt x="15" y="168"/>
                    <a:pt x="19" y="172"/>
                    <a:pt x="24" y="176"/>
                  </a:cubicBezTo>
                  <a:cubicBezTo>
                    <a:pt x="29" y="179"/>
                    <a:pt x="34" y="182"/>
                    <a:pt x="40" y="185"/>
                  </a:cubicBezTo>
                  <a:cubicBezTo>
                    <a:pt x="33" y="182"/>
                    <a:pt x="27" y="180"/>
                    <a:pt x="22" y="176"/>
                  </a:cubicBezTo>
                  <a:cubicBezTo>
                    <a:pt x="23" y="177"/>
                    <a:pt x="24" y="178"/>
                    <a:pt x="26" y="179"/>
                  </a:cubicBezTo>
                  <a:cubicBezTo>
                    <a:pt x="24" y="178"/>
                    <a:pt x="22" y="177"/>
                    <a:pt x="21" y="177"/>
                  </a:cubicBezTo>
                  <a:cubicBezTo>
                    <a:pt x="22" y="177"/>
                    <a:pt x="22" y="176"/>
                    <a:pt x="20" y="174"/>
                  </a:cubicBezTo>
                  <a:close/>
                  <a:moveTo>
                    <a:pt x="884" y="233"/>
                  </a:moveTo>
                  <a:cubicBezTo>
                    <a:pt x="891" y="233"/>
                    <a:pt x="916" y="230"/>
                    <a:pt x="915" y="228"/>
                  </a:cubicBezTo>
                  <a:cubicBezTo>
                    <a:pt x="918" y="229"/>
                    <a:pt x="887" y="232"/>
                    <a:pt x="870" y="234"/>
                  </a:cubicBezTo>
                  <a:cubicBezTo>
                    <a:pt x="876" y="234"/>
                    <a:pt x="879" y="233"/>
                    <a:pt x="884" y="233"/>
                  </a:cubicBezTo>
                  <a:close/>
                  <a:moveTo>
                    <a:pt x="874" y="231"/>
                  </a:moveTo>
                  <a:cubicBezTo>
                    <a:pt x="865" y="231"/>
                    <a:pt x="868" y="230"/>
                    <a:pt x="851" y="232"/>
                  </a:cubicBezTo>
                  <a:cubicBezTo>
                    <a:pt x="854" y="233"/>
                    <a:pt x="847" y="236"/>
                    <a:pt x="822" y="236"/>
                  </a:cubicBezTo>
                  <a:cubicBezTo>
                    <a:pt x="842" y="233"/>
                    <a:pt x="843" y="232"/>
                    <a:pt x="868" y="230"/>
                  </a:cubicBezTo>
                  <a:lnTo>
                    <a:pt x="874" y="231"/>
                  </a:lnTo>
                  <a:close/>
                  <a:moveTo>
                    <a:pt x="832" y="237"/>
                  </a:moveTo>
                  <a:cubicBezTo>
                    <a:pt x="800" y="238"/>
                    <a:pt x="800" y="238"/>
                    <a:pt x="800" y="238"/>
                  </a:cubicBezTo>
                  <a:cubicBezTo>
                    <a:pt x="817" y="234"/>
                    <a:pt x="820" y="237"/>
                    <a:pt x="832" y="237"/>
                  </a:cubicBezTo>
                  <a:cubicBezTo>
                    <a:pt x="842" y="237"/>
                    <a:pt x="842" y="237"/>
                    <a:pt x="842" y="237"/>
                  </a:cubicBezTo>
                  <a:cubicBezTo>
                    <a:pt x="838" y="238"/>
                    <a:pt x="835" y="238"/>
                    <a:pt x="832" y="237"/>
                  </a:cubicBezTo>
                  <a:close/>
                  <a:moveTo>
                    <a:pt x="1063" y="222"/>
                  </a:moveTo>
                  <a:cubicBezTo>
                    <a:pt x="1055" y="223"/>
                    <a:pt x="1055" y="223"/>
                    <a:pt x="1055" y="223"/>
                  </a:cubicBezTo>
                  <a:cubicBezTo>
                    <a:pt x="1056" y="223"/>
                    <a:pt x="1055" y="224"/>
                    <a:pt x="1044" y="225"/>
                  </a:cubicBezTo>
                  <a:cubicBezTo>
                    <a:pt x="1055" y="223"/>
                    <a:pt x="1055" y="223"/>
                    <a:pt x="1055" y="223"/>
                  </a:cubicBezTo>
                  <a:cubicBezTo>
                    <a:pt x="1052" y="223"/>
                    <a:pt x="1041" y="223"/>
                    <a:pt x="1063" y="222"/>
                  </a:cubicBezTo>
                  <a:close/>
                  <a:moveTo>
                    <a:pt x="863" y="236"/>
                  </a:moveTo>
                  <a:cubicBezTo>
                    <a:pt x="893" y="234"/>
                    <a:pt x="893" y="234"/>
                    <a:pt x="893" y="234"/>
                  </a:cubicBezTo>
                  <a:cubicBezTo>
                    <a:pt x="883" y="235"/>
                    <a:pt x="865" y="235"/>
                    <a:pt x="863" y="236"/>
                  </a:cubicBezTo>
                  <a:close/>
                  <a:moveTo>
                    <a:pt x="1007" y="225"/>
                  </a:moveTo>
                  <a:cubicBezTo>
                    <a:pt x="1002" y="225"/>
                    <a:pt x="1035" y="223"/>
                    <a:pt x="1048" y="222"/>
                  </a:cubicBezTo>
                  <a:cubicBezTo>
                    <a:pt x="1040" y="223"/>
                    <a:pt x="1010" y="226"/>
                    <a:pt x="1007" y="225"/>
                  </a:cubicBezTo>
                  <a:close/>
                  <a:moveTo>
                    <a:pt x="989" y="44"/>
                  </a:moveTo>
                  <a:cubicBezTo>
                    <a:pt x="998" y="47"/>
                    <a:pt x="998" y="47"/>
                    <a:pt x="998" y="47"/>
                  </a:cubicBezTo>
                  <a:cubicBezTo>
                    <a:pt x="979" y="45"/>
                    <a:pt x="979" y="45"/>
                    <a:pt x="979" y="45"/>
                  </a:cubicBezTo>
                  <a:lnTo>
                    <a:pt x="989" y="44"/>
                  </a:lnTo>
                  <a:close/>
                  <a:moveTo>
                    <a:pt x="1183" y="70"/>
                  </a:moveTo>
                  <a:cubicBezTo>
                    <a:pt x="1194" y="71"/>
                    <a:pt x="1194" y="71"/>
                    <a:pt x="1194" y="71"/>
                  </a:cubicBezTo>
                  <a:cubicBezTo>
                    <a:pt x="1198" y="73"/>
                    <a:pt x="1198" y="73"/>
                    <a:pt x="1198" y="73"/>
                  </a:cubicBezTo>
                  <a:lnTo>
                    <a:pt x="1183" y="70"/>
                  </a:lnTo>
                  <a:close/>
                  <a:moveTo>
                    <a:pt x="1269" y="169"/>
                  </a:moveTo>
                  <a:cubicBezTo>
                    <a:pt x="1273" y="168"/>
                    <a:pt x="1274" y="167"/>
                    <a:pt x="1275" y="167"/>
                  </a:cubicBezTo>
                  <a:cubicBezTo>
                    <a:pt x="1283" y="164"/>
                    <a:pt x="1296" y="158"/>
                    <a:pt x="1308" y="149"/>
                  </a:cubicBezTo>
                  <a:cubicBezTo>
                    <a:pt x="1311" y="147"/>
                    <a:pt x="1314" y="144"/>
                    <a:pt x="1317" y="141"/>
                  </a:cubicBezTo>
                  <a:cubicBezTo>
                    <a:pt x="1319" y="139"/>
                    <a:pt x="1322" y="136"/>
                    <a:pt x="1323" y="131"/>
                  </a:cubicBezTo>
                  <a:cubicBezTo>
                    <a:pt x="1323" y="123"/>
                    <a:pt x="1320" y="117"/>
                    <a:pt x="1316" y="112"/>
                  </a:cubicBezTo>
                  <a:cubicBezTo>
                    <a:pt x="1315" y="110"/>
                    <a:pt x="1315" y="110"/>
                    <a:pt x="1316" y="111"/>
                  </a:cubicBezTo>
                  <a:cubicBezTo>
                    <a:pt x="1317" y="112"/>
                    <a:pt x="1319" y="114"/>
                    <a:pt x="1321" y="117"/>
                  </a:cubicBezTo>
                  <a:cubicBezTo>
                    <a:pt x="1323" y="120"/>
                    <a:pt x="1325" y="125"/>
                    <a:pt x="1325" y="129"/>
                  </a:cubicBezTo>
                  <a:cubicBezTo>
                    <a:pt x="1325" y="132"/>
                    <a:pt x="1325" y="134"/>
                    <a:pt x="1324" y="136"/>
                  </a:cubicBezTo>
                  <a:cubicBezTo>
                    <a:pt x="1323" y="137"/>
                    <a:pt x="1322" y="139"/>
                    <a:pt x="1322" y="140"/>
                  </a:cubicBezTo>
                  <a:cubicBezTo>
                    <a:pt x="1323" y="136"/>
                    <a:pt x="1322" y="136"/>
                    <a:pt x="1320" y="138"/>
                  </a:cubicBezTo>
                  <a:cubicBezTo>
                    <a:pt x="1318" y="141"/>
                    <a:pt x="1315" y="144"/>
                    <a:pt x="1311" y="148"/>
                  </a:cubicBezTo>
                  <a:cubicBezTo>
                    <a:pt x="1302" y="156"/>
                    <a:pt x="1289" y="164"/>
                    <a:pt x="1280" y="168"/>
                  </a:cubicBezTo>
                  <a:cubicBezTo>
                    <a:pt x="1284" y="165"/>
                    <a:pt x="1296" y="159"/>
                    <a:pt x="1298" y="156"/>
                  </a:cubicBezTo>
                  <a:cubicBezTo>
                    <a:pt x="1293" y="159"/>
                    <a:pt x="1282" y="165"/>
                    <a:pt x="1275" y="169"/>
                  </a:cubicBezTo>
                  <a:cubicBezTo>
                    <a:pt x="1273" y="170"/>
                    <a:pt x="1271" y="171"/>
                    <a:pt x="1269" y="172"/>
                  </a:cubicBezTo>
                  <a:cubicBezTo>
                    <a:pt x="1270" y="171"/>
                    <a:pt x="1272" y="170"/>
                    <a:pt x="1275" y="169"/>
                  </a:cubicBezTo>
                  <a:cubicBezTo>
                    <a:pt x="1276" y="168"/>
                    <a:pt x="1276" y="167"/>
                    <a:pt x="1275" y="167"/>
                  </a:cubicBezTo>
                  <a:cubicBezTo>
                    <a:pt x="1273" y="168"/>
                    <a:pt x="1270" y="169"/>
                    <a:pt x="1269" y="169"/>
                  </a:cubicBezTo>
                  <a:close/>
                  <a:moveTo>
                    <a:pt x="995" y="221"/>
                  </a:moveTo>
                  <a:cubicBezTo>
                    <a:pt x="991" y="222"/>
                    <a:pt x="1002" y="222"/>
                    <a:pt x="986" y="223"/>
                  </a:cubicBezTo>
                  <a:cubicBezTo>
                    <a:pt x="984" y="223"/>
                    <a:pt x="989" y="222"/>
                    <a:pt x="995" y="221"/>
                  </a:cubicBezTo>
                  <a:cubicBezTo>
                    <a:pt x="997" y="221"/>
                    <a:pt x="1000" y="220"/>
                    <a:pt x="1008" y="219"/>
                  </a:cubicBezTo>
                  <a:cubicBezTo>
                    <a:pt x="1003" y="220"/>
                    <a:pt x="999" y="220"/>
                    <a:pt x="995" y="221"/>
                  </a:cubicBezTo>
                  <a:close/>
                  <a:moveTo>
                    <a:pt x="1009" y="217"/>
                  </a:moveTo>
                  <a:cubicBezTo>
                    <a:pt x="972" y="222"/>
                    <a:pt x="972" y="222"/>
                    <a:pt x="972" y="222"/>
                  </a:cubicBezTo>
                  <a:cubicBezTo>
                    <a:pt x="984" y="220"/>
                    <a:pt x="984" y="220"/>
                    <a:pt x="984" y="220"/>
                  </a:cubicBezTo>
                  <a:cubicBezTo>
                    <a:pt x="959" y="223"/>
                    <a:pt x="959" y="223"/>
                    <a:pt x="959" y="223"/>
                  </a:cubicBezTo>
                  <a:cubicBezTo>
                    <a:pt x="963" y="221"/>
                    <a:pt x="988" y="218"/>
                    <a:pt x="1009" y="217"/>
                  </a:cubicBezTo>
                  <a:close/>
                  <a:moveTo>
                    <a:pt x="909" y="225"/>
                  </a:moveTo>
                  <a:cubicBezTo>
                    <a:pt x="952" y="222"/>
                    <a:pt x="952" y="222"/>
                    <a:pt x="952" y="222"/>
                  </a:cubicBezTo>
                  <a:cubicBezTo>
                    <a:pt x="950" y="222"/>
                    <a:pt x="950" y="222"/>
                    <a:pt x="950" y="222"/>
                  </a:cubicBezTo>
                  <a:cubicBezTo>
                    <a:pt x="953" y="222"/>
                    <a:pt x="953" y="222"/>
                    <a:pt x="953" y="222"/>
                  </a:cubicBezTo>
                  <a:cubicBezTo>
                    <a:pt x="945" y="224"/>
                    <a:pt x="945" y="224"/>
                    <a:pt x="945" y="224"/>
                  </a:cubicBezTo>
                  <a:cubicBezTo>
                    <a:pt x="950" y="222"/>
                    <a:pt x="950" y="222"/>
                    <a:pt x="950" y="222"/>
                  </a:cubicBezTo>
                  <a:lnTo>
                    <a:pt x="909" y="225"/>
                  </a:lnTo>
                  <a:close/>
                  <a:moveTo>
                    <a:pt x="563" y="233"/>
                  </a:moveTo>
                  <a:cubicBezTo>
                    <a:pt x="543" y="233"/>
                    <a:pt x="543" y="233"/>
                    <a:pt x="543" y="233"/>
                  </a:cubicBezTo>
                  <a:cubicBezTo>
                    <a:pt x="546" y="233"/>
                    <a:pt x="567" y="232"/>
                    <a:pt x="584" y="233"/>
                  </a:cubicBezTo>
                  <a:cubicBezTo>
                    <a:pt x="563" y="228"/>
                    <a:pt x="576" y="233"/>
                    <a:pt x="540" y="231"/>
                  </a:cubicBezTo>
                  <a:cubicBezTo>
                    <a:pt x="581" y="232"/>
                    <a:pt x="565" y="229"/>
                    <a:pt x="564" y="227"/>
                  </a:cubicBezTo>
                  <a:cubicBezTo>
                    <a:pt x="555" y="230"/>
                    <a:pt x="502" y="227"/>
                    <a:pt x="518" y="232"/>
                  </a:cubicBezTo>
                  <a:cubicBezTo>
                    <a:pt x="532" y="231"/>
                    <a:pt x="552" y="236"/>
                    <a:pt x="563" y="233"/>
                  </a:cubicBezTo>
                  <a:close/>
                  <a:moveTo>
                    <a:pt x="299" y="221"/>
                  </a:moveTo>
                  <a:cubicBezTo>
                    <a:pt x="274" y="219"/>
                    <a:pt x="274" y="219"/>
                    <a:pt x="274" y="219"/>
                  </a:cubicBezTo>
                  <a:cubicBezTo>
                    <a:pt x="301" y="221"/>
                    <a:pt x="301" y="221"/>
                    <a:pt x="301" y="221"/>
                  </a:cubicBezTo>
                  <a:lnTo>
                    <a:pt x="299" y="221"/>
                  </a:lnTo>
                  <a:close/>
                  <a:moveTo>
                    <a:pt x="375" y="38"/>
                  </a:moveTo>
                  <a:cubicBezTo>
                    <a:pt x="368" y="41"/>
                    <a:pt x="334" y="44"/>
                    <a:pt x="335" y="43"/>
                  </a:cubicBezTo>
                  <a:cubicBezTo>
                    <a:pt x="340" y="43"/>
                    <a:pt x="358" y="40"/>
                    <a:pt x="375" y="38"/>
                  </a:cubicBezTo>
                  <a:close/>
                  <a:moveTo>
                    <a:pt x="626" y="18"/>
                  </a:moveTo>
                  <a:cubicBezTo>
                    <a:pt x="612" y="18"/>
                    <a:pt x="592" y="21"/>
                    <a:pt x="586" y="19"/>
                  </a:cubicBezTo>
                  <a:cubicBezTo>
                    <a:pt x="616" y="17"/>
                    <a:pt x="616" y="17"/>
                    <a:pt x="616" y="17"/>
                  </a:cubicBezTo>
                  <a:cubicBezTo>
                    <a:pt x="620" y="17"/>
                    <a:pt x="631" y="16"/>
                    <a:pt x="626" y="18"/>
                  </a:cubicBezTo>
                  <a:close/>
                  <a:moveTo>
                    <a:pt x="809" y="15"/>
                  </a:moveTo>
                  <a:cubicBezTo>
                    <a:pt x="819" y="12"/>
                    <a:pt x="819" y="12"/>
                    <a:pt x="819" y="12"/>
                  </a:cubicBezTo>
                  <a:cubicBezTo>
                    <a:pt x="810" y="13"/>
                    <a:pt x="810" y="13"/>
                    <a:pt x="810" y="13"/>
                  </a:cubicBezTo>
                  <a:lnTo>
                    <a:pt x="809" y="15"/>
                  </a:lnTo>
                  <a:close/>
                  <a:moveTo>
                    <a:pt x="777" y="17"/>
                  </a:moveTo>
                  <a:cubicBezTo>
                    <a:pt x="782" y="17"/>
                    <a:pt x="803" y="17"/>
                    <a:pt x="797" y="16"/>
                  </a:cubicBezTo>
                  <a:lnTo>
                    <a:pt x="777" y="17"/>
                  </a:lnTo>
                  <a:close/>
                  <a:moveTo>
                    <a:pt x="970" y="20"/>
                  </a:moveTo>
                  <a:cubicBezTo>
                    <a:pt x="959" y="21"/>
                    <a:pt x="959" y="21"/>
                    <a:pt x="959" y="21"/>
                  </a:cubicBezTo>
                  <a:cubicBezTo>
                    <a:pt x="971" y="22"/>
                    <a:pt x="971" y="22"/>
                    <a:pt x="971" y="22"/>
                  </a:cubicBezTo>
                  <a:lnTo>
                    <a:pt x="970" y="20"/>
                  </a:lnTo>
                  <a:close/>
                  <a:moveTo>
                    <a:pt x="958" y="18"/>
                  </a:moveTo>
                  <a:cubicBezTo>
                    <a:pt x="954" y="18"/>
                    <a:pt x="952" y="18"/>
                    <a:pt x="951" y="19"/>
                  </a:cubicBezTo>
                  <a:cubicBezTo>
                    <a:pt x="945" y="19"/>
                    <a:pt x="934" y="19"/>
                    <a:pt x="923" y="18"/>
                  </a:cubicBezTo>
                  <a:cubicBezTo>
                    <a:pt x="925" y="17"/>
                    <a:pt x="933" y="18"/>
                    <a:pt x="939" y="18"/>
                  </a:cubicBezTo>
                  <a:cubicBezTo>
                    <a:pt x="934" y="17"/>
                    <a:pt x="927" y="16"/>
                    <a:pt x="917" y="16"/>
                  </a:cubicBezTo>
                  <a:cubicBezTo>
                    <a:pt x="928" y="19"/>
                    <a:pt x="920" y="18"/>
                    <a:pt x="921" y="20"/>
                  </a:cubicBezTo>
                  <a:cubicBezTo>
                    <a:pt x="950" y="22"/>
                    <a:pt x="948" y="20"/>
                    <a:pt x="951" y="19"/>
                  </a:cubicBezTo>
                  <a:cubicBezTo>
                    <a:pt x="955" y="19"/>
                    <a:pt x="958" y="18"/>
                    <a:pt x="958" y="18"/>
                  </a:cubicBezTo>
                  <a:close/>
                  <a:moveTo>
                    <a:pt x="856" y="14"/>
                  </a:moveTo>
                  <a:cubicBezTo>
                    <a:pt x="860" y="14"/>
                    <a:pt x="861" y="14"/>
                    <a:pt x="862" y="15"/>
                  </a:cubicBezTo>
                  <a:cubicBezTo>
                    <a:pt x="880" y="16"/>
                    <a:pt x="899" y="17"/>
                    <a:pt x="879" y="18"/>
                  </a:cubicBezTo>
                  <a:cubicBezTo>
                    <a:pt x="862" y="18"/>
                    <a:pt x="862" y="18"/>
                    <a:pt x="862" y="18"/>
                  </a:cubicBezTo>
                  <a:cubicBezTo>
                    <a:pt x="870" y="18"/>
                    <a:pt x="868" y="18"/>
                    <a:pt x="870" y="17"/>
                  </a:cubicBezTo>
                  <a:cubicBezTo>
                    <a:pt x="858" y="16"/>
                    <a:pt x="849" y="17"/>
                    <a:pt x="840" y="18"/>
                  </a:cubicBezTo>
                  <a:cubicBezTo>
                    <a:pt x="845" y="17"/>
                    <a:pt x="865" y="16"/>
                    <a:pt x="862" y="15"/>
                  </a:cubicBezTo>
                  <a:cubicBezTo>
                    <a:pt x="848" y="14"/>
                    <a:pt x="848" y="14"/>
                    <a:pt x="848" y="14"/>
                  </a:cubicBezTo>
                  <a:cubicBezTo>
                    <a:pt x="845" y="14"/>
                    <a:pt x="841" y="14"/>
                    <a:pt x="838" y="14"/>
                  </a:cubicBezTo>
                  <a:cubicBezTo>
                    <a:pt x="839" y="13"/>
                    <a:pt x="839" y="13"/>
                    <a:pt x="839" y="13"/>
                  </a:cubicBezTo>
                  <a:cubicBezTo>
                    <a:pt x="841" y="14"/>
                    <a:pt x="844" y="14"/>
                    <a:pt x="848" y="14"/>
                  </a:cubicBezTo>
                  <a:cubicBezTo>
                    <a:pt x="851" y="14"/>
                    <a:pt x="853" y="14"/>
                    <a:pt x="856" y="14"/>
                  </a:cubicBezTo>
                  <a:close/>
                  <a:moveTo>
                    <a:pt x="972" y="17"/>
                  </a:moveTo>
                  <a:cubicBezTo>
                    <a:pt x="974" y="17"/>
                    <a:pt x="971" y="16"/>
                    <a:pt x="976" y="16"/>
                  </a:cubicBezTo>
                  <a:cubicBezTo>
                    <a:pt x="985" y="16"/>
                    <a:pt x="985" y="16"/>
                    <a:pt x="985" y="16"/>
                  </a:cubicBezTo>
                  <a:cubicBezTo>
                    <a:pt x="998" y="17"/>
                    <a:pt x="983" y="17"/>
                    <a:pt x="972" y="17"/>
                  </a:cubicBezTo>
                  <a:close/>
                  <a:moveTo>
                    <a:pt x="441" y="29"/>
                  </a:moveTo>
                  <a:cubicBezTo>
                    <a:pt x="438" y="30"/>
                    <a:pt x="410" y="32"/>
                    <a:pt x="410" y="34"/>
                  </a:cubicBezTo>
                  <a:cubicBezTo>
                    <a:pt x="402" y="33"/>
                    <a:pt x="402" y="33"/>
                    <a:pt x="402" y="33"/>
                  </a:cubicBezTo>
                  <a:cubicBezTo>
                    <a:pt x="416" y="32"/>
                    <a:pt x="430" y="28"/>
                    <a:pt x="424" y="29"/>
                  </a:cubicBezTo>
                  <a:cubicBezTo>
                    <a:pt x="435" y="29"/>
                    <a:pt x="446" y="27"/>
                    <a:pt x="441" y="29"/>
                  </a:cubicBezTo>
                  <a:close/>
                  <a:moveTo>
                    <a:pt x="257" y="218"/>
                  </a:moveTo>
                  <a:cubicBezTo>
                    <a:pt x="249" y="218"/>
                    <a:pt x="214" y="213"/>
                    <a:pt x="208" y="215"/>
                  </a:cubicBezTo>
                  <a:cubicBezTo>
                    <a:pt x="197" y="211"/>
                    <a:pt x="239" y="216"/>
                    <a:pt x="257" y="218"/>
                  </a:cubicBezTo>
                  <a:close/>
                  <a:moveTo>
                    <a:pt x="261" y="221"/>
                  </a:moveTo>
                  <a:cubicBezTo>
                    <a:pt x="270" y="221"/>
                    <a:pt x="270" y="221"/>
                    <a:pt x="270" y="221"/>
                  </a:cubicBezTo>
                  <a:cubicBezTo>
                    <a:pt x="281" y="222"/>
                    <a:pt x="280" y="219"/>
                    <a:pt x="299" y="222"/>
                  </a:cubicBezTo>
                  <a:cubicBezTo>
                    <a:pt x="294" y="222"/>
                    <a:pt x="286" y="221"/>
                    <a:pt x="282" y="221"/>
                  </a:cubicBezTo>
                  <a:cubicBezTo>
                    <a:pt x="282" y="222"/>
                    <a:pt x="280" y="222"/>
                    <a:pt x="270" y="221"/>
                  </a:cubicBezTo>
                  <a:cubicBezTo>
                    <a:pt x="268" y="221"/>
                    <a:pt x="265" y="221"/>
                    <a:pt x="261" y="221"/>
                  </a:cubicBezTo>
                  <a:close/>
                  <a:moveTo>
                    <a:pt x="128" y="81"/>
                  </a:moveTo>
                  <a:cubicBezTo>
                    <a:pt x="122" y="83"/>
                    <a:pt x="115" y="85"/>
                    <a:pt x="109" y="87"/>
                  </a:cubicBezTo>
                  <a:cubicBezTo>
                    <a:pt x="97" y="93"/>
                    <a:pt x="97" y="93"/>
                    <a:pt x="97" y="93"/>
                  </a:cubicBezTo>
                  <a:cubicBezTo>
                    <a:pt x="107" y="88"/>
                    <a:pt x="118" y="84"/>
                    <a:pt x="128" y="81"/>
                  </a:cubicBezTo>
                  <a:close/>
                  <a:moveTo>
                    <a:pt x="318" y="37"/>
                  </a:moveTo>
                  <a:cubicBezTo>
                    <a:pt x="301" y="40"/>
                    <a:pt x="301" y="40"/>
                    <a:pt x="301" y="40"/>
                  </a:cubicBezTo>
                  <a:cubicBezTo>
                    <a:pt x="307" y="40"/>
                    <a:pt x="307" y="40"/>
                    <a:pt x="307" y="40"/>
                  </a:cubicBezTo>
                  <a:cubicBezTo>
                    <a:pt x="308" y="40"/>
                    <a:pt x="311" y="40"/>
                    <a:pt x="306" y="42"/>
                  </a:cubicBezTo>
                  <a:cubicBezTo>
                    <a:pt x="303" y="42"/>
                    <a:pt x="301" y="43"/>
                    <a:pt x="298" y="43"/>
                  </a:cubicBezTo>
                  <a:cubicBezTo>
                    <a:pt x="302" y="42"/>
                    <a:pt x="305" y="42"/>
                    <a:pt x="306" y="42"/>
                  </a:cubicBezTo>
                  <a:cubicBezTo>
                    <a:pt x="319" y="39"/>
                    <a:pt x="334" y="37"/>
                    <a:pt x="335" y="36"/>
                  </a:cubicBezTo>
                  <a:cubicBezTo>
                    <a:pt x="331" y="37"/>
                    <a:pt x="308" y="40"/>
                    <a:pt x="309" y="39"/>
                  </a:cubicBezTo>
                  <a:lnTo>
                    <a:pt x="318" y="37"/>
                  </a:lnTo>
                  <a:close/>
                  <a:moveTo>
                    <a:pt x="717" y="5"/>
                  </a:moveTo>
                  <a:cubicBezTo>
                    <a:pt x="708" y="6"/>
                    <a:pt x="706" y="6"/>
                    <a:pt x="692" y="5"/>
                  </a:cubicBezTo>
                  <a:cubicBezTo>
                    <a:pt x="701" y="5"/>
                    <a:pt x="714" y="5"/>
                    <a:pt x="717" y="5"/>
                  </a:cubicBezTo>
                  <a:close/>
                  <a:moveTo>
                    <a:pt x="221" y="54"/>
                  </a:moveTo>
                  <a:cubicBezTo>
                    <a:pt x="220" y="55"/>
                    <a:pt x="198" y="59"/>
                    <a:pt x="206" y="59"/>
                  </a:cubicBezTo>
                  <a:cubicBezTo>
                    <a:pt x="215" y="57"/>
                    <a:pt x="215" y="57"/>
                    <a:pt x="215" y="57"/>
                  </a:cubicBezTo>
                  <a:cubicBezTo>
                    <a:pt x="201" y="60"/>
                    <a:pt x="207" y="62"/>
                    <a:pt x="188" y="65"/>
                  </a:cubicBezTo>
                  <a:cubicBezTo>
                    <a:pt x="200" y="62"/>
                    <a:pt x="200" y="62"/>
                    <a:pt x="200" y="62"/>
                  </a:cubicBezTo>
                  <a:cubicBezTo>
                    <a:pt x="184" y="65"/>
                    <a:pt x="218" y="56"/>
                    <a:pt x="195" y="60"/>
                  </a:cubicBezTo>
                  <a:cubicBezTo>
                    <a:pt x="186" y="62"/>
                    <a:pt x="210" y="55"/>
                    <a:pt x="221" y="54"/>
                  </a:cubicBezTo>
                  <a:close/>
                  <a:moveTo>
                    <a:pt x="747" y="2"/>
                  </a:moveTo>
                  <a:cubicBezTo>
                    <a:pt x="733" y="2"/>
                    <a:pt x="737" y="5"/>
                    <a:pt x="714" y="4"/>
                  </a:cubicBezTo>
                  <a:cubicBezTo>
                    <a:pt x="731" y="3"/>
                    <a:pt x="729" y="1"/>
                    <a:pt x="747" y="2"/>
                  </a:cubicBezTo>
                  <a:close/>
                  <a:moveTo>
                    <a:pt x="359" y="26"/>
                  </a:moveTo>
                  <a:cubicBezTo>
                    <a:pt x="357" y="25"/>
                    <a:pt x="357" y="25"/>
                    <a:pt x="357" y="25"/>
                  </a:cubicBezTo>
                  <a:cubicBezTo>
                    <a:pt x="339" y="29"/>
                    <a:pt x="339" y="29"/>
                    <a:pt x="339" y="29"/>
                  </a:cubicBezTo>
                  <a:cubicBezTo>
                    <a:pt x="340" y="29"/>
                    <a:pt x="340" y="29"/>
                    <a:pt x="340" y="29"/>
                  </a:cubicBezTo>
                  <a:lnTo>
                    <a:pt x="359" y="26"/>
                  </a:lnTo>
                  <a:close/>
                  <a:moveTo>
                    <a:pt x="743" y="18"/>
                  </a:moveTo>
                  <a:cubicBezTo>
                    <a:pt x="749" y="18"/>
                    <a:pt x="753" y="18"/>
                    <a:pt x="756" y="18"/>
                  </a:cubicBezTo>
                  <a:cubicBezTo>
                    <a:pt x="752" y="18"/>
                    <a:pt x="748" y="18"/>
                    <a:pt x="743" y="18"/>
                  </a:cubicBezTo>
                  <a:close/>
                  <a:moveTo>
                    <a:pt x="327" y="215"/>
                  </a:moveTo>
                  <a:cubicBezTo>
                    <a:pt x="328" y="216"/>
                    <a:pt x="330" y="216"/>
                    <a:pt x="333" y="216"/>
                  </a:cubicBezTo>
                  <a:cubicBezTo>
                    <a:pt x="332" y="216"/>
                    <a:pt x="331" y="216"/>
                    <a:pt x="327" y="215"/>
                  </a:cubicBezTo>
                  <a:close/>
                  <a:moveTo>
                    <a:pt x="373" y="217"/>
                  </a:moveTo>
                  <a:cubicBezTo>
                    <a:pt x="374" y="217"/>
                    <a:pt x="374" y="217"/>
                    <a:pt x="374" y="217"/>
                  </a:cubicBezTo>
                  <a:cubicBezTo>
                    <a:pt x="376" y="217"/>
                    <a:pt x="376" y="217"/>
                    <a:pt x="376" y="217"/>
                  </a:cubicBezTo>
                  <a:lnTo>
                    <a:pt x="373" y="217"/>
                  </a:lnTo>
                  <a:close/>
                  <a:moveTo>
                    <a:pt x="730" y="45"/>
                  </a:moveTo>
                  <a:cubicBezTo>
                    <a:pt x="720" y="47"/>
                    <a:pt x="739" y="45"/>
                    <a:pt x="747" y="45"/>
                  </a:cubicBezTo>
                  <a:cubicBezTo>
                    <a:pt x="739" y="45"/>
                    <a:pt x="736" y="44"/>
                    <a:pt x="730" y="45"/>
                  </a:cubicBezTo>
                  <a:close/>
                  <a:moveTo>
                    <a:pt x="791" y="41"/>
                  </a:moveTo>
                  <a:cubicBezTo>
                    <a:pt x="786" y="42"/>
                    <a:pt x="780" y="42"/>
                    <a:pt x="772" y="42"/>
                  </a:cubicBezTo>
                  <a:cubicBezTo>
                    <a:pt x="777" y="42"/>
                    <a:pt x="782" y="42"/>
                    <a:pt x="791" y="41"/>
                  </a:cubicBezTo>
                  <a:close/>
                  <a:moveTo>
                    <a:pt x="741" y="43"/>
                  </a:moveTo>
                  <a:cubicBezTo>
                    <a:pt x="753" y="43"/>
                    <a:pt x="763" y="43"/>
                    <a:pt x="772" y="42"/>
                  </a:cubicBezTo>
                  <a:cubicBezTo>
                    <a:pt x="764" y="42"/>
                    <a:pt x="757" y="42"/>
                    <a:pt x="741" y="43"/>
                  </a:cubicBezTo>
                  <a:close/>
                  <a:moveTo>
                    <a:pt x="957" y="47"/>
                  </a:moveTo>
                  <a:cubicBezTo>
                    <a:pt x="947" y="47"/>
                    <a:pt x="929" y="46"/>
                    <a:pt x="929" y="46"/>
                  </a:cubicBezTo>
                  <a:cubicBezTo>
                    <a:pt x="969" y="49"/>
                    <a:pt x="920" y="47"/>
                    <a:pt x="917" y="48"/>
                  </a:cubicBezTo>
                  <a:cubicBezTo>
                    <a:pt x="942" y="49"/>
                    <a:pt x="942" y="47"/>
                    <a:pt x="957" y="47"/>
                  </a:cubicBezTo>
                  <a:close/>
                  <a:moveTo>
                    <a:pt x="1010" y="50"/>
                  </a:moveTo>
                  <a:cubicBezTo>
                    <a:pt x="1006" y="50"/>
                    <a:pt x="1002" y="49"/>
                    <a:pt x="999" y="49"/>
                  </a:cubicBezTo>
                  <a:cubicBezTo>
                    <a:pt x="1003" y="50"/>
                    <a:pt x="1007" y="50"/>
                    <a:pt x="1010" y="50"/>
                  </a:cubicBezTo>
                  <a:close/>
                  <a:moveTo>
                    <a:pt x="1025" y="53"/>
                  </a:moveTo>
                  <a:cubicBezTo>
                    <a:pt x="1039" y="54"/>
                    <a:pt x="1044" y="53"/>
                    <a:pt x="1051" y="53"/>
                  </a:cubicBezTo>
                  <a:cubicBezTo>
                    <a:pt x="1034" y="50"/>
                    <a:pt x="1023" y="51"/>
                    <a:pt x="1010" y="50"/>
                  </a:cubicBezTo>
                  <a:cubicBezTo>
                    <a:pt x="1020" y="51"/>
                    <a:pt x="1030" y="52"/>
                    <a:pt x="1025" y="53"/>
                  </a:cubicBezTo>
                  <a:close/>
                  <a:moveTo>
                    <a:pt x="1221" y="177"/>
                  </a:moveTo>
                  <a:cubicBezTo>
                    <a:pt x="1224" y="176"/>
                    <a:pt x="1231" y="174"/>
                    <a:pt x="1231" y="174"/>
                  </a:cubicBezTo>
                  <a:cubicBezTo>
                    <a:pt x="1224" y="176"/>
                    <a:pt x="1217" y="178"/>
                    <a:pt x="1209" y="180"/>
                  </a:cubicBezTo>
                  <a:cubicBezTo>
                    <a:pt x="1200" y="183"/>
                    <a:pt x="1216" y="179"/>
                    <a:pt x="1221" y="177"/>
                  </a:cubicBezTo>
                  <a:close/>
                  <a:moveTo>
                    <a:pt x="1138" y="200"/>
                  </a:moveTo>
                  <a:cubicBezTo>
                    <a:pt x="1120" y="204"/>
                    <a:pt x="1129" y="200"/>
                    <a:pt x="1120" y="202"/>
                  </a:cubicBezTo>
                  <a:cubicBezTo>
                    <a:pt x="1121" y="204"/>
                    <a:pt x="1121" y="204"/>
                    <a:pt x="1121" y="204"/>
                  </a:cubicBezTo>
                  <a:cubicBezTo>
                    <a:pt x="1127" y="203"/>
                    <a:pt x="1132" y="202"/>
                    <a:pt x="1138" y="200"/>
                  </a:cubicBezTo>
                  <a:close/>
                  <a:moveTo>
                    <a:pt x="1150" y="210"/>
                  </a:moveTo>
                  <a:cubicBezTo>
                    <a:pt x="1156" y="209"/>
                    <a:pt x="1156" y="209"/>
                    <a:pt x="1156" y="209"/>
                  </a:cubicBezTo>
                  <a:cubicBezTo>
                    <a:pt x="1150" y="210"/>
                    <a:pt x="1150" y="210"/>
                    <a:pt x="1150" y="210"/>
                  </a:cubicBezTo>
                  <a:close/>
                  <a:moveTo>
                    <a:pt x="1049" y="210"/>
                  </a:moveTo>
                  <a:cubicBezTo>
                    <a:pt x="1061" y="206"/>
                    <a:pt x="1061" y="206"/>
                    <a:pt x="1061" y="206"/>
                  </a:cubicBezTo>
                  <a:cubicBezTo>
                    <a:pt x="1046" y="208"/>
                    <a:pt x="1046" y="210"/>
                    <a:pt x="1049" y="210"/>
                  </a:cubicBezTo>
                  <a:close/>
                  <a:moveTo>
                    <a:pt x="977" y="214"/>
                  </a:moveTo>
                  <a:cubicBezTo>
                    <a:pt x="988" y="213"/>
                    <a:pt x="988" y="213"/>
                    <a:pt x="988" y="213"/>
                  </a:cubicBezTo>
                  <a:cubicBezTo>
                    <a:pt x="954" y="216"/>
                    <a:pt x="954" y="216"/>
                    <a:pt x="954" y="216"/>
                  </a:cubicBezTo>
                  <a:lnTo>
                    <a:pt x="977" y="214"/>
                  </a:lnTo>
                  <a:close/>
                  <a:moveTo>
                    <a:pt x="891" y="221"/>
                  </a:moveTo>
                  <a:cubicBezTo>
                    <a:pt x="888" y="221"/>
                    <a:pt x="888" y="221"/>
                    <a:pt x="888" y="221"/>
                  </a:cubicBezTo>
                  <a:cubicBezTo>
                    <a:pt x="865" y="222"/>
                    <a:pt x="865" y="222"/>
                    <a:pt x="865" y="222"/>
                  </a:cubicBezTo>
                  <a:lnTo>
                    <a:pt x="891" y="221"/>
                  </a:lnTo>
                  <a:close/>
                  <a:moveTo>
                    <a:pt x="42" y="125"/>
                  </a:moveTo>
                  <a:cubicBezTo>
                    <a:pt x="43" y="123"/>
                    <a:pt x="35" y="127"/>
                    <a:pt x="28" y="134"/>
                  </a:cubicBezTo>
                  <a:cubicBezTo>
                    <a:pt x="24" y="137"/>
                    <a:pt x="21" y="141"/>
                    <a:pt x="19" y="145"/>
                  </a:cubicBezTo>
                  <a:cubicBezTo>
                    <a:pt x="17" y="149"/>
                    <a:pt x="16" y="153"/>
                    <a:pt x="17" y="155"/>
                  </a:cubicBezTo>
                  <a:cubicBezTo>
                    <a:pt x="17" y="153"/>
                    <a:pt x="17" y="151"/>
                    <a:pt x="18" y="148"/>
                  </a:cubicBezTo>
                  <a:cubicBezTo>
                    <a:pt x="19" y="146"/>
                    <a:pt x="21" y="143"/>
                    <a:pt x="23" y="140"/>
                  </a:cubicBezTo>
                  <a:cubicBezTo>
                    <a:pt x="28" y="133"/>
                    <a:pt x="35" y="128"/>
                    <a:pt x="42" y="125"/>
                  </a:cubicBezTo>
                  <a:close/>
                  <a:moveTo>
                    <a:pt x="710" y="17"/>
                  </a:moveTo>
                  <a:cubicBezTo>
                    <a:pt x="674" y="19"/>
                    <a:pt x="674" y="19"/>
                    <a:pt x="674" y="19"/>
                  </a:cubicBezTo>
                  <a:cubicBezTo>
                    <a:pt x="702" y="19"/>
                    <a:pt x="682" y="19"/>
                    <a:pt x="710" y="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0" name="TextBox 19"/>
            <p:cNvSpPr txBox="1"/>
            <p:nvPr/>
          </p:nvSpPr>
          <p:spPr>
            <a:xfrm>
              <a:off x="2916621" y="693821"/>
              <a:ext cx="1112805" cy="646331"/>
            </a:xfrm>
            <a:prstGeom prst="rect">
              <a:avLst/>
            </a:prstGeom>
            <a:noFill/>
          </p:spPr>
          <p:txBody>
            <a:bodyPr wrap="none" rtlCol="0">
              <a:spAutoFit/>
            </a:bodyPr>
            <a:lstStyle/>
            <a:p>
              <a:r>
                <a:rPr lang="nl-NL" sz="3600" dirty="0">
                  <a:latin typeface="Arial Rounded MT Bold" panose="020F0704030504030204" pitchFamily="34" charset="0"/>
                </a:rPr>
                <a:t>STB</a:t>
              </a:r>
            </a:p>
          </p:txBody>
        </p:sp>
      </p:grpSp>
      <p:sp>
        <p:nvSpPr>
          <p:cNvPr id="42" name="Titel 1"/>
          <p:cNvSpPr txBox="1">
            <a:spLocks/>
          </p:cNvSpPr>
          <p:nvPr/>
        </p:nvSpPr>
        <p:spPr>
          <a:xfrm>
            <a:off x="457200" y="206375"/>
            <a:ext cx="7155305" cy="857250"/>
          </a:xfrm>
          <a:prstGeom prst="rect">
            <a:avLst/>
          </a:prstGeom>
        </p:spPr>
        <p:txBody>
          <a:bodyPr>
            <a:normAutofit/>
          </a:bodyPr>
          <a:lstStyle>
            <a:lvl1pPr algn="ctr" defTabSz="457200" rtl="0" eaLnBrk="1" latinLnBrk="0" hangingPunct="1">
              <a:spcBef>
                <a:spcPct val="0"/>
              </a:spcBef>
              <a:buNone/>
              <a:defRPr sz="4000" b="0" i="0" kern="1200">
                <a:solidFill>
                  <a:schemeClr val="tx1"/>
                </a:solidFill>
                <a:latin typeface="Arial"/>
                <a:ea typeface="+mj-ea"/>
                <a:cs typeface="Arial"/>
              </a:defRPr>
            </a:lvl1pPr>
          </a:lstStyle>
          <a:p>
            <a:pPr algn="l"/>
            <a:r>
              <a:rPr lang="nl-NL" dirty="0"/>
              <a:t>Next steps</a:t>
            </a:r>
          </a:p>
        </p:txBody>
      </p:sp>
    </p:spTree>
    <p:extLst>
      <p:ext uri="{BB962C8B-B14F-4D97-AF65-F5344CB8AC3E}">
        <p14:creationId xmlns:p14="http://schemas.microsoft.com/office/powerpoint/2010/main" val="2825744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ep 22"/>
          <p:cNvGrpSpPr/>
          <p:nvPr/>
        </p:nvGrpSpPr>
        <p:grpSpPr>
          <a:xfrm>
            <a:off x="1366719" y="865612"/>
            <a:ext cx="5900962" cy="4023521"/>
            <a:chOff x="421821" y="-48816"/>
            <a:chExt cx="8352928" cy="6791293"/>
          </a:xfrm>
        </p:grpSpPr>
        <p:pic>
          <p:nvPicPr>
            <p:cNvPr id="24" name="Afbeelding 2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821" y="-48816"/>
              <a:ext cx="8352928" cy="6791293"/>
            </a:xfrm>
            <a:prstGeom prst="rect">
              <a:avLst/>
            </a:prstGeom>
          </p:spPr>
        </p:pic>
        <p:grpSp>
          <p:nvGrpSpPr>
            <p:cNvPr id="25" name="Groep 24"/>
            <p:cNvGrpSpPr/>
            <p:nvPr/>
          </p:nvGrpSpPr>
          <p:grpSpPr>
            <a:xfrm>
              <a:off x="4709538" y="2051399"/>
              <a:ext cx="2166806" cy="2590865"/>
              <a:chOff x="4963392" y="1918668"/>
              <a:chExt cx="2166806" cy="2590865"/>
            </a:xfrm>
          </p:grpSpPr>
          <p:pic>
            <p:nvPicPr>
              <p:cNvPr id="40" name="Afbeelding 3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267481">
                <a:off x="4963392" y="1918668"/>
                <a:ext cx="2166806" cy="2590865"/>
              </a:xfrm>
              <a:prstGeom prst="rect">
                <a:avLst/>
              </a:prstGeom>
            </p:spPr>
          </p:pic>
          <p:sp>
            <p:nvSpPr>
              <p:cNvPr id="41" name="Tekstvak 40"/>
              <p:cNvSpPr txBox="1"/>
              <p:nvPr/>
            </p:nvSpPr>
            <p:spPr>
              <a:xfrm rot="21028835">
                <a:off x="5921349" y="2562956"/>
                <a:ext cx="661206" cy="519496"/>
              </a:xfrm>
              <a:prstGeom prst="rect">
                <a:avLst/>
              </a:prstGeom>
              <a:noFill/>
            </p:spPr>
            <p:txBody>
              <a:bodyPr wrap="square" rtlCol="0">
                <a:spAutoFit/>
              </a:bodyPr>
              <a:lstStyle/>
              <a:p>
                <a:r>
                  <a:rPr lang="nl-NL" sz="1400" b="1" dirty="0">
                    <a:latin typeface="Bradley Hand ITC" panose="03070402050302030203" pitchFamily="66" charset="0"/>
                  </a:rPr>
                  <a:t>4K</a:t>
                </a:r>
              </a:p>
            </p:txBody>
          </p:sp>
        </p:grpSp>
        <p:grpSp>
          <p:nvGrpSpPr>
            <p:cNvPr id="26" name="Groep 25"/>
            <p:cNvGrpSpPr/>
            <p:nvPr/>
          </p:nvGrpSpPr>
          <p:grpSpPr>
            <a:xfrm>
              <a:off x="2133068" y="2431350"/>
              <a:ext cx="2203955" cy="2514316"/>
              <a:chOff x="2006859" y="2488475"/>
              <a:chExt cx="2203955" cy="2514316"/>
            </a:xfrm>
          </p:grpSpPr>
          <p:pic>
            <p:nvPicPr>
              <p:cNvPr id="37" name="Afbeelding 3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305324">
                <a:off x="2006859" y="2488475"/>
                <a:ext cx="2203955" cy="2514316"/>
              </a:xfrm>
              <a:prstGeom prst="rect">
                <a:avLst/>
              </a:prstGeom>
            </p:spPr>
          </p:pic>
          <p:sp>
            <p:nvSpPr>
              <p:cNvPr id="38" name="Rechthoek 37"/>
              <p:cNvSpPr/>
              <p:nvPr/>
            </p:nvSpPr>
            <p:spPr>
              <a:xfrm rot="20835824">
                <a:off x="2840873" y="3019672"/>
                <a:ext cx="869512" cy="571445"/>
              </a:xfrm>
              <a:prstGeom prst="rect">
                <a:avLst/>
              </a:prstGeom>
            </p:spPr>
            <p:txBody>
              <a:bodyPr wrap="none">
                <a:spAutoFit/>
              </a:bodyPr>
              <a:lstStyle/>
              <a:p>
                <a:r>
                  <a:rPr lang="nl-NL" sz="1600" b="1" dirty="0">
                    <a:latin typeface="Bradley Hand ITC" panose="03070402050302030203" pitchFamily="66" charset="0"/>
                  </a:rPr>
                  <a:t>HDR</a:t>
                </a:r>
              </a:p>
            </p:txBody>
          </p:sp>
          <p:sp>
            <p:nvSpPr>
              <p:cNvPr id="39" name="Tekstvak 38"/>
              <p:cNvSpPr txBox="1"/>
              <p:nvPr/>
            </p:nvSpPr>
            <p:spPr>
              <a:xfrm rot="181644">
                <a:off x="2772663" y="3725520"/>
                <a:ext cx="1153467" cy="779243"/>
              </a:xfrm>
              <a:prstGeom prst="rect">
                <a:avLst/>
              </a:prstGeom>
              <a:noFill/>
            </p:spPr>
            <p:txBody>
              <a:bodyPr wrap="square" rtlCol="0">
                <a:spAutoFit/>
              </a:bodyPr>
              <a:lstStyle/>
              <a:p>
                <a:pPr algn="ctr"/>
                <a:r>
                  <a:rPr lang="nl-NL" sz="1200" b="1" dirty="0">
                    <a:latin typeface="Bradley Hand ITC" panose="03070402050302030203" pitchFamily="66" charset="0"/>
                  </a:rPr>
                  <a:t>Single </a:t>
                </a:r>
                <a:r>
                  <a:rPr lang="nl-NL" sz="1200" b="1" dirty="0" err="1">
                    <a:latin typeface="Bradley Hand ITC" panose="03070402050302030203" pitchFamily="66" charset="0"/>
                  </a:rPr>
                  <a:t>layer</a:t>
                </a:r>
                <a:endParaRPr lang="nl-NL" sz="1200" b="1" dirty="0">
                  <a:latin typeface="Bradley Hand ITC" panose="03070402050302030203" pitchFamily="66" charset="0"/>
                </a:endParaRPr>
              </a:p>
            </p:txBody>
          </p:sp>
        </p:grpSp>
        <p:grpSp>
          <p:nvGrpSpPr>
            <p:cNvPr id="27" name="Groep 26"/>
            <p:cNvGrpSpPr/>
            <p:nvPr/>
          </p:nvGrpSpPr>
          <p:grpSpPr>
            <a:xfrm>
              <a:off x="3983429" y="3530654"/>
              <a:ext cx="1713436" cy="1954722"/>
              <a:chOff x="3983429" y="3530654"/>
              <a:chExt cx="1713436" cy="1954722"/>
            </a:xfrm>
          </p:grpSpPr>
          <p:pic>
            <p:nvPicPr>
              <p:cNvPr id="34" name="Afbeelding 3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305324">
                <a:off x="3983429" y="3530654"/>
                <a:ext cx="1713436" cy="1954722"/>
              </a:xfrm>
              <a:prstGeom prst="rect">
                <a:avLst/>
              </a:prstGeom>
            </p:spPr>
          </p:pic>
          <p:sp>
            <p:nvSpPr>
              <p:cNvPr id="35" name="Tekstvak 34"/>
              <p:cNvSpPr txBox="1"/>
              <p:nvPr/>
            </p:nvSpPr>
            <p:spPr>
              <a:xfrm rot="21043721">
                <a:off x="4382505" y="3730471"/>
                <a:ext cx="1008111" cy="883142"/>
              </a:xfrm>
              <a:prstGeom prst="rect">
                <a:avLst/>
              </a:prstGeom>
              <a:noFill/>
            </p:spPr>
            <p:txBody>
              <a:bodyPr wrap="square" rtlCol="0">
                <a:spAutoFit/>
              </a:bodyPr>
              <a:lstStyle/>
              <a:p>
                <a:pPr algn="ctr"/>
                <a:r>
                  <a:rPr lang="nl-NL" sz="1400" b="1" dirty="0">
                    <a:latin typeface="Bradley Hand ITC" panose="03070402050302030203" pitchFamily="66" charset="0"/>
                  </a:rPr>
                  <a:t>Colour </a:t>
                </a:r>
                <a:r>
                  <a:rPr lang="nl-NL" sz="1400" b="1" dirty="0" err="1">
                    <a:latin typeface="Bradley Hand ITC" panose="03070402050302030203" pitchFamily="66" charset="0"/>
                  </a:rPr>
                  <a:t>space</a:t>
                </a:r>
                <a:endParaRPr lang="nl-NL" sz="1400" b="1" dirty="0">
                  <a:latin typeface="Bradley Hand ITC" panose="03070402050302030203" pitchFamily="66" charset="0"/>
                </a:endParaRPr>
              </a:p>
            </p:txBody>
          </p:sp>
          <p:sp>
            <p:nvSpPr>
              <p:cNvPr id="36" name="Tekstvak 35"/>
              <p:cNvSpPr txBox="1"/>
              <p:nvPr/>
            </p:nvSpPr>
            <p:spPr>
              <a:xfrm>
                <a:off x="4598286" y="4503766"/>
                <a:ext cx="685592" cy="701318"/>
              </a:xfrm>
              <a:prstGeom prst="rect">
                <a:avLst/>
              </a:prstGeom>
              <a:noFill/>
            </p:spPr>
            <p:txBody>
              <a:bodyPr wrap="square" rtlCol="0">
                <a:spAutoFit/>
              </a:bodyPr>
              <a:lstStyle/>
              <a:p>
                <a:pPr algn="ctr"/>
                <a:r>
                  <a:rPr lang="nl-NL" sz="1050" dirty="0" err="1">
                    <a:latin typeface="Bradley Hand ITC" panose="03070402050302030203" pitchFamily="66" charset="0"/>
                  </a:rPr>
                  <a:t>Rec</a:t>
                </a:r>
                <a:r>
                  <a:rPr lang="nl-NL" sz="1050" dirty="0">
                    <a:latin typeface="Bradley Hand ITC" panose="03070402050302030203" pitchFamily="66" charset="0"/>
                  </a:rPr>
                  <a:t> 2020</a:t>
                </a:r>
              </a:p>
            </p:txBody>
          </p:sp>
        </p:grpSp>
        <p:grpSp>
          <p:nvGrpSpPr>
            <p:cNvPr id="28" name="Groep 27"/>
            <p:cNvGrpSpPr/>
            <p:nvPr/>
          </p:nvGrpSpPr>
          <p:grpSpPr>
            <a:xfrm>
              <a:off x="5718069" y="3446175"/>
              <a:ext cx="1603880" cy="1829739"/>
              <a:chOff x="5718069" y="3446175"/>
              <a:chExt cx="1603880" cy="1829739"/>
            </a:xfrm>
          </p:grpSpPr>
          <p:pic>
            <p:nvPicPr>
              <p:cNvPr id="31" name="Afbeelding 3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305324">
                <a:off x="5718069" y="3446175"/>
                <a:ext cx="1603880" cy="1829739"/>
              </a:xfrm>
              <a:prstGeom prst="rect">
                <a:avLst/>
              </a:prstGeom>
            </p:spPr>
          </p:pic>
          <p:sp>
            <p:nvSpPr>
              <p:cNvPr id="32" name="Tekstvak 31"/>
              <p:cNvSpPr txBox="1"/>
              <p:nvPr/>
            </p:nvSpPr>
            <p:spPr>
              <a:xfrm rot="20153409">
                <a:off x="5883855" y="3786126"/>
                <a:ext cx="1272312" cy="779244"/>
              </a:xfrm>
              <a:prstGeom prst="rect">
                <a:avLst/>
              </a:prstGeom>
              <a:noFill/>
            </p:spPr>
            <p:txBody>
              <a:bodyPr wrap="square" rtlCol="0">
                <a:spAutoFit/>
              </a:bodyPr>
              <a:lstStyle/>
              <a:p>
                <a:r>
                  <a:rPr lang="nl-NL" sz="1200" b="1" dirty="0" err="1">
                    <a:latin typeface="Bradley Hand ITC" panose="03070402050302030203" pitchFamily="66" charset="0"/>
                  </a:rPr>
                  <a:t>immersive</a:t>
                </a:r>
                <a:r>
                  <a:rPr lang="nl-NL" sz="1200" b="1" dirty="0">
                    <a:latin typeface="Bradley Hand ITC" panose="03070402050302030203" pitchFamily="66" charset="0"/>
                  </a:rPr>
                  <a:t> </a:t>
                </a:r>
              </a:p>
              <a:p>
                <a:r>
                  <a:rPr lang="nl-NL" sz="1200" b="1" dirty="0">
                    <a:latin typeface="Bradley Hand ITC" panose="03070402050302030203" pitchFamily="66" charset="0"/>
                  </a:rPr>
                  <a:t>audio</a:t>
                </a:r>
              </a:p>
            </p:txBody>
          </p:sp>
          <p:sp>
            <p:nvSpPr>
              <p:cNvPr id="33" name="Tekstvak 32"/>
              <p:cNvSpPr txBox="1"/>
              <p:nvPr/>
            </p:nvSpPr>
            <p:spPr>
              <a:xfrm rot="409938">
                <a:off x="6520010" y="4421480"/>
                <a:ext cx="712672" cy="441571"/>
              </a:xfrm>
              <a:prstGeom prst="rect">
                <a:avLst/>
              </a:prstGeom>
              <a:noFill/>
            </p:spPr>
            <p:txBody>
              <a:bodyPr wrap="square" rtlCol="0">
                <a:spAutoFit/>
              </a:bodyPr>
              <a:lstStyle/>
              <a:p>
                <a:r>
                  <a:rPr lang="nl-NL" sz="1050" b="1" dirty="0">
                    <a:latin typeface="Bradley Hand ITC" panose="03070402050302030203" pitchFamily="66" charset="0"/>
                  </a:rPr>
                  <a:t>22.1</a:t>
                </a:r>
              </a:p>
            </p:txBody>
          </p:sp>
        </p:grpSp>
        <p:sp>
          <p:nvSpPr>
            <p:cNvPr id="29" name="Freeform 513"/>
            <p:cNvSpPr>
              <a:spLocks noEditPoints="1"/>
            </p:cNvSpPr>
            <p:nvPr/>
          </p:nvSpPr>
          <p:spPr bwMode="auto">
            <a:xfrm>
              <a:off x="1625674" y="621506"/>
              <a:ext cx="3932903" cy="790962"/>
            </a:xfrm>
            <a:custGeom>
              <a:avLst/>
              <a:gdLst>
                <a:gd name="T0" fmla="*/ 693 w 1329"/>
                <a:gd name="T1" fmla="*/ 42 h 243"/>
                <a:gd name="T2" fmla="*/ 738 w 1329"/>
                <a:gd name="T3" fmla="*/ 226 h 243"/>
                <a:gd name="T4" fmla="*/ 782 w 1329"/>
                <a:gd name="T5" fmla="*/ 226 h 243"/>
                <a:gd name="T6" fmla="*/ 695 w 1329"/>
                <a:gd name="T7" fmla="*/ 242 h 243"/>
                <a:gd name="T8" fmla="*/ 1129 w 1329"/>
                <a:gd name="T9" fmla="*/ 36 h 243"/>
                <a:gd name="T10" fmla="*/ 175 w 1329"/>
                <a:gd name="T11" fmla="*/ 59 h 243"/>
                <a:gd name="T12" fmla="*/ 11 w 1329"/>
                <a:gd name="T13" fmla="*/ 178 h 243"/>
                <a:gd name="T14" fmla="*/ 5 w 1329"/>
                <a:gd name="T15" fmla="*/ 161 h 243"/>
                <a:gd name="T16" fmla="*/ 232 w 1329"/>
                <a:gd name="T17" fmla="*/ 227 h 243"/>
                <a:gd name="T18" fmla="*/ 461 w 1329"/>
                <a:gd name="T19" fmla="*/ 239 h 243"/>
                <a:gd name="T20" fmla="*/ 886 w 1329"/>
                <a:gd name="T21" fmla="*/ 236 h 243"/>
                <a:gd name="T22" fmla="*/ 1156 w 1329"/>
                <a:gd name="T23" fmla="*/ 209 h 243"/>
                <a:gd name="T24" fmla="*/ 1329 w 1329"/>
                <a:gd name="T25" fmla="*/ 132 h 243"/>
                <a:gd name="T26" fmla="*/ 1083 w 1329"/>
                <a:gd name="T27" fmla="*/ 54 h 243"/>
                <a:gd name="T28" fmla="*/ 739 w 1329"/>
                <a:gd name="T29" fmla="*/ 38 h 243"/>
                <a:gd name="T30" fmla="*/ 709 w 1329"/>
                <a:gd name="T31" fmla="*/ 42 h 243"/>
                <a:gd name="T32" fmla="*/ 699 w 1329"/>
                <a:gd name="T33" fmla="*/ 43 h 243"/>
                <a:gd name="T34" fmla="*/ 919 w 1329"/>
                <a:gd name="T35" fmla="*/ 40 h 243"/>
                <a:gd name="T36" fmla="*/ 1271 w 1329"/>
                <a:gd name="T37" fmla="*/ 88 h 243"/>
                <a:gd name="T38" fmla="*/ 1317 w 1329"/>
                <a:gd name="T39" fmla="*/ 134 h 243"/>
                <a:gd name="T40" fmla="*/ 1267 w 1329"/>
                <a:gd name="T41" fmla="*/ 164 h 243"/>
                <a:gd name="T42" fmla="*/ 1238 w 1329"/>
                <a:gd name="T43" fmla="*/ 174 h 243"/>
                <a:gd name="T44" fmla="*/ 1024 w 1329"/>
                <a:gd name="T45" fmla="*/ 211 h 243"/>
                <a:gd name="T46" fmla="*/ 765 w 1329"/>
                <a:gd name="T47" fmla="*/ 228 h 243"/>
                <a:gd name="T48" fmla="*/ 582 w 1329"/>
                <a:gd name="T49" fmla="*/ 227 h 243"/>
                <a:gd name="T50" fmla="*/ 359 w 1329"/>
                <a:gd name="T51" fmla="*/ 223 h 243"/>
                <a:gd name="T52" fmla="*/ 261 w 1329"/>
                <a:gd name="T53" fmla="*/ 209 h 243"/>
                <a:gd name="T54" fmla="*/ 43 w 1329"/>
                <a:gd name="T55" fmla="*/ 178 h 243"/>
                <a:gd name="T56" fmla="*/ 98 w 1329"/>
                <a:gd name="T57" fmla="*/ 99 h 243"/>
                <a:gd name="T58" fmla="*/ 329 w 1329"/>
                <a:gd name="T59" fmla="*/ 42 h 243"/>
                <a:gd name="T60" fmla="*/ 662 w 1329"/>
                <a:gd name="T61" fmla="*/ 18 h 243"/>
                <a:gd name="T62" fmla="*/ 902 w 1329"/>
                <a:gd name="T63" fmla="*/ 22 h 243"/>
                <a:gd name="T64" fmla="*/ 1149 w 1329"/>
                <a:gd name="T65" fmla="*/ 46 h 243"/>
                <a:gd name="T66" fmla="*/ 1094 w 1329"/>
                <a:gd name="T67" fmla="*/ 25 h 243"/>
                <a:gd name="T68" fmla="*/ 774 w 1329"/>
                <a:gd name="T69" fmla="*/ 1 h 243"/>
                <a:gd name="T70" fmla="*/ 558 w 1329"/>
                <a:gd name="T71" fmla="*/ 6 h 243"/>
                <a:gd name="T72" fmla="*/ 1205 w 1329"/>
                <a:gd name="T73" fmla="*/ 69 h 243"/>
                <a:gd name="T74" fmla="*/ 153 w 1329"/>
                <a:gd name="T75" fmla="*/ 70 h 243"/>
                <a:gd name="T76" fmla="*/ 614 w 1329"/>
                <a:gd name="T77" fmla="*/ 240 h 243"/>
                <a:gd name="T78" fmla="*/ 13 w 1329"/>
                <a:gd name="T79" fmla="*/ 164 h 243"/>
                <a:gd name="T80" fmla="*/ 874 w 1329"/>
                <a:gd name="T81" fmla="*/ 231 h 243"/>
                <a:gd name="T82" fmla="*/ 1055 w 1329"/>
                <a:gd name="T83" fmla="*/ 223 h 243"/>
                <a:gd name="T84" fmla="*/ 998 w 1329"/>
                <a:gd name="T85" fmla="*/ 47 h 243"/>
                <a:gd name="T86" fmla="*/ 1323 w 1329"/>
                <a:gd name="T87" fmla="*/ 131 h 243"/>
                <a:gd name="T88" fmla="*/ 1275 w 1329"/>
                <a:gd name="T89" fmla="*/ 169 h 243"/>
                <a:gd name="T90" fmla="*/ 972 w 1329"/>
                <a:gd name="T91" fmla="*/ 222 h 243"/>
                <a:gd name="T92" fmla="*/ 563 w 1329"/>
                <a:gd name="T93" fmla="*/ 233 h 243"/>
                <a:gd name="T94" fmla="*/ 375 w 1329"/>
                <a:gd name="T95" fmla="*/ 38 h 243"/>
                <a:gd name="T96" fmla="*/ 777 w 1329"/>
                <a:gd name="T97" fmla="*/ 17 h 243"/>
                <a:gd name="T98" fmla="*/ 917 w 1329"/>
                <a:gd name="T99" fmla="*/ 16 h 243"/>
                <a:gd name="T100" fmla="*/ 848 w 1329"/>
                <a:gd name="T101" fmla="*/ 14 h 243"/>
                <a:gd name="T102" fmla="*/ 402 w 1329"/>
                <a:gd name="T103" fmla="*/ 33 h 243"/>
                <a:gd name="T104" fmla="*/ 261 w 1329"/>
                <a:gd name="T105" fmla="*/ 221 h 243"/>
                <a:gd name="T106" fmla="*/ 335 w 1329"/>
                <a:gd name="T107" fmla="*/ 36 h 243"/>
                <a:gd name="T108" fmla="*/ 195 w 1329"/>
                <a:gd name="T109" fmla="*/ 60 h 243"/>
                <a:gd name="T110" fmla="*/ 756 w 1329"/>
                <a:gd name="T111" fmla="*/ 18 h 243"/>
                <a:gd name="T112" fmla="*/ 730 w 1329"/>
                <a:gd name="T113" fmla="*/ 45 h 243"/>
                <a:gd name="T114" fmla="*/ 1010 w 1329"/>
                <a:gd name="T115" fmla="*/ 50 h 243"/>
                <a:gd name="T116" fmla="*/ 1138 w 1329"/>
                <a:gd name="T117" fmla="*/ 200 h 243"/>
                <a:gd name="T118" fmla="*/ 988 w 1329"/>
                <a:gd name="T119" fmla="*/ 213 h 243"/>
                <a:gd name="T120" fmla="*/ 18 w 1329"/>
                <a:gd name="T121" fmla="*/ 14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9" h="243">
                  <a:moveTo>
                    <a:pt x="693" y="43"/>
                  </a:moveTo>
                  <a:cubicBezTo>
                    <a:pt x="693" y="43"/>
                    <a:pt x="693" y="43"/>
                    <a:pt x="693" y="43"/>
                  </a:cubicBezTo>
                  <a:cubicBezTo>
                    <a:pt x="693" y="43"/>
                    <a:pt x="693" y="43"/>
                    <a:pt x="693" y="43"/>
                  </a:cubicBezTo>
                  <a:close/>
                  <a:moveTo>
                    <a:pt x="689" y="44"/>
                  </a:moveTo>
                  <a:cubicBezTo>
                    <a:pt x="690" y="44"/>
                    <a:pt x="692" y="44"/>
                    <a:pt x="693" y="43"/>
                  </a:cubicBezTo>
                  <a:cubicBezTo>
                    <a:pt x="692" y="43"/>
                    <a:pt x="689" y="42"/>
                    <a:pt x="689" y="44"/>
                  </a:cubicBezTo>
                  <a:close/>
                  <a:moveTo>
                    <a:pt x="693" y="39"/>
                  </a:moveTo>
                  <a:cubicBezTo>
                    <a:pt x="692" y="39"/>
                    <a:pt x="692" y="39"/>
                    <a:pt x="692" y="39"/>
                  </a:cubicBezTo>
                  <a:cubicBezTo>
                    <a:pt x="692" y="40"/>
                    <a:pt x="692" y="39"/>
                    <a:pt x="693" y="39"/>
                  </a:cubicBezTo>
                  <a:close/>
                  <a:moveTo>
                    <a:pt x="692" y="41"/>
                  </a:moveTo>
                  <a:cubicBezTo>
                    <a:pt x="693" y="42"/>
                    <a:pt x="693" y="42"/>
                    <a:pt x="693" y="42"/>
                  </a:cubicBezTo>
                  <a:cubicBezTo>
                    <a:pt x="693" y="41"/>
                    <a:pt x="693" y="41"/>
                    <a:pt x="693" y="41"/>
                  </a:cubicBezTo>
                  <a:lnTo>
                    <a:pt x="692" y="41"/>
                  </a:lnTo>
                  <a:close/>
                  <a:moveTo>
                    <a:pt x="682" y="226"/>
                  </a:moveTo>
                  <a:cubicBezTo>
                    <a:pt x="685" y="225"/>
                    <a:pt x="687" y="225"/>
                    <a:pt x="685" y="224"/>
                  </a:cubicBezTo>
                  <a:lnTo>
                    <a:pt x="682" y="226"/>
                  </a:lnTo>
                  <a:close/>
                  <a:moveTo>
                    <a:pt x="620" y="230"/>
                  </a:moveTo>
                  <a:cubicBezTo>
                    <a:pt x="608" y="230"/>
                    <a:pt x="608" y="230"/>
                    <a:pt x="608" y="230"/>
                  </a:cubicBezTo>
                  <a:cubicBezTo>
                    <a:pt x="611" y="230"/>
                    <a:pt x="615" y="230"/>
                    <a:pt x="620" y="230"/>
                  </a:cubicBezTo>
                  <a:close/>
                  <a:moveTo>
                    <a:pt x="738" y="226"/>
                  </a:moveTo>
                  <a:cubicBezTo>
                    <a:pt x="727" y="226"/>
                    <a:pt x="727" y="226"/>
                    <a:pt x="727" y="226"/>
                  </a:cubicBezTo>
                  <a:cubicBezTo>
                    <a:pt x="731" y="226"/>
                    <a:pt x="735" y="226"/>
                    <a:pt x="738" y="226"/>
                  </a:cubicBezTo>
                  <a:close/>
                  <a:moveTo>
                    <a:pt x="1257" y="89"/>
                  </a:moveTo>
                  <a:cubicBezTo>
                    <a:pt x="1247" y="87"/>
                    <a:pt x="1237" y="86"/>
                    <a:pt x="1230" y="85"/>
                  </a:cubicBezTo>
                  <a:cubicBezTo>
                    <a:pt x="1249" y="89"/>
                    <a:pt x="1251" y="88"/>
                    <a:pt x="1257" y="89"/>
                  </a:cubicBezTo>
                  <a:close/>
                  <a:moveTo>
                    <a:pt x="336" y="234"/>
                  </a:moveTo>
                  <a:cubicBezTo>
                    <a:pt x="333" y="233"/>
                    <a:pt x="333" y="233"/>
                    <a:pt x="333" y="233"/>
                  </a:cubicBezTo>
                  <a:cubicBezTo>
                    <a:pt x="330" y="233"/>
                    <a:pt x="329" y="233"/>
                    <a:pt x="336" y="234"/>
                  </a:cubicBezTo>
                  <a:close/>
                  <a:moveTo>
                    <a:pt x="605" y="242"/>
                  </a:moveTo>
                  <a:cubicBezTo>
                    <a:pt x="606" y="242"/>
                    <a:pt x="605" y="242"/>
                    <a:pt x="604" y="241"/>
                  </a:cubicBezTo>
                  <a:cubicBezTo>
                    <a:pt x="601" y="242"/>
                    <a:pt x="601" y="242"/>
                    <a:pt x="601" y="242"/>
                  </a:cubicBezTo>
                  <a:lnTo>
                    <a:pt x="605" y="242"/>
                  </a:lnTo>
                  <a:close/>
                  <a:moveTo>
                    <a:pt x="782" y="226"/>
                  </a:moveTo>
                  <a:cubicBezTo>
                    <a:pt x="782" y="226"/>
                    <a:pt x="782" y="226"/>
                    <a:pt x="782" y="226"/>
                  </a:cubicBezTo>
                  <a:cubicBezTo>
                    <a:pt x="791" y="226"/>
                    <a:pt x="791" y="226"/>
                    <a:pt x="791" y="226"/>
                  </a:cubicBezTo>
                  <a:cubicBezTo>
                    <a:pt x="787" y="226"/>
                    <a:pt x="783" y="226"/>
                    <a:pt x="782" y="226"/>
                  </a:cubicBezTo>
                  <a:close/>
                  <a:moveTo>
                    <a:pt x="249" y="229"/>
                  </a:moveTo>
                  <a:cubicBezTo>
                    <a:pt x="245" y="229"/>
                    <a:pt x="241" y="229"/>
                    <a:pt x="238" y="230"/>
                  </a:cubicBezTo>
                  <a:cubicBezTo>
                    <a:pt x="246" y="230"/>
                    <a:pt x="250" y="229"/>
                    <a:pt x="249" y="229"/>
                  </a:cubicBezTo>
                  <a:close/>
                  <a:moveTo>
                    <a:pt x="606" y="230"/>
                  </a:moveTo>
                  <a:cubicBezTo>
                    <a:pt x="606" y="230"/>
                    <a:pt x="606" y="230"/>
                    <a:pt x="606" y="230"/>
                  </a:cubicBezTo>
                  <a:cubicBezTo>
                    <a:pt x="608" y="230"/>
                    <a:pt x="608" y="230"/>
                    <a:pt x="608" y="230"/>
                  </a:cubicBezTo>
                  <a:lnTo>
                    <a:pt x="606" y="230"/>
                  </a:lnTo>
                  <a:close/>
                  <a:moveTo>
                    <a:pt x="695" y="242"/>
                  </a:moveTo>
                  <a:cubicBezTo>
                    <a:pt x="681" y="242"/>
                    <a:pt x="681" y="242"/>
                    <a:pt x="681" y="242"/>
                  </a:cubicBezTo>
                  <a:cubicBezTo>
                    <a:pt x="687" y="243"/>
                    <a:pt x="692" y="242"/>
                    <a:pt x="695" y="242"/>
                  </a:cubicBezTo>
                  <a:close/>
                  <a:moveTo>
                    <a:pt x="1257" y="89"/>
                  </a:moveTo>
                  <a:cubicBezTo>
                    <a:pt x="1265" y="90"/>
                    <a:pt x="1265" y="90"/>
                    <a:pt x="1265" y="90"/>
                  </a:cubicBezTo>
                  <a:cubicBezTo>
                    <a:pt x="1261" y="89"/>
                    <a:pt x="1259" y="89"/>
                    <a:pt x="1257" y="89"/>
                  </a:cubicBezTo>
                  <a:close/>
                  <a:moveTo>
                    <a:pt x="716" y="44"/>
                  </a:moveTo>
                  <a:cubicBezTo>
                    <a:pt x="724" y="44"/>
                    <a:pt x="727" y="43"/>
                    <a:pt x="728" y="42"/>
                  </a:cubicBezTo>
                  <a:cubicBezTo>
                    <a:pt x="723" y="43"/>
                    <a:pt x="719" y="43"/>
                    <a:pt x="716" y="44"/>
                  </a:cubicBezTo>
                  <a:close/>
                  <a:moveTo>
                    <a:pt x="1129" y="36"/>
                  </a:moveTo>
                  <a:cubicBezTo>
                    <a:pt x="1133" y="36"/>
                    <a:pt x="1133" y="36"/>
                    <a:pt x="1133" y="36"/>
                  </a:cubicBezTo>
                  <a:cubicBezTo>
                    <a:pt x="1131" y="36"/>
                    <a:pt x="1130" y="36"/>
                    <a:pt x="1129" y="36"/>
                  </a:cubicBezTo>
                  <a:close/>
                  <a:moveTo>
                    <a:pt x="800" y="19"/>
                  </a:moveTo>
                  <a:cubicBezTo>
                    <a:pt x="799" y="19"/>
                    <a:pt x="797" y="19"/>
                    <a:pt x="796" y="19"/>
                  </a:cubicBezTo>
                  <a:cubicBezTo>
                    <a:pt x="799" y="19"/>
                    <a:pt x="800" y="19"/>
                    <a:pt x="800" y="19"/>
                  </a:cubicBezTo>
                  <a:close/>
                  <a:moveTo>
                    <a:pt x="511" y="8"/>
                  </a:moveTo>
                  <a:cubicBezTo>
                    <a:pt x="492" y="10"/>
                    <a:pt x="473" y="13"/>
                    <a:pt x="454" y="15"/>
                  </a:cubicBezTo>
                  <a:cubicBezTo>
                    <a:pt x="453" y="14"/>
                    <a:pt x="428" y="16"/>
                    <a:pt x="445" y="14"/>
                  </a:cubicBezTo>
                  <a:cubicBezTo>
                    <a:pt x="423" y="18"/>
                    <a:pt x="423" y="18"/>
                    <a:pt x="423" y="18"/>
                  </a:cubicBezTo>
                  <a:cubicBezTo>
                    <a:pt x="425" y="16"/>
                    <a:pt x="425" y="16"/>
                    <a:pt x="425" y="16"/>
                  </a:cubicBezTo>
                  <a:cubicBezTo>
                    <a:pt x="380" y="20"/>
                    <a:pt x="339" y="27"/>
                    <a:pt x="298" y="35"/>
                  </a:cubicBezTo>
                  <a:cubicBezTo>
                    <a:pt x="257" y="43"/>
                    <a:pt x="217" y="52"/>
                    <a:pt x="173" y="60"/>
                  </a:cubicBezTo>
                  <a:cubicBezTo>
                    <a:pt x="175" y="59"/>
                    <a:pt x="175" y="59"/>
                    <a:pt x="175" y="59"/>
                  </a:cubicBezTo>
                  <a:cubicBezTo>
                    <a:pt x="158" y="64"/>
                    <a:pt x="141" y="70"/>
                    <a:pt x="125" y="76"/>
                  </a:cubicBezTo>
                  <a:cubicBezTo>
                    <a:pt x="115" y="78"/>
                    <a:pt x="112" y="77"/>
                    <a:pt x="97" y="81"/>
                  </a:cubicBezTo>
                  <a:cubicBezTo>
                    <a:pt x="101" y="81"/>
                    <a:pt x="94" y="84"/>
                    <a:pt x="84" y="87"/>
                  </a:cubicBezTo>
                  <a:cubicBezTo>
                    <a:pt x="75" y="90"/>
                    <a:pt x="64" y="95"/>
                    <a:pt x="60" y="98"/>
                  </a:cubicBezTo>
                  <a:cubicBezTo>
                    <a:pt x="48" y="103"/>
                    <a:pt x="59" y="97"/>
                    <a:pt x="62" y="94"/>
                  </a:cubicBezTo>
                  <a:cubicBezTo>
                    <a:pt x="50" y="99"/>
                    <a:pt x="39" y="105"/>
                    <a:pt x="28" y="112"/>
                  </a:cubicBezTo>
                  <a:cubicBezTo>
                    <a:pt x="23" y="115"/>
                    <a:pt x="17" y="119"/>
                    <a:pt x="12" y="125"/>
                  </a:cubicBezTo>
                  <a:cubicBezTo>
                    <a:pt x="8" y="130"/>
                    <a:pt x="3" y="137"/>
                    <a:pt x="1" y="146"/>
                  </a:cubicBezTo>
                  <a:cubicBezTo>
                    <a:pt x="0" y="151"/>
                    <a:pt x="0" y="156"/>
                    <a:pt x="1" y="161"/>
                  </a:cubicBezTo>
                  <a:cubicBezTo>
                    <a:pt x="2" y="166"/>
                    <a:pt x="5" y="170"/>
                    <a:pt x="7" y="173"/>
                  </a:cubicBezTo>
                  <a:cubicBezTo>
                    <a:pt x="8" y="175"/>
                    <a:pt x="10" y="177"/>
                    <a:pt x="11" y="178"/>
                  </a:cubicBezTo>
                  <a:cubicBezTo>
                    <a:pt x="13" y="180"/>
                    <a:pt x="14" y="181"/>
                    <a:pt x="16" y="182"/>
                  </a:cubicBezTo>
                  <a:cubicBezTo>
                    <a:pt x="19" y="185"/>
                    <a:pt x="22" y="187"/>
                    <a:pt x="25" y="188"/>
                  </a:cubicBezTo>
                  <a:cubicBezTo>
                    <a:pt x="37" y="195"/>
                    <a:pt x="50" y="199"/>
                    <a:pt x="64" y="203"/>
                  </a:cubicBezTo>
                  <a:cubicBezTo>
                    <a:pt x="50" y="199"/>
                    <a:pt x="40" y="195"/>
                    <a:pt x="32" y="191"/>
                  </a:cubicBezTo>
                  <a:cubicBezTo>
                    <a:pt x="24" y="186"/>
                    <a:pt x="18" y="182"/>
                    <a:pt x="12" y="176"/>
                  </a:cubicBezTo>
                  <a:cubicBezTo>
                    <a:pt x="10" y="173"/>
                    <a:pt x="8" y="170"/>
                    <a:pt x="6" y="167"/>
                  </a:cubicBezTo>
                  <a:cubicBezTo>
                    <a:pt x="4" y="163"/>
                    <a:pt x="3" y="159"/>
                    <a:pt x="3" y="154"/>
                  </a:cubicBezTo>
                  <a:cubicBezTo>
                    <a:pt x="3" y="149"/>
                    <a:pt x="4" y="144"/>
                    <a:pt x="6" y="139"/>
                  </a:cubicBezTo>
                  <a:cubicBezTo>
                    <a:pt x="9" y="135"/>
                    <a:pt x="12" y="130"/>
                    <a:pt x="16" y="127"/>
                  </a:cubicBezTo>
                  <a:cubicBezTo>
                    <a:pt x="11" y="131"/>
                    <a:pt x="8" y="136"/>
                    <a:pt x="5" y="143"/>
                  </a:cubicBezTo>
                  <a:cubicBezTo>
                    <a:pt x="3" y="149"/>
                    <a:pt x="3" y="156"/>
                    <a:pt x="5" y="161"/>
                  </a:cubicBezTo>
                  <a:cubicBezTo>
                    <a:pt x="7" y="166"/>
                    <a:pt x="9" y="170"/>
                    <a:pt x="12" y="174"/>
                  </a:cubicBezTo>
                  <a:cubicBezTo>
                    <a:pt x="15" y="178"/>
                    <a:pt x="18" y="180"/>
                    <a:pt x="21" y="183"/>
                  </a:cubicBezTo>
                  <a:cubicBezTo>
                    <a:pt x="28" y="187"/>
                    <a:pt x="34" y="190"/>
                    <a:pt x="42" y="193"/>
                  </a:cubicBezTo>
                  <a:cubicBezTo>
                    <a:pt x="50" y="197"/>
                    <a:pt x="60" y="200"/>
                    <a:pt x="71" y="202"/>
                  </a:cubicBezTo>
                  <a:cubicBezTo>
                    <a:pt x="64" y="201"/>
                    <a:pt x="56" y="199"/>
                    <a:pt x="49" y="197"/>
                  </a:cubicBezTo>
                  <a:cubicBezTo>
                    <a:pt x="61" y="203"/>
                    <a:pt x="79" y="207"/>
                    <a:pt x="95" y="210"/>
                  </a:cubicBezTo>
                  <a:cubicBezTo>
                    <a:pt x="111" y="212"/>
                    <a:pt x="125" y="214"/>
                    <a:pt x="128" y="217"/>
                  </a:cubicBezTo>
                  <a:cubicBezTo>
                    <a:pt x="157" y="220"/>
                    <a:pt x="181" y="220"/>
                    <a:pt x="215" y="224"/>
                  </a:cubicBezTo>
                  <a:cubicBezTo>
                    <a:pt x="200" y="225"/>
                    <a:pt x="200" y="225"/>
                    <a:pt x="200" y="225"/>
                  </a:cubicBezTo>
                  <a:cubicBezTo>
                    <a:pt x="211" y="227"/>
                    <a:pt x="221" y="228"/>
                    <a:pt x="232" y="229"/>
                  </a:cubicBezTo>
                  <a:cubicBezTo>
                    <a:pt x="232" y="227"/>
                    <a:pt x="232" y="227"/>
                    <a:pt x="232" y="227"/>
                  </a:cubicBezTo>
                  <a:cubicBezTo>
                    <a:pt x="242" y="227"/>
                    <a:pt x="248" y="228"/>
                    <a:pt x="249" y="229"/>
                  </a:cubicBezTo>
                  <a:cubicBezTo>
                    <a:pt x="270" y="228"/>
                    <a:pt x="300" y="232"/>
                    <a:pt x="330" y="232"/>
                  </a:cubicBezTo>
                  <a:cubicBezTo>
                    <a:pt x="333" y="233"/>
                    <a:pt x="333" y="233"/>
                    <a:pt x="333" y="233"/>
                  </a:cubicBezTo>
                  <a:cubicBezTo>
                    <a:pt x="335" y="233"/>
                    <a:pt x="339" y="233"/>
                    <a:pt x="339" y="233"/>
                  </a:cubicBezTo>
                  <a:cubicBezTo>
                    <a:pt x="345" y="235"/>
                    <a:pt x="369" y="235"/>
                    <a:pt x="370" y="237"/>
                  </a:cubicBezTo>
                  <a:cubicBezTo>
                    <a:pt x="360" y="237"/>
                    <a:pt x="338" y="237"/>
                    <a:pt x="340" y="236"/>
                  </a:cubicBezTo>
                  <a:cubicBezTo>
                    <a:pt x="316" y="236"/>
                    <a:pt x="369" y="238"/>
                    <a:pt x="385" y="239"/>
                  </a:cubicBezTo>
                  <a:cubicBezTo>
                    <a:pt x="368" y="237"/>
                    <a:pt x="390" y="238"/>
                    <a:pt x="400" y="238"/>
                  </a:cubicBezTo>
                  <a:cubicBezTo>
                    <a:pt x="401" y="239"/>
                    <a:pt x="398" y="238"/>
                    <a:pt x="396" y="239"/>
                  </a:cubicBezTo>
                  <a:cubicBezTo>
                    <a:pt x="426" y="241"/>
                    <a:pt x="436" y="237"/>
                    <a:pt x="456" y="241"/>
                  </a:cubicBezTo>
                  <a:cubicBezTo>
                    <a:pt x="461" y="239"/>
                    <a:pt x="461" y="239"/>
                    <a:pt x="461" y="239"/>
                  </a:cubicBezTo>
                  <a:cubicBezTo>
                    <a:pt x="484" y="241"/>
                    <a:pt x="484" y="241"/>
                    <a:pt x="484" y="241"/>
                  </a:cubicBezTo>
                  <a:cubicBezTo>
                    <a:pt x="487" y="238"/>
                    <a:pt x="517" y="242"/>
                    <a:pt x="521" y="239"/>
                  </a:cubicBezTo>
                  <a:cubicBezTo>
                    <a:pt x="548" y="239"/>
                    <a:pt x="518" y="241"/>
                    <a:pt x="527" y="241"/>
                  </a:cubicBezTo>
                  <a:cubicBezTo>
                    <a:pt x="552" y="242"/>
                    <a:pt x="596" y="240"/>
                    <a:pt x="604" y="241"/>
                  </a:cubicBezTo>
                  <a:cubicBezTo>
                    <a:pt x="625" y="240"/>
                    <a:pt x="649" y="241"/>
                    <a:pt x="667" y="241"/>
                  </a:cubicBezTo>
                  <a:cubicBezTo>
                    <a:pt x="668" y="242"/>
                    <a:pt x="668" y="242"/>
                    <a:pt x="668" y="242"/>
                  </a:cubicBezTo>
                  <a:cubicBezTo>
                    <a:pt x="678" y="242"/>
                    <a:pt x="689" y="241"/>
                    <a:pt x="698" y="241"/>
                  </a:cubicBezTo>
                  <a:cubicBezTo>
                    <a:pt x="698" y="241"/>
                    <a:pt x="697" y="242"/>
                    <a:pt x="695" y="242"/>
                  </a:cubicBezTo>
                  <a:cubicBezTo>
                    <a:pt x="789" y="239"/>
                    <a:pt x="789" y="239"/>
                    <a:pt x="789" y="239"/>
                  </a:cubicBezTo>
                  <a:cubicBezTo>
                    <a:pt x="787" y="240"/>
                    <a:pt x="787" y="241"/>
                    <a:pt x="770" y="242"/>
                  </a:cubicBezTo>
                  <a:cubicBezTo>
                    <a:pt x="798" y="243"/>
                    <a:pt x="844" y="238"/>
                    <a:pt x="886" y="236"/>
                  </a:cubicBezTo>
                  <a:cubicBezTo>
                    <a:pt x="883" y="237"/>
                    <a:pt x="883" y="237"/>
                    <a:pt x="883" y="237"/>
                  </a:cubicBezTo>
                  <a:cubicBezTo>
                    <a:pt x="907" y="235"/>
                    <a:pt x="907" y="235"/>
                    <a:pt x="907" y="235"/>
                  </a:cubicBezTo>
                  <a:cubicBezTo>
                    <a:pt x="902" y="235"/>
                    <a:pt x="905" y="236"/>
                    <a:pt x="905" y="237"/>
                  </a:cubicBezTo>
                  <a:cubicBezTo>
                    <a:pt x="946" y="235"/>
                    <a:pt x="996" y="231"/>
                    <a:pt x="1016" y="226"/>
                  </a:cubicBezTo>
                  <a:cubicBezTo>
                    <a:pt x="1005" y="228"/>
                    <a:pt x="1035" y="226"/>
                    <a:pt x="1011" y="229"/>
                  </a:cubicBezTo>
                  <a:cubicBezTo>
                    <a:pt x="1032" y="227"/>
                    <a:pt x="1055" y="224"/>
                    <a:pt x="1079" y="221"/>
                  </a:cubicBezTo>
                  <a:cubicBezTo>
                    <a:pt x="1103" y="218"/>
                    <a:pt x="1127" y="215"/>
                    <a:pt x="1150" y="210"/>
                  </a:cubicBezTo>
                  <a:cubicBezTo>
                    <a:pt x="1149" y="210"/>
                    <a:pt x="1149" y="210"/>
                    <a:pt x="1149" y="210"/>
                  </a:cubicBezTo>
                  <a:cubicBezTo>
                    <a:pt x="1155" y="209"/>
                    <a:pt x="1161" y="207"/>
                    <a:pt x="1167" y="205"/>
                  </a:cubicBezTo>
                  <a:cubicBezTo>
                    <a:pt x="1169" y="205"/>
                    <a:pt x="1169" y="205"/>
                    <a:pt x="1169" y="205"/>
                  </a:cubicBezTo>
                  <a:cubicBezTo>
                    <a:pt x="1156" y="209"/>
                    <a:pt x="1156" y="209"/>
                    <a:pt x="1156" y="209"/>
                  </a:cubicBezTo>
                  <a:cubicBezTo>
                    <a:pt x="1174" y="205"/>
                    <a:pt x="1191" y="200"/>
                    <a:pt x="1204" y="196"/>
                  </a:cubicBezTo>
                  <a:cubicBezTo>
                    <a:pt x="1207" y="195"/>
                    <a:pt x="1212" y="196"/>
                    <a:pt x="1223" y="193"/>
                  </a:cubicBezTo>
                  <a:cubicBezTo>
                    <a:pt x="1223" y="192"/>
                    <a:pt x="1236" y="189"/>
                    <a:pt x="1251" y="185"/>
                  </a:cubicBezTo>
                  <a:cubicBezTo>
                    <a:pt x="1255" y="183"/>
                    <a:pt x="1259" y="182"/>
                    <a:pt x="1263" y="181"/>
                  </a:cubicBezTo>
                  <a:cubicBezTo>
                    <a:pt x="1267" y="179"/>
                    <a:pt x="1271" y="178"/>
                    <a:pt x="1275" y="176"/>
                  </a:cubicBezTo>
                  <a:cubicBezTo>
                    <a:pt x="1283" y="172"/>
                    <a:pt x="1290" y="169"/>
                    <a:pt x="1294" y="165"/>
                  </a:cubicBezTo>
                  <a:cubicBezTo>
                    <a:pt x="1297" y="164"/>
                    <a:pt x="1286" y="170"/>
                    <a:pt x="1293" y="167"/>
                  </a:cubicBezTo>
                  <a:cubicBezTo>
                    <a:pt x="1300" y="163"/>
                    <a:pt x="1306" y="159"/>
                    <a:pt x="1313" y="154"/>
                  </a:cubicBezTo>
                  <a:cubicBezTo>
                    <a:pt x="1316" y="151"/>
                    <a:pt x="1320" y="148"/>
                    <a:pt x="1323" y="144"/>
                  </a:cubicBezTo>
                  <a:cubicBezTo>
                    <a:pt x="1324" y="142"/>
                    <a:pt x="1326" y="140"/>
                    <a:pt x="1327" y="137"/>
                  </a:cubicBezTo>
                  <a:cubicBezTo>
                    <a:pt x="1328" y="136"/>
                    <a:pt x="1329" y="134"/>
                    <a:pt x="1329" y="132"/>
                  </a:cubicBezTo>
                  <a:cubicBezTo>
                    <a:pt x="1329" y="131"/>
                    <a:pt x="1329" y="130"/>
                    <a:pt x="1329" y="129"/>
                  </a:cubicBezTo>
                  <a:cubicBezTo>
                    <a:pt x="1329" y="129"/>
                    <a:pt x="1329" y="129"/>
                    <a:pt x="1329" y="129"/>
                  </a:cubicBezTo>
                  <a:cubicBezTo>
                    <a:pt x="1329" y="128"/>
                    <a:pt x="1329" y="128"/>
                    <a:pt x="1329" y="128"/>
                  </a:cubicBezTo>
                  <a:cubicBezTo>
                    <a:pt x="1329" y="127"/>
                    <a:pt x="1329" y="127"/>
                    <a:pt x="1329" y="127"/>
                  </a:cubicBezTo>
                  <a:cubicBezTo>
                    <a:pt x="1328" y="121"/>
                    <a:pt x="1326" y="116"/>
                    <a:pt x="1323" y="111"/>
                  </a:cubicBezTo>
                  <a:cubicBezTo>
                    <a:pt x="1320" y="107"/>
                    <a:pt x="1316" y="103"/>
                    <a:pt x="1312" y="100"/>
                  </a:cubicBezTo>
                  <a:cubicBezTo>
                    <a:pt x="1304" y="94"/>
                    <a:pt x="1295" y="90"/>
                    <a:pt x="1287" y="87"/>
                  </a:cubicBezTo>
                  <a:cubicBezTo>
                    <a:pt x="1269" y="80"/>
                    <a:pt x="1250" y="76"/>
                    <a:pt x="1232" y="72"/>
                  </a:cubicBezTo>
                  <a:cubicBezTo>
                    <a:pt x="1180" y="63"/>
                    <a:pt x="1180" y="63"/>
                    <a:pt x="1180" y="63"/>
                  </a:cubicBezTo>
                  <a:cubicBezTo>
                    <a:pt x="1177" y="65"/>
                    <a:pt x="1162" y="63"/>
                    <a:pt x="1143" y="60"/>
                  </a:cubicBezTo>
                  <a:cubicBezTo>
                    <a:pt x="1124" y="58"/>
                    <a:pt x="1101" y="55"/>
                    <a:pt x="1083" y="54"/>
                  </a:cubicBezTo>
                  <a:cubicBezTo>
                    <a:pt x="1074" y="51"/>
                    <a:pt x="1103" y="55"/>
                    <a:pt x="1113" y="55"/>
                  </a:cubicBezTo>
                  <a:cubicBezTo>
                    <a:pt x="1093" y="53"/>
                    <a:pt x="1109" y="51"/>
                    <a:pt x="1073" y="49"/>
                  </a:cubicBezTo>
                  <a:cubicBezTo>
                    <a:pt x="1074" y="49"/>
                    <a:pt x="1073" y="48"/>
                    <a:pt x="1081" y="49"/>
                  </a:cubicBezTo>
                  <a:cubicBezTo>
                    <a:pt x="1061" y="47"/>
                    <a:pt x="1085" y="53"/>
                    <a:pt x="1054" y="48"/>
                  </a:cubicBezTo>
                  <a:cubicBezTo>
                    <a:pt x="1053" y="47"/>
                    <a:pt x="1053" y="47"/>
                    <a:pt x="1053" y="47"/>
                  </a:cubicBezTo>
                  <a:cubicBezTo>
                    <a:pt x="1033" y="47"/>
                    <a:pt x="1033" y="47"/>
                    <a:pt x="1033" y="47"/>
                  </a:cubicBezTo>
                  <a:cubicBezTo>
                    <a:pt x="970" y="40"/>
                    <a:pt x="914" y="38"/>
                    <a:pt x="858" y="35"/>
                  </a:cubicBezTo>
                  <a:cubicBezTo>
                    <a:pt x="855" y="35"/>
                    <a:pt x="856" y="36"/>
                    <a:pt x="863" y="37"/>
                  </a:cubicBezTo>
                  <a:cubicBezTo>
                    <a:pt x="838" y="36"/>
                    <a:pt x="808" y="39"/>
                    <a:pt x="779" y="37"/>
                  </a:cubicBezTo>
                  <a:cubicBezTo>
                    <a:pt x="787" y="36"/>
                    <a:pt x="787" y="36"/>
                    <a:pt x="787" y="36"/>
                  </a:cubicBezTo>
                  <a:cubicBezTo>
                    <a:pt x="764" y="36"/>
                    <a:pt x="752" y="37"/>
                    <a:pt x="739" y="38"/>
                  </a:cubicBezTo>
                  <a:cubicBezTo>
                    <a:pt x="718" y="39"/>
                    <a:pt x="718" y="39"/>
                    <a:pt x="718" y="39"/>
                  </a:cubicBezTo>
                  <a:cubicBezTo>
                    <a:pt x="703" y="40"/>
                    <a:pt x="703" y="40"/>
                    <a:pt x="703" y="40"/>
                  </a:cubicBezTo>
                  <a:cubicBezTo>
                    <a:pt x="695" y="41"/>
                    <a:pt x="695" y="41"/>
                    <a:pt x="695" y="41"/>
                  </a:cubicBezTo>
                  <a:cubicBezTo>
                    <a:pt x="695" y="41"/>
                    <a:pt x="695" y="41"/>
                    <a:pt x="694" y="41"/>
                  </a:cubicBezTo>
                  <a:cubicBezTo>
                    <a:pt x="695" y="41"/>
                    <a:pt x="695" y="41"/>
                    <a:pt x="695" y="41"/>
                  </a:cubicBezTo>
                  <a:cubicBezTo>
                    <a:pt x="695" y="41"/>
                    <a:pt x="695" y="41"/>
                    <a:pt x="695" y="41"/>
                  </a:cubicBezTo>
                  <a:cubicBezTo>
                    <a:pt x="695" y="41"/>
                    <a:pt x="695" y="41"/>
                    <a:pt x="695" y="41"/>
                  </a:cubicBezTo>
                  <a:cubicBezTo>
                    <a:pt x="697" y="41"/>
                    <a:pt x="697" y="41"/>
                    <a:pt x="697" y="41"/>
                  </a:cubicBezTo>
                  <a:cubicBezTo>
                    <a:pt x="710" y="40"/>
                    <a:pt x="710" y="40"/>
                    <a:pt x="710" y="40"/>
                  </a:cubicBezTo>
                  <a:cubicBezTo>
                    <a:pt x="719" y="40"/>
                    <a:pt x="727" y="40"/>
                    <a:pt x="729" y="41"/>
                  </a:cubicBezTo>
                  <a:cubicBezTo>
                    <a:pt x="726" y="41"/>
                    <a:pt x="718" y="42"/>
                    <a:pt x="709" y="42"/>
                  </a:cubicBezTo>
                  <a:cubicBezTo>
                    <a:pt x="705" y="42"/>
                    <a:pt x="700" y="43"/>
                    <a:pt x="696" y="43"/>
                  </a:cubicBezTo>
                  <a:cubicBezTo>
                    <a:pt x="695" y="43"/>
                    <a:pt x="695" y="43"/>
                    <a:pt x="695" y="43"/>
                  </a:cubicBezTo>
                  <a:cubicBezTo>
                    <a:pt x="695" y="42"/>
                    <a:pt x="695" y="42"/>
                    <a:pt x="695" y="42"/>
                  </a:cubicBezTo>
                  <a:cubicBezTo>
                    <a:pt x="695" y="42"/>
                    <a:pt x="695" y="42"/>
                    <a:pt x="695" y="42"/>
                  </a:cubicBezTo>
                  <a:cubicBezTo>
                    <a:pt x="695" y="42"/>
                    <a:pt x="695" y="42"/>
                    <a:pt x="695" y="42"/>
                  </a:cubicBezTo>
                  <a:cubicBezTo>
                    <a:pt x="695" y="44"/>
                    <a:pt x="695" y="44"/>
                    <a:pt x="695" y="44"/>
                  </a:cubicBezTo>
                  <a:cubicBezTo>
                    <a:pt x="695" y="44"/>
                    <a:pt x="695" y="44"/>
                    <a:pt x="695" y="44"/>
                  </a:cubicBezTo>
                  <a:cubicBezTo>
                    <a:pt x="695" y="44"/>
                    <a:pt x="695" y="44"/>
                    <a:pt x="695" y="44"/>
                  </a:cubicBezTo>
                  <a:cubicBezTo>
                    <a:pt x="695" y="44"/>
                    <a:pt x="695" y="44"/>
                    <a:pt x="695" y="44"/>
                  </a:cubicBezTo>
                  <a:cubicBezTo>
                    <a:pt x="697" y="44"/>
                    <a:pt x="697" y="44"/>
                    <a:pt x="697" y="44"/>
                  </a:cubicBezTo>
                  <a:cubicBezTo>
                    <a:pt x="699" y="43"/>
                    <a:pt x="699" y="43"/>
                    <a:pt x="699" y="43"/>
                  </a:cubicBezTo>
                  <a:cubicBezTo>
                    <a:pt x="702" y="43"/>
                    <a:pt x="706" y="43"/>
                    <a:pt x="710" y="42"/>
                  </a:cubicBezTo>
                  <a:cubicBezTo>
                    <a:pt x="735" y="41"/>
                    <a:pt x="735" y="41"/>
                    <a:pt x="735" y="41"/>
                  </a:cubicBezTo>
                  <a:cubicBezTo>
                    <a:pt x="731" y="41"/>
                    <a:pt x="730" y="42"/>
                    <a:pt x="728" y="42"/>
                  </a:cubicBezTo>
                  <a:cubicBezTo>
                    <a:pt x="742" y="41"/>
                    <a:pt x="761" y="41"/>
                    <a:pt x="780" y="40"/>
                  </a:cubicBezTo>
                  <a:cubicBezTo>
                    <a:pt x="752" y="40"/>
                    <a:pt x="752" y="40"/>
                    <a:pt x="752" y="40"/>
                  </a:cubicBezTo>
                  <a:cubicBezTo>
                    <a:pt x="764" y="38"/>
                    <a:pt x="799" y="40"/>
                    <a:pt x="810" y="39"/>
                  </a:cubicBezTo>
                  <a:cubicBezTo>
                    <a:pt x="810" y="41"/>
                    <a:pt x="793" y="41"/>
                    <a:pt x="810" y="43"/>
                  </a:cubicBezTo>
                  <a:cubicBezTo>
                    <a:pt x="833" y="43"/>
                    <a:pt x="840" y="43"/>
                    <a:pt x="846" y="42"/>
                  </a:cubicBezTo>
                  <a:cubicBezTo>
                    <a:pt x="853" y="41"/>
                    <a:pt x="859" y="40"/>
                    <a:pt x="881" y="40"/>
                  </a:cubicBezTo>
                  <a:cubicBezTo>
                    <a:pt x="873" y="39"/>
                    <a:pt x="873" y="39"/>
                    <a:pt x="873" y="39"/>
                  </a:cubicBezTo>
                  <a:cubicBezTo>
                    <a:pt x="887" y="39"/>
                    <a:pt x="899" y="37"/>
                    <a:pt x="919" y="40"/>
                  </a:cubicBezTo>
                  <a:cubicBezTo>
                    <a:pt x="918" y="41"/>
                    <a:pt x="903" y="40"/>
                    <a:pt x="895" y="41"/>
                  </a:cubicBezTo>
                  <a:cubicBezTo>
                    <a:pt x="899" y="42"/>
                    <a:pt x="920" y="39"/>
                    <a:pt x="936" y="42"/>
                  </a:cubicBezTo>
                  <a:cubicBezTo>
                    <a:pt x="923" y="43"/>
                    <a:pt x="888" y="42"/>
                    <a:pt x="865" y="41"/>
                  </a:cubicBezTo>
                  <a:cubicBezTo>
                    <a:pt x="868" y="42"/>
                    <a:pt x="868" y="43"/>
                    <a:pt x="864" y="43"/>
                  </a:cubicBezTo>
                  <a:cubicBezTo>
                    <a:pt x="934" y="44"/>
                    <a:pt x="1009" y="46"/>
                    <a:pt x="1077" y="55"/>
                  </a:cubicBezTo>
                  <a:cubicBezTo>
                    <a:pt x="1041" y="54"/>
                    <a:pt x="1093" y="57"/>
                    <a:pt x="1084" y="59"/>
                  </a:cubicBezTo>
                  <a:cubicBezTo>
                    <a:pt x="1090" y="58"/>
                    <a:pt x="1111" y="62"/>
                    <a:pt x="1130" y="64"/>
                  </a:cubicBezTo>
                  <a:cubicBezTo>
                    <a:pt x="1137" y="67"/>
                    <a:pt x="1092" y="61"/>
                    <a:pt x="1107" y="64"/>
                  </a:cubicBezTo>
                  <a:cubicBezTo>
                    <a:pt x="1143" y="68"/>
                    <a:pt x="1192" y="72"/>
                    <a:pt x="1238" y="81"/>
                  </a:cubicBezTo>
                  <a:cubicBezTo>
                    <a:pt x="1234" y="81"/>
                    <a:pt x="1224" y="79"/>
                    <a:pt x="1222" y="80"/>
                  </a:cubicBezTo>
                  <a:cubicBezTo>
                    <a:pt x="1237" y="82"/>
                    <a:pt x="1255" y="84"/>
                    <a:pt x="1271" y="88"/>
                  </a:cubicBezTo>
                  <a:cubicBezTo>
                    <a:pt x="1279" y="90"/>
                    <a:pt x="1287" y="93"/>
                    <a:pt x="1294" y="96"/>
                  </a:cubicBezTo>
                  <a:cubicBezTo>
                    <a:pt x="1300" y="99"/>
                    <a:pt x="1306" y="103"/>
                    <a:pt x="1310" y="107"/>
                  </a:cubicBezTo>
                  <a:cubicBezTo>
                    <a:pt x="1297" y="99"/>
                    <a:pt x="1281" y="94"/>
                    <a:pt x="1265" y="90"/>
                  </a:cubicBezTo>
                  <a:cubicBezTo>
                    <a:pt x="1269" y="92"/>
                    <a:pt x="1274" y="93"/>
                    <a:pt x="1281" y="97"/>
                  </a:cubicBezTo>
                  <a:cubicBezTo>
                    <a:pt x="1278" y="96"/>
                    <a:pt x="1274" y="95"/>
                    <a:pt x="1270" y="94"/>
                  </a:cubicBezTo>
                  <a:cubicBezTo>
                    <a:pt x="1288" y="100"/>
                    <a:pt x="1294" y="103"/>
                    <a:pt x="1299" y="105"/>
                  </a:cubicBezTo>
                  <a:cubicBezTo>
                    <a:pt x="1301" y="105"/>
                    <a:pt x="1303" y="106"/>
                    <a:pt x="1305" y="107"/>
                  </a:cubicBezTo>
                  <a:cubicBezTo>
                    <a:pt x="1308" y="108"/>
                    <a:pt x="1311" y="110"/>
                    <a:pt x="1315" y="113"/>
                  </a:cubicBezTo>
                  <a:cubicBezTo>
                    <a:pt x="1317" y="117"/>
                    <a:pt x="1318" y="120"/>
                    <a:pt x="1319" y="124"/>
                  </a:cubicBezTo>
                  <a:cubicBezTo>
                    <a:pt x="1319" y="126"/>
                    <a:pt x="1319" y="127"/>
                    <a:pt x="1319" y="129"/>
                  </a:cubicBezTo>
                  <a:cubicBezTo>
                    <a:pt x="1319" y="131"/>
                    <a:pt x="1318" y="132"/>
                    <a:pt x="1317" y="134"/>
                  </a:cubicBezTo>
                  <a:cubicBezTo>
                    <a:pt x="1315" y="138"/>
                    <a:pt x="1311" y="141"/>
                    <a:pt x="1307" y="144"/>
                  </a:cubicBezTo>
                  <a:cubicBezTo>
                    <a:pt x="1303" y="147"/>
                    <a:pt x="1299" y="150"/>
                    <a:pt x="1295" y="153"/>
                  </a:cubicBezTo>
                  <a:cubicBezTo>
                    <a:pt x="1287" y="158"/>
                    <a:pt x="1278" y="162"/>
                    <a:pt x="1270" y="166"/>
                  </a:cubicBezTo>
                  <a:cubicBezTo>
                    <a:pt x="1266" y="168"/>
                    <a:pt x="1262" y="170"/>
                    <a:pt x="1258" y="172"/>
                  </a:cubicBezTo>
                  <a:cubicBezTo>
                    <a:pt x="1246" y="176"/>
                    <a:pt x="1246" y="176"/>
                    <a:pt x="1246" y="176"/>
                  </a:cubicBezTo>
                  <a:cubicBezTo>
                    <a:pt x="1238" y="179"/>
                    <a:pt x="1231" y="182"/>
                    <a:pt x="1225" y="185"/>
                  </a:cubicBezTo>
                  <a:cubicBezTo>
                    <a:pt x="1217" y="187"/>
                    <a:pt x="1187" y="195"/>
                    <a:pt x="1199" y="190"/>
                  </a:cubicBezTo>
                  <a:cubicBezTo>
                    <a:pt x="1209" y="186"/>
                    <a:pt x="1216" y="183"/>
                    <a:pt x="1225" y="179"/>
                  </a:cubicBezTo>
                  <a:cubicBezTo>
                    <a:pt x="1230" y="177"/>
                    <a:pt x="1236" y="175"/>
                    <a:pt x="1243" y="173"/>
                  </a:cubicBezTo>
                  <a:cubicBezTo>
                    <a:pt x="1254" y="169"/>
                    <a:pt x="1254" y="169"/>
                    <a:pt x="1254" y="169"/>
                  </a:cubicBezTo>
                  <a:cubicBezTo>
                    <a:pt x="1258" y="168"/>
                    <a:pt x="1262" y="166"/>
                    <a:pt x="1267" y="164"/>
                  </a:cubicBezTo>
                  <a:cubicBezTo>
                    <a:pt x="1270" y="164"/>
                    <a:pt x="1263" y="168"/>
                    <a:pt x="1256" y="170"/>
                  </a:cubicBezTo>
                  <a:cubicBezTo>
                    <a:pt x="1250" y="172"/>
                    <a:pt x="1244" y="174"/>
                    <a:pt x="1250" y="173"/>
                  </a:cubicBezTo>
                  <a:cubicBezTo>
                    <a:pt x="1254" y="171"/>
                    <a:pt x="1259" y="170"/>
                    <a:pt x="1264" y="168"/>
                  </a:cubicBezTo>
                  <a:cubicBezTo>
                    <a:pt x="1269" y="166"/>
                    <a:pt x="1274" y="163"/>
                    <a:pt x="1279" y="161"/>
                  </a:cubicBezTo>
                  <a:cubicBezTo>
                    <a:pt x="1290" y="155"/>
                    <a:pt x="1299" y="149"/>
                    <a:pt x="1304" y="145"/>
                  </a:cubicBezTo>
                  <a:cubicBezTo>
                    <a:pt x="1292" y="153"/>
                    <a:pt x="1279" y="161"/>
                    <a:pt x="1266" y="167"/>
                  </a:cubicBezTo>
                  <a:cubicBezTo>
                    <a:pt x="1265" y="165"/>
                    <a:pt x="1270" y="163"/>
                    <a:pt x="1275" y="161"/>
                  </a:cubicBezTo>
                  <a:cubicBezTo>
                    <a:pt x="1280" y="159"/>
                    <a:pt x="1285" y="156"/>
                    <a:pt x="1288" y="153"/>
                  </a:cubicBezTo>
                  <a:cubicBezTo>
                    <a:pt x="1283" y="155"/>
                    <a:pt x="1275" y="160"/>
                    <a:pt x="1266" y="164"/>
                  </a:cubicBezTo>
                  <a:cubicBezTo>
                    <a:pt x="1261" y="166"/>
                    <a:pt x="1257" y="168"/>
                    <a:pt x="1252" y="169"/>
                  </a:cubicBezTo>
                  <a:cubicBezTo>
                    <a:pt x="1247" y="171"/>
                    <a:pt x="1242" y="172"/>
                    <a:pt x="1238" y="174"/>
                  </a:cubicBezTo>
                  <a:cubicBezTo>
                    <a:pt x="1240" y="172"/>
                    <a:pt x="1240" y="172"/>
                    <a:pt x="1240" y="172"/>
                  </a:cubicBezTo>
                  <a:cubicBezTo>
                    <a:pt x="1223" y="178"/>
                    <a:pt x="1216" y="180"/>
                    <a:pt x="1208" y="182"/>
                  </a:cubicBezTo>
                  <a:cubicBezTo>
                    <a:pt x="1201" y="184"/>
                    <a:pt x="1194" y="186"/>
                    <a:pt x="1176" y="191"/>
                  </a:cubicBezTo>
                  <a:cubicBezTo>
                    <a:pt x="1175" y="194"/>
                    <a:pt x="1188" y="190"/>
                    <a:pt x="1205" y="187"/>
                  </a:cubicBezTo>
                  <a:cubicBezTo>
                    <a:pt x="1177" y="194"/>
                    <a:pt x="1144" y="203"/>
                    <a:pt x="1110" y="208"/>
                  </a:cubicBezTo>
                  <a:cubicBezTo>
                    <a:pt x="1076" y="214"/>
                    <a:pt x="1042" y="217"/>
                    <a:pt x="1013" y="217"/>
                  </a:cubicBezTo>
                  <a:cubicBezTo>
                    <a:pt x="1047" y="212"/>
                    <a:pt x="1047" y="212"/>
                    <a:pt x="1047" y="212"/>
                  </a:cubicBezTo>
                  <a:cubicBezTo>
                    <a:pt x="1025" y="214"/>
                    <a:pt x="988" y="219"/>
                    <a:pt x="989" y="216"/>
                  </a:cubicBezTo>
                  <a:cubicBezTo>
                    <a:pt x="1014" y="215"/>
                    <a:pt x="1003" y="213"/>
                    <a:pt x="1016" y="212"/>
                  </a:cubicBezTo>
                  <a:cubicBezTo>
                    <a:pt x="1018" y="212"/>
                    <a:pt x="1018" y="212"/>
                    <a:pt x="1018" y="212"/>
                  </a:cubicBezTo>
                  <a:cubicBezTo>
                    <a:pt x="1021" y="212"/>
                    <a:pt x="1030" y="210"/>
                    <a:pt x="1024" y="211"/>
                  </a:cubicBezTo>
                  <a:cubicBezTo>
                    <a:pt x="1005" y="214"/>
                    <a:pt x="975" y="217"/>
                    <a:pt x="954" y="219"/>
                  </a:cubicBezTo>
                  <a:cubicBezTo>
                    <a:pt x="963" y="218"/>
                    <a:pt x="944" y="218"/>
                    <a:pt x="941" y="218"/>
                  </a:cubicBezTo>
                  <a:cubicBezTo>
                    <a:pt x="921" y="220"/>
                    <a:pt x="941" y="219"/>
                    <a:pt x="943" y="220"/>
                  </a:cubicBezTo>
                  <a:cubicBezTo>
                    <a:pt x="932" y="221"/>
                    <a:pt x="914" y="224"/>
                    <a:pt x="905" y="223"/>
                  </a:cubicBezTo>
                  <a:cubicBezTo>
                    <a:pt x="890" y="222"/>
                    <a:pt x="924" y="220"/>
                    <a:pt x="929" y="219"/>
                  </a:cubicBezTo>
                  <a:cubicBezTo>
                    <a:pt x="908" y="221"/>
                    <a:pt x="888" y="222"/>
                    <a:pt x="868" y="224"/>
                  </a:cubicBezTo>
                  <a:cubicBezTo>
                    <a:pt x="869" y="224"/>
                    <a:pt x="869" y="224"/>
                    <a:pt x="869" y="224"/>
                  </a:cubicBezTo>
                  <a:cubicBezTo>
                    <a:pt x="864" y="224"/>
                    <a:pt x="855" y="225"/>
                    <a:pt x="849" y="225"/>
                  </a:cubicBezTo>
                  <a:cubicBezTo>
                    <a:pt x="843" y="224"/>
                    <a:pt x="857" y="223"/>
                    <a:pt x="866" y="223"/>
                  </a:cubicBezTo>
                  <a:cubicBezTo>
                    <a:pt x="834" y="223"/>
                    <a:pt x="810" y="229"/>
                    <a:pt x="782" y="226"/>
                  </a:cubicBezTo>
                  <a:cubicBezTo>
                    <a:pt x="765" y="228"/>
                    <a:pt x="765" y="228"/>
                    <a:pt x="765" y="228"/>
                  </a:cubicBezTo>
                  <a:cubicBezTo>
                    <a:pt x="763" y="228"/>
                    <a:pt x="760" y="227"/>
                    <a:pt x="763" y="227"/>
                  </a:cubicBezTo>
                  <a:cubicBezTo>
                    <a:pt x="746" y="228"/>
                    <a:pt x="746" y="228"/>
                    <a:pt x="746" y="228"/>
                  </a:cubicBezTo>
                  <a:cubicBezTo>
                    <a:pt x="713" y="230"/>
                    <a:pt x="737" y="226"/>
                    <a:pt x="726" y="226"/>
                  </a:cubicBezTo>
                  <a:cubicBezTo>
                    <a:pt x="727" y="226"/>
                    <a:pt x="727" y="226"/>
                    <a:pt x="727" y="226"/>
                  </a:cubicBezTo>
                  <a:cubicBezTo>
                    <a:pt x="717" y="225"/>
                    <a:pt x="710" y="225"/>
                    <a:pt x="717" y="224"/>
                  </a:cubicBezTo>
                  <a:cubicBezTo>
                    <a:pt x="682" y="226"/>
                    <a:pt x="682" y="226"/>
                    <a:pt x="682" y="226"/>
                  </a:cubicBezTo>
                  <a:cubicBezTo>
                    <a:pt x="682" y="226"/>
                    <a:pt x="682" y="226"/>
                    <a:pt x="682" y="226"/>
                  </a:cubicBezTo>
                  <a:cubicBezTo>
                    <a:pt x="669" y="228"/>
                    <a:pt x="618" y="228"/>
                    <a:pt x="618" y="232"/>
                  </a:cubicBezTo>
                  <a:cubicBezTo>
                    <a:pt x="609" y="231"/>
                    <a:pt x="602" y="230"/>
                    <a:pt x="606" y="230"/>
                  </a:cubicBezTo>
                  <a:cubicBezTo>
                    <a:pt x="580" y="230"/>
                    <a:pt x="612" y="227"/>
                    <a:pt x="571" y="227"/>
                  </a:cubicBezTo>
                  <a:cubicBezTo>
                    <a:pt x="571" y="226"/>
                    <a:pt x="575" y="227"/>
                    <a:pt x="582" y="227"/>
                  </a:cubicBezTo>
                  <a:cubicBezTo>
                    <a:pt x="571" y="226"/>
                    <a:pt x="567" y="226"/>
                    <a:pt x="565" y="227"/>
                  </a:cubicBezTo>
                  <a:cubicBezTo>
                    <a:pt x="565" y="226"/>
                    <a:pt x="564" y="226"/>
                    <a:pt x="562" y="225"/>
                  </a:cubicBezTo>
                  <a:cubicBezTo>
                    <a:pt x="561" y="227"/>
                    <a:pt x="544" y="226"/>
                    <a:pt x="535" y="225"/>
                  </a:cubicBezTo>
                  <a:cubicBezTo>
                    <a:pt x="549" y="224"/>
                    <a:pt x="549" y="224"/>
                    <a:pt x="549" y="224"/>
                  </a:cubicBezTo>
                  <a:cubicBezTo>
                    <a:pt x="540" y="224"/>
                    <a:pt x="534" y="224"/>
                    <a:pt x="516" y="224"/>
                  </a:cubicBezTo>
                  <a:cubicBezTo>
                    <a:pt x="528" y="223"/>
                    <a:pt x="528" y="223"/>
                    <a:pt x="528" y="223"/>
                  </a:cubicBezTo>
                  <a:cubicBezTo>
                    <a:pt x="499" y="222"/>
                    <a:pt x="525" y="226"/>
                    <a:pt x="491" y="223"/>
                  </a:cubicBezTo>
                  <a:cubicBezTo>
                    <a:pt x="522" y="226"/>
                    <a:pt x="522" y="226"/>
                    <a:pt x="522" y="226"/>
                  </a:cubicBezTo>
                  <a:cubicBezTo>
                    <a:pt x="486" y="225"/>
                    <a:pt x="498" y="228"/>
                    <a:pt x="482" y="229"/>
                  </a:cubicBezTo>
                  <a:cubicBezTo>
                    <a:pt x="444" y="230"/>
                    <a:pt x="398" y="224"/>
                    <a:pt x="369" y="227"/>
                  </a:cubicBezTo>
                  <a:cubicBezTo>
                    <a:pt x="365" y="225"/>
                    <a:pt x="369" y="225"/>
                    <a:pt x="359" y="223"/>
                  </a:cubicBezTo>
                  <a:cubicBezTo>
                    <a:pt x="382" y="224"/>
                    <a:pt x="395" y="224"/>
                    <a:pt x="406" y="222"/>
                  </a:cubicBezTo>
                  <a:cubicBezTo>
                    <a:pt x="452" y="222"/>
                    <a:pt x="418" y="228"/>
                    <a:pt x="468" y="227"/>
                  </a:cubicBezTo>
                  <a:cubicBezTo>
                    <a:pt x="466" y="225"/>
                    <a:pt x="450" y="224"/>
                    <a:pt x="436" y="224"/>
                  </a:cubicBezTo>
                  <a:cubicBezTo>
                    <a:pt x="435" y="223"/>
                    <a:pt x="452" y="222"/>
                    <a:pt x="463" y="222"/>
                  </a:cubicBezTo>
                  <a:cubicBezTo>
                    <a:pt x="434" y="222"/>
                    <a:pt x="393" y="218"/>
                    <a:pt x="374" y="217"/>
                  </a:cubicBezTo>
                  <a:cubicBezTo>
                    <a:pt x="366" y="218"/>
                    <a:pt x="343" y="218"/>
                    <a:pt x="333" y="216"/>
                  </a:cubicBezTo>
                  <a:cubicBezTo>
                    <a:pt x="334" y="218"/>
                    <a:pt x="289" y="216"/>
                    <a:pt x="303" y="219"/>
                  </a:cubicBezTo>
                  <a:cubicBezTo>
                    <a:pt x="271" y="218"/>
                    <a:pt x="283" y="214"/>
                    <a:pt x="253" y="215"/>
                  </a:cubicBezTo>
                  <a:cubicBezTo>
                    <a:pt x="264" y="214"/>
                    <a:pt x="233" y="212"/>
                    <a:pt x="246" y="211"/>
                  </a:cubicBezTo>
                  <a:cubicBezTo>
                    <a:pt x="256" y="214"/>
                    <a:pt x="290" y="213"/>
                    <a:pt x="306" y="213"/>
                  </a:cubicBezTo>
                  <a:cubicBezTo>
                    <a:pt x="291" y="212"/>
                    <a:pt x="276" y="210"/>
                    <a:pt x="261" y="209"/>
                  </a:cubicBezTo>
                  <a:cubicBezTo>
                    <a:pt x="272" y="210"/>
                    <a:pt x="256" y="210"/>
                    <a:pt x="249" y="210"/>
                  </a:cubicBezTo>
                  <a:cubicBezTo>
                    <a:pt x="244" y="208"/>
                    <a:pt x="244" y="208"/>
                    <a:pt x="244" y="208"/>
                  </a:cubicBezTo>
                  <a:cubicBezTo>
                    <a:pt x="240" y="209"/>
                    <a:pt x="220" y="207"/>
                    <a:pt x="199" y="204"/>
                  </a:cubicBezTo>
                  <a:cubicBezTo>
                    <a:pt x="177" y="201"/>
                    <a:pt x="154" y="197"/>
                    <a:pt x="143" y="198"/>
                  </a:cubicBezTo>
                  <a:cubicBezTo>
                    <a:pt x="156" y="200"/>
                    <a:pt x="168" y="203"/>
                    <a:pt x="175" y="201"/>
                  </a:cubicBezTo>
                  <a:cubicBezTo>
                    <a:pt x="201" y="206"/>
                    <a:pt x="170" y="204"/>
                    <a:pt x="182" y="207"/>
                  </a:cubicBezTo>
                  <a:cubicBezTo>
                    <a:pt x="161" y="205"/>
                    <a:pt x="136" y="202"/>
                    <a:pt x="110" y="197"/>
                  </a:cubicBezTo>
                  <a:cubicBezTo>
                    <a:pt x="84" y="192"/>
                    <a:pt x="58" y="186"/>
                    <a:pt x="38" y="179"/>
                  </a:cubicBezTo>
                  <a:cubicBezTo>
                    <a:pt x="42" y="180"/>
                    <a:pt x="48" y="182"/>
                    <a:pt x="54" y="184"/>
                  </a:cubicBezTo>
                  <a:cubicBezTo>
                    <a:pt x="60" y="185"/>
                    <a:pt x="66" y="187"/>
                    <a:pt x="67" y="186"/>
                  </a:cubicBezTo>
                  <a:cubicBezTo>
                    <a:pt x="59" y="183"/>
                    <a:pt x="51" y="181"/>
                    <a:pt x="43" y="178"/>
                  </a:cubicBezTo>
                  <a:cubicBezTo>
                    <a:pt x="35" y="175"/>
                    <a:pt x="27" y="171"/>
                    <a:pt x="21" y="165"/>
                  </a:cubicBezTo>
                  <a:cubicBezTo>
                    <a:pt x="18" y="162"/>
                    <a:pt x="16" y="158"/>
                    <a:pt x="16" y="154"/>
                  </a:cubicBezTo>
                  <a:cubicBezTo>
                    <a:pt x="15" y="149"/>
                    <a:pt x="16" y="145"/>
                    <a:pt x="19" y="141"/>
                  </a:cubicBezTo>
                  <a:cubicBezTo>
                    <a:pt x="24" y="133"/>
                    <a:pt x="31" y="127"/>
                    <a:pt x="39" y="121"/>
                  </a:cubicBezTo>
                  <a:cubicBezTo>
                    <a:pt x="37" y="123"/>
                    <a:pt x="36" y="125"/>
                    <a:pt x="35" y="127"/>
                  </a:cubicBezTo>
                  <a:cubicBezTo>
                    <a:pt x="41" y="122"/>
                    <a:pt x="45" y="120"/>
                    <a:pt x="48" y="118"/>
                  </a:cubicBezTo>
                  <a:cubicBezTo>
                    <a:pt x="50" y="116"/>
                    <a:pt x="52" y="116"/>
                    <a:pt x="53" y="115"/>
                  </a:cubicBezTo>
                  <a:cubicBezTo>
                    <a:pt x="57" y="114"/>
                    <a:pt x="60" y="112"/>
                    <a:pt x="76" y="106"/>
                  </a:cubicBezTo>
                  <a:cubicBezTo>
                    <a:pt x="74" y="106"/>
                    <a:pt x="70" y="107"/>
                    <a:pt x="77" y="104"/>
                  </a:cubicBezTo>
                  <a:cubicBezTo>
                    <a:pt x="90" y="99"/>
                    <a:pt x="91" y="99"/>
                    <a:pt x="91" y="100"/>
                  </a:cubicBezTo>
                  <a:cubicBezTo>
                    <a:pt x="91" y="100"/>
                    <a:pt x="89" y="102"/>
                    <a:pt x="98" y="99"/>
                  </a:cubicBezTo>
                  <a:cubicBezTo>
                    <a:pt x="114" y="91"/>
                    <a:pt x="118" y="91"/>
                    <a:pt x="123" y="90"/>
                  </a:cubicBezTo>
                  <a:cubicBezTo>
                    <a:pt x="129" y="89"/>
                    <a:pt x="135" y="88"/>
                    <a:pt x="156" y="81"/>
                  </a:cubicBezTo>
                  <a:cubicBezTo>
                    <a:pt x="153" y="83"/>
                    <a:pt x="153" y="83"/>
                    <a:pt x="153" y="83"/>
                  </a:cubicBezTo>
                  <a:cubicBezTo>
                    <a:pt x="186" y="73"/>
                    <a:pt x="231" y="66"/>
                    <a:pt x="267" y="60"/>
                  </a:cubicBezTo>
                  <a:cubicBezTo>
                    <a:pt x="264" y="60"/>
                    <a:pt x="237" y="65"/>
                    <a:pt x="240" y="63"/>
                  </a:cubicBezTo>
                  <a:cubicBezTo>
                    <a:pt x="255" y="59"/>
                    <a:pt x="270" y="56"/>
                    <a:pt x="286" y="53"/>
                  </a:cubicBezTo>
                  <a:cubicBezTo>
                    <a:pt x="289" y="53"/>
                    <a:pt x="309" y="50"/>
                    <a:pt x="297" y="53"/>
                  </a:cubicBezTo>
                  <a:cubicBezTo>
                    <a:pt x="290" y="55"/>
                    <a:pt x="284" y="55"/>
                    <a:pt x="280" y="56"/>
                  </a:cubicBezTo>
                  <a:cubicBezTo>
                    <a:pt x="286" y="56"/>
                    <a:pt x="286" y="56"/>
                    <a:pt x="286" y="56"/>
                  </a:cubicBezTo>
                  <a:cubicBezTo>
                    <a:pt x="329" y="48"/>
                    <a:pt x="283" y="53"/>
                    <a:pt x="283" y="51"/>
                  </a:cubicBezTo>
                  <a:cubicBezTo>
                    <a:pt x="306" y="48"/>
                    <a:pt x="314" y="45"/>
                    <a:pt x="329" y="42"/>
                  </a:cubicBezTo>
                  <a:cubicBezTo>
                    <a:pt x="337" y="43"/>
                    <a:pt x="300" y="49"/>
                    <a:pt x="320" y="48"/>
                  </a:cubicBezTo>
                  <a:cubicBezTo>
                    <a:pt x="334" y="47"/>
                    <a:pt x="378" y="39"/>
                    <a:pt x="394" y="36"/>
                  </a:cubicBezTo>
                  <a:cubicBezTo>
                    <a:pt x="406" y="37"/>
                    <a:pt x="428" y="34"/>
                    <a:pt x="448" y="33"/>
                  </a:cubicBezTo>
                  <a:cubicBezTo>
                    <a:pt x="468" y="31"/>
                    <a:pt x="485" y="29"/>
                    <a:pt x="485" y="31"/>
                  </a:cubicBezTo>
                  <a:cubicBezTo>
                    <a:pt x="484" y="31"/>
                    <a:pt x="492" y="29"/>
                    <a:pt x="503" y="29"/>
                  </a:cubicBezTo>
                  <a:cubicBezTo>
                    <a:pt x="496" y="30"/>
                    <a:pt x="496" y="30"/>
                    <a:pt x="496" y="30"/>
                  </a:cubicBezTo>
                  <a:cubicBezTo>
                    <a:pt x="529" y="29"/>
                    <a:pt x="528" y="24"/>
                    <a:pt x="548" y="24"/>
                  </a:cubicBezTo>
                  <a:cubicBezTo>
                    <a:pt x="548" y="24"/>
                    <a:pt x="542" y="25"/>
                    <a:pt x="538" y="26"/>
                  </a:cubicBezTo>
                  <a:cubicBezTo>
                    <a:pt x="582" y="24"/>
                    <a:pt x="606" y="17"/>
                    <a:pt x="650" y="18"/>
                  </a:cubicBezTo>
                  <a:cubicBezTo>
                    <a:pt x="648" y="18"/>
                    <a:pt x="646" y="19"/>
                    <a:pt x="642" y="19"/>
                  </a:cubicBezTo>
                  <a:cubicBezTo>
                    <a:pt x="640" y="19"/>
                    <a:pt x="648" y="19"/>
                    <a:pt x="662" y="18"/>
                  </a:cubicBezTo>
                  <a:cubicBezTo>
                    <a:pt x="647" y="17"/>
                    <a:pt x="647" y="17"/>
                    <a:pt x="647" y="17"/>
                  </a:cubicBezTo>
                  <a:cubicBezTo>
                    <a:pt x="669" y="12"/>
                    <a:pt x="707" y="17"/>
                    <a:pt x="744" y="15"/>
                  </a:cubicBezTo>
                  <a:cubicBezTo>
                    <a:pt x="740" y="16"/>
                    <a:pt x="714" y="16"/>
                    <a:pt x="728" y="17"/>
                  </a:cubicBezTo>
                  <a:cubicBezTo>
                    <a:pt x="751" y="17"/>
                    <a:pt x="749" y="12"/>
                    <a:pt x="776" y="14"/>
                  </a:cubicBezTo>
                  <a:cubicBezTo>
                    <a:pt x="764" y="15"/>
                    <a:pt x="768" y="17"/>
                    <a:pt x="756" y="18"/>
                  </a:cubicBezTo>
                  <a:cubicBezTo>
                    <a:pt x="774" y="18"/>
                    <a:pt x="786" y="19"/>
                    <a:pt x="793" y="17"/>
                  </a:cubicBezTo>
                  <a:cubicBezTo>
                    <a:pt x="798" y="17"/>
                    <a:pt x="800" y="18"/>
                    <a:pt x="800" y="19"/>
                  </a:cubicBezTo>
                  <a:cubicBezTo>
                    <a:pt x="812" y="17"/>
                    <a:pt x="831" y="18"/>
                    <a:pt x="843" y="19"/>
                  </a:cubicBezTo>
                  <a:cubicBezTo>
                    <a:pt x="840" y="20"/>
                    <a:pt x="840" y="20"/>
                    <a:pt x="840" y="20"/>
                  </a:cubicBezTo>
                  <a:cubicBezTo>
                    <a:pt x="862" y="16"/>
                    <a:pt x="877" y="20"/>
                    <a:pt x="907" y="21"/>
                  </a:cubicBezTo>
                  <a:cubicBezTo>
                    <a:pt x="902" y="22"/>
                    <a:pt x="902" y="22"/>
                    <a:pt x="902" y="22"/>
                  </a:cubicBezTo>
                  <a:cubicBezTo>
                    <a:pt x="914" y="21"/>
                    <a:pt x="934" y="21"/>
                    <a:pt x="955" y="23"/>
                  </a:cubicBezTo>
                  <a:cubicBezTo>
                    <a:pt x="944" y="24"/>
                    <a:pt x="944" y="24"/>
                    <a:pt x="944" y="24"/>
                  </a:cubicBezTo>
                  <a:cubicBezTo>
                    <a:pt x="961" y="24"/>
                    <a:pt x="993" y="28"/>
                    <a:pt x="1008" y="27"/>
                  </a:cubicBezTo>
                  <a:cubicBezTo>
                    <a:pt x="1014" y="28"/>
                    <a:pt x="992" y="29"/>
                    <a:pt x="1020" y="31"/>
                  </a:cubicBezTo>
                  <a:cubicBezTo>
                    <a:pt x="1026" y="30"/>
                    <a:pt x="1048" y="31"/>
                    <a:pt x="1055" y="33"/>
                  </a:cubicBezTo>
                  <a:cubicBezTo>
                    <a:pt x="1055" y="34"/>
                    <a:pt x="1052" y="34"/>
                    <a:pt x="1044" y="33"/>
                  </a:cubicBezTo>
                  <a:cubicBezTo>
                    <a:pt x="1040" y="32"/>
                    <a:pt x="1043" y="33"/>
                    <a:pt x="1044" y="32"/>
                  </a:cubicBezTo>
                  <a:cubicBezTo>
                    <a:pt x="1035" y="33"/>
                    <a:pt x="1035" y="33"/>
                    <a:pt x="1035" y="33"/>
                  </a:cubicBezTo>
                  <a:cubicBezTo>
                    <a:pt x="1056" y="36"/>
                    <a:pt x="1052" y="33"/>
                    <a:pt x="1075" y="36"/>
                  </a:cubicBezTo>
                  <a:cubicBezTo>
                    <a:pt x="1080" y="37"/>
                    <a:pt x="1067" y="37"/>
                    <a:pt x="1064" y="37"/>
                  </a:cubicBezTo>
                  <a:cubicBezTo>
                    <a:pt x="1092" y="39"/>
                    <a:pt x="1121" y="42"/>
                    <a:pt x="1149" y="46"/>
                  </a:cubicBezTo>
                  <a:cubicBezTo>
                    <a:pt x="1151" y="45"/>
                    <a:pt x="1140" y="43"/>
                    <a:pt x="1148" y="43"/>
                  </a:cubicBezTo>
                  <a:cubicBezTo>
                    <a:pt x="1139" y="41"/>
                    <a:pt x="1129" y="39"/>
                    <a:pt x="1120" y="38"/>
                  </a:cubicBezTo>
                  <a:cubicBezTo>
                    <a:pt x="1106" y="34"/>
                    <a:pt x="1136" y="38"/>
                    <a:pt x="1148" y="40"/>
                  </a:cubicBezTo>
                  <a:cubicBezTo>
                    <a:pt x="1141" y="38"/>
                    <a:pt x="1135" y="37"/>
                    <a:pt x="1128" y="36"/>
                  </a:cubicBezTo>
                  <a:cubicBezTo>
                    <a:pt x="1127" y="36"/>
                    <a:pt x="1128" y="36"/>
                    <a:pt x="1129" y="36"/>
                  </a:cubicBezTo>
                  <a:cubicBezTo>
                    <a:pt x="1114" y="34"/>
                    <a:pt x="1114" y="34"/>
                    <a:pt x="1114" y="34"/>
                  </a:cubicBezTo>
                  <a:cubicBezTo>
                    <a:pt x="1135" y="36"/>
                    <a:pt x="1125" y="33"/>
                    <a:pt x="1115" y="31"/>
                  </a:cubicBezTo>
                  <a:cubicBezTo>
                    <a:pt x="1105" y="29"/>
                    <a:pt x="1095" y="27"/>
                    <a:pt x="1117" y="29"/>
                  </a:cubicBezTo>
                  <a:cubicBezTo>
                    <a:pt x="1106" y="28"/>
                    <a:pt x="1094" y="27"/>
                    <a:pt x="1087" y="27"/>
                  </a:cubicBezTo>
                  <a:cubicBezTo>
                    <a:pt x="1067" y="26"/>
                    <a:pt x="1072" y="25"/>
                    <a:pt x="1064" y="24"/>
                  </a:cubicBezTo>
                  <a:cubicBezTo>
                    <a:pt x="1074" y="24"/>
                    <a:pt x="1084" y="25"/>
                    <a:pt x="1094" y="25"/>
                  </a:cubicBezTo>
                  <a:cubicBezTo>
                    <a:pt x="1048" y="21"/>
                    <a:pt x="1100" y="24"/>
                    <a:pt x="1066" y="19"/>
                  </a:cubicBezTo>
                  <a:cubicBezTo>
                    <a:pt x="1026" y="16"/>
                    <a:pt x="1004" y="10"/>
                    <a:pt x="984" y="8"/>
                  </a:cubicBezTo>
                  <a:cubicBezTo>
                    <a:pt x="943" y="6"/>
                    <a:pt x="999" y="11"/>
                    <a:pt x="974" y="11"/>
                  </a:cubicBezTo>
                  <a:cubicBezTo>
                    <a:pt x="952" y="10"/>
                    <a:pt x="963" y="9"/>
                    <a:pt x="949" y="8"/>
                  </a:cubicBezTo>
                  <a:cubicBezTo>
                    <a:pt x="939" y="10"/>
                    <a:pt x="939" y="10"/>
                    <a:pt x="939" y="10"/>
                  </a:cubicBezTo>
                  <a:cubicBezTo>
                    <a:pt x="914" y="9"/>
                    <a:pt x="938" y="8"/>
                    <a:pt x="924" y="8"/>
                  </a:cubicBezTo>
                  <a:cubicBezTo>
                    <a:pt x="904" y="6"/>
                    <a:pt x="930" y="7"/>
                    <a:pt x="935" y="6"/>
                  </a:cubicBezTo>
                  <a:cubicBezTo>
                    <a:pt x="930" y="6"/>
                    <a:pt x="908" y="6"/>
                    <a:pt x="899" y="5"/>
                  </a:cubicBezTo>
                  <a:cubicBezTo>
                    <a:pt x="899" y="4"/>
                    <a:pt x="926" y="5"/>
                    <a:pt x="909" y="4"/>
                  </a:cubicBezTo>
                  <a:cubicBezTo>
                    <a:pt x="877" y="4"/>
                    <a:pt x="858" y="3"/>
                    <a:pt x="839" y="2"/>
                  </a:cubicBezTo>
                  <a:cubicBezTo>
                    <a:pt x="820" y="2"/>
                    <a:pt x="802" y="1"/>
                    <a:pt x="774" y="1"/>
                  </a:cubicBezTo>
                  <a:cubicBezTo>
                    <a:pt x="779" y="0"/>
                    <a:pt x="779" y="0"/>
                    <a:pt x="779" y="0"/>
                  </a:cubicBezTo>
                  <a:cubicBezTo>
                    <a:pt x="773" y="0"/>
                    <a:pt x="768" y="1"/>
                    <a:pt x="762" y="1"/>
                  </a:cubicBezTo>
                  <a:cubicBezTo>
                    <a:pt x="765" y="0"/>
                    <a:pt x="765" y="0"/>
                    <a:pt x="765" y="0"/>
                  </a:cubicBezTo>
                  <a:cubicBezTo>
                    <a:pt x="757" y="0"/>
                    <a:pt x="700" y="2"/>
                    <a:pt x="663" y="3"/>
                  </a:cubicBezTo>
                  <a:cubicBezTo>
                    <a:pt x="682" y="1"/>
                    <a:pt x="682" y="1"/>
                    <a:pt x="682" y="1"/>
                  </a:cubicBezTo>
                  <a:cubicBezTo>
                    <a:pt x="648" y="4"/>
                    <a:pt x="648" y="4"/>
                    <a:pt x="648" y="4"/>
                  </a:cubicBezTo>
                  <a:cubicBezTo>
                    <a:pt x="652" y="2"/>
                    <a:pt x="652" y="2"/>
                    <a:pt x="652" y="2"/>
                  </a:cubicBezTo>
                  <a:cubicBezTo>
                    <a:pt x="641" y="4"/>
                    <a:pt x="602" y="4"/>
                    <a:pt x="570" y="7"/>
                  </a:cubicBezTo>
                  <a:cubicBezTo>
                    <a:pt x="570" y="6"/>
                    <a:pt x="570" y="6"/>
                    <a:pt x="570" y="6"/>
                  </a:cubicBezTo>
                  <a:cubicBezTo>
                    <a:pt x="551" y="7"/>
                    <a:pt x="551" y="7"/>
                    <a:pt x="551" y="7"/>
                  </a:cubicBezTo>
                  <a:cubicBezTo>
                    <a:pt x="558" y="6"/>
                    <a:pt x="558" y="6"/>
                    <a:pt x="558" y="6"/>
                  </a:cubicBezTo>
                  <a:cubicBezTo>
                    <a:pt x="539" y="7"/>
                    <a:pt x="517" y="11"/>
                    <a:pt x="495" y="12"/>
                  </a:cubicBezTo>
                  <a:cubicBezTo>
                    <a:pt x="509" y="11"/>
                    <a:pt x="512" y="9"/>
                    <a:pt x="511" y="8"/>
                  </a:cubicBezTo>
                  <a:close/>
                  <a:moveTo>
                    <a:pt x="244" y="227"/>
                  </a:moveTo>
                  <a:cubicBezTo>
                    <a:pt x="253" y="228"/>
                    <a:pt x="253" y="228"/>
                    <a:pt x="253" y="228"/>
                  </a:cubicBezTo>
                  <a:cubicBezTo>
                    <a:pt x="250" y="228"/>
                    <a:pt x="247" y="228"/>
                    <a:pt x="244" y="227"/>
                  </a:cubicBezTo>
                  <a:cubicBezTo>
                    <a:pt x="231" y="226"/>
                    <a:pt x="231" y="226"/>
                    <a:pt x="231" y="226"/>
                  </a:cubicBezTo>
                  <a:cubicBezTo>
                    <a:pt x="232" y="225"/>
                    <a:pt x="237" y="226"/>
                    <a:pt x="244" y="227"/>
                  </a:cubicBezTo>
                  <a:close/>
                  <a:moveTo>
                    <a:pt x="1205" y="69"/>
                  </a:moveTo>
                  <a:cubicBezTo>
                    <a:pt x="1226" y="72"/>
                    <a:pt x="1226" y="72"/>
                    <a:pt x="1226" y="72"/>
                  </a:cubicBezTo>
                  <a:cubicBezTo>
                    <a:pt x="1222" y="71"/>
                    <a:pt x="1206" y="69"/>
                    <a:pt x="1213" y="69"/>
                  </a:cubicBezTo>
                  <a:cubicBezTo>
                    <a:pt x="1209" y="69"/>
                    <a:pt x="1202" y="68"/>
                    <a:pt x="1205" y="69"/>
                  </a:cubicBezTo>
                  <a:close/>
                  <a:moveTo>
                    <a:pt x="216" y="211"/>
                  </a:moveTo>
                  <a:cubicBezTo>
                    <a:pt x="225" y="211"/>
                    <a:pt x="225" y="211"/>
                    <a:pt x="225" y="211"/>
                  </a:cubicBezTo>
                  <a:cubicBezTo>
                    <a:pt x="233" y="213"/>
                    <a:pt x="233" y="213"/>
                    <a:pt x="233" y="213"/>
                  </a:cubicBezTo>
                  <a:lnTo>
                    <a:pt x="216" y="211"/>
                  </a:lnTo>
                  <a:close/>
                  <a:moveTo>
                    <a:pt x="45" y="180"/>
                  </a:moveTo>
                  <a:cubicBezTo>
                    <a:pt x="50" y="182"/>
                    <a:pt x="56" y="184"/>
                    <a:pt x="62" y="185"/>
                  </a:cubicBezTo>
                  <a:cubicBezTo>
                    <a:pt x="64" y="186"/>
                    <a:pt x="64" y="186"/>
                    <a:pt x="64" y="186"/>
                  </a:cubicBezTo>
                  <a:cubicBezTo>
                    <a:pt x="58" y="184"/>
                    <a:pt x="52" y="183"/>
                    <a:pt x="46" y="181"/>
                  </a:cubicBezTo>
                  <a:lnTo>
                    <a:pt x="45" y="180"/>
                  </a:lnTo>
                  <a:close/>
                  <a:moveTo>
                    <a:pt x="184" y="61"/>
                  </a:moveTo>
                  <a:cubicBezTo>
                    <a:pt x="173" y="66"/>
                    <a:pt x="167" y="65"/>
                    <a:pt x="153" y="70"/>
                  </a:cubicBezTo>
                  <a:cubicBezTo>
                    <a:pt x="151" y="70"/>
                    <a:pt x="150" y="71"/>
                    <a:pt x="149" y="71"/>
                  </a:cubicBezTo>
                  <a:cubicBezTo>
                    <a:pt x="153" y="70"/>
                    <a:pt x="153" y="70"/>
                    <a:pt x="153" y="70"/>
                  </a:cubicBezTo>
                  <a:cubicBezTo>
                    <a:pt x="161" y="67"/>
                    <a:pt x="169" y="62"/>
                    <a:pt x="184" y="61"/>
                  </a:cubicBezTo>
                  <a:close/>
                  <a:moveTo>
                    <a:pt x="200" y="220"/>
                  </a:moveTo>
                  <a:cubicBezTo>
                    <a:pt x="200" y="222"/>
                    <a:pt x="178" y="220"/>
                    <a:pt x="171" y="220"/>
                  </a:cubicBezTo>
                  <a:cubicBezTo>
                    <a:pt x="162" y="218"/>
                    <a:pt x="175" y="219"/>
                    <a:pt x="178" y="218"/>
                  </a:cubicBezTo>
                  <a:cubicBezTo>
                    <a:pt x="174" y="218"/>
                    <a:pt x="171" y="217"/>
                    <a:pt x="164" y="217"/>
                  </a:cubicBezTo>
                  <a:cubicBezTo>
                    <a:pt x="168" y="214"/>
                    <a:pt x="181" y="220"/>
                    <a:pt x="200" y="220"/>
                  </a:cubicBezTo>
                  <a:close/>
                  <a:moveTo>
                    <a:pt x="626" y="239"/>
                  </a:moveTo>
                  <a:cubicBezTo>
                    <a:pt x="609" y="240"/>
                    <a:pt x="609" y="240"/>
                    <a:pt x="609" y="240"/>
                  </a:cubicBezTo>
                  <a:cubicBezTo>
                    <a:pt x="614" y="240"/>
                    <a:pt x="614" y="240"/>
                    <a:pt x="614" y="240"/>
                  </a:cubicBezTo>
                  <a:lnTo>
                    <a:pt x="626" y="239"/>
                  </a:lnTo>
                  <a:close/>
                  <a:moveTo>
                    <a:pt x="714" y="240"/>
                  </a:moveTo>
                  <a:cubicBezTo>
                    <a:pt x="734" y="240"/>
                    <a:pt x="752" y="238"/>
                    <a:pt x="747" y="237"/>
                  </a:cubicBezTo>
                  <a:cubicBezTo>
                    <a:pt x="730" y="238"/>
                    <a:pt x="705" y="238"/>
                    <a:pt x="695" y="239"/>
                  </a:cubicBezTo>
                  <a:cubicBezTo>
                    <a:pt x="705" y="238"/>
                    <a:pt x="690" y="242"/>
                    <a:pt x="714" y="240"/>
                  </a:cubicBezTo>
                  <a:close/>
                  <a:moveTo>
                    <a:pt x="20" y="174"/>
                  </a:moveTo>
                  <a:cubicBezTo>
                    <a:pt x="18" y="172"/>
                    <a:pt x="15" y="169"/>
                    <a:pt x="13" y="165"/>
                  </a:cubicBezTo>
                  <a:cubicBezTo>
                    <a:pt x="10" y="161"/>
                    <a:pt x="8" y="156"/>
                    <a:pt x="9" y="150"/>
                  </a:cubicBezTo>
                  <a:cubicBezTo>
                    <a:pt x="9" y="145"/>
                    <a:pt x="11" y="140"/>
                    <a:pt x="13" y="137"/>
                  </a:cubicBezTo>
                  <a:cubicBezTo>
                    <a:pt x="11" y="141"/>
                    <a:pt x="9" y="145"/>
                    <a:pt x="9" y="149"/>
                  </a:cubicBezTo>
                  <a:cubicBezTo>
                    <a:pt x="9" y="154"/>
                    <a:pt x="10" y="159"/>
                    <a:pt x="13" y="164"/>
                  </a:cubicBezTo>
                  <a:cubicBezTo>
                    <a:pt x="15" y="168"/>
                    <a:pt x="19" y="172"/>
                    <a:pt x="24" y="176"/>
                  </a:cubicBezTo>
                  <a:cubicBezTo>
                    <a:pt x="29" y="179"/>
                    <a:pt x="34" y="182"/>
                    <a:pt x="40" y="185"/>
                  </a:cubicBezTo>
                  <a:cubicBezTo>
                    <a:pt x="33" y="182"/>
                    <a:pt x="27" y="180"/>
                    <a:pt x="22" y="176"/>
                  </a:cubicBezTo>
                  <a:cubicBezTo>
                    <a:pt x="23" y="177"/>
                    <a:pt x="24" y="178"/>
                    <a:pt x="26" y="179"/>
                  </a:cubicBezTo>
                  <a:cubicBezTo>
                    <a:pt x="24" y="178"/>
                    <a:pt x="22" y="177"/>
                    <a:pt x="21" y="177"/>
                  </a:cubicBezTo>
                  <a:cubicBezTo>
                    <a:pt x="22" y="177"/>
                    <a:pt x="22" y="176"/>
                    <a:pt x="20" y="174"/>
                  </a:cubicBezTo>
                  <a:close/>
                  <a:moveTo>
                    <a:pt x="884" y="233"/>
                  </a:moveTo>
                  <a:cubicBezTo>
                    <a:pt x="891" y="233"/>
                    <a:pt x="916" y="230"/>
                    <a:pt x="915" y="228"/>
                  </a:cubicBezTo>
                  <a:cubicBezTo>
                    <a:pt x="918" y="229"/>
                    <a:pt x="887" y="232"/>
                    <a:pt x="870" y="234"/>
                  </a:cubicBezTo>
                  <a:cubicBezTo>
                    <a:pt x="876" y="234"/>
                    <a:pt x="879" y="233"/>
                    <a:pt x="884" y="233"/>
                  </a:cubicBezTo>
                  <a:close/>
                  <a:moveTo>
                    <a:pt x="874" y="231"/>
                  </a:moveTo>
                  <a:cubicBezTo>
                    <a:pt x="865" y="231"/>
                    <a:pt x="868" y="230"/>
                    <a:pt x="851" y="232"/>
                  </a:cubicBezTo>
                  <a:cubicBezTo>
                    <a:pt x="854" y="233"/>
                    <a:pt x="847" y="236"/>
                    <a:pt x="822" y="236"/>
                  </a:cubicBezTo>
                  <a:cubicBezTo>
                    <a:pt x="842" y="233"/>
                    <a:pt x="843" y="232"/>
                    <a:pt x="868" y="230"/>
                  </a:cubicBezTo>
                  <a:lnTo>
                    <a:pt x="874" y="231"/>
                  </a:lnTo>
                  <a:close/>
                  <a:moveTo>
                    <a:pt x="832" y="237"/>
                  </a:moveTo>
                  <a:cubicBezTo>
                    <a:pt x="800" y="238"/>
                    <a:pt x="800" y="238"/>
                    <a:pt x="800" y="238"/>
                  </a:cubicBezTo>
                  <a:cubicBezTo>
                    <a:pt x="817" y="234"/>
                    <a:pt x="820" y="237"/>
                    <a:pt x="832" y="237"/>
                  </a:cubicBezTo>
                  <a:cubicBezTo>
                    <a:pt x="842" y="237"/>
                    <a:pt x="842" y="237"/>
                    <a:pt x="842" y="237"/>
                  </a:cubicBezTo>
                  <a:cubicBezTo>
                    <a:pt x="838" y="238"/>
                    <a:pt x="835" y="238"/>
                    <a:pt x="832" y="237"/>
                  </a:cubicBezTo>
                  <a:close/>
                  <a:moveTo>
                    <a:pt x="1063" y="222"/>
                  </a:moveTo>
                  <a:cubicBezTo>
                    <a:pt x="1055" y="223"/>
                    <a:pt x="1055" y="223"/>
                    <a:pt x="1055" y="223"/>
                  </a:cubicBezTo>
                  <a:cubicBezTo>
                    <a:pt x="1056" y="223"/>
                    <a:pt x="1055" y="224"/>
                    <a:pt x="1044" y="225"/>
                  </a:cubicBezTo>
                  <a:cubicBezTo>
                    <a:pt x="1055" y="223"/>
                    <a:pt x="1055" y="223"/>
                    <a:pt x="1055" y="223"/>
                  </a:cubicBezTo>
                  <a:cubicBezTo>
                    <a:pt x="1052" y="223"/>
                    <a:pt x="1041" y="223"/>
                    <a:pt x="1063" y="222"/>
                  </a:cubicBezTo>
                  <a:close/>
                  <a:moveTo>
                    <a:pt x="863" y="236"/>
                  </a:moveTo>
                  <a:cubicBezTo>
                    <a:pt x="893" y="234"/>
                    <a:pt x="893" y="234"/>
                    <a:pt x="893" y="234"/>
                  </a:cubicBezTo>
                  <a:cubicBezTo>
                    <a:pt x="883" y="235"/>
                    <a:pt x="865" y="235"/>
                    <a:pt x="863" y="236"/>
                  </a:cubicBezTo>
                  <a:close/>
                  <a:moveTo>
                    <a:pt x="1007" y="225"/>
                  </a:moveTo>
                  <a:cubicBezTo>
                    <a:pt x="1002" y="225"/>
                    <a:pt x="1035" y="223"/>
                    <a:pt x="1048" y="222"/>
                  </a:cubicBezTo>
                  <a:cubicBezTo>
                    <a:pt x="1040" y="223"/>
                    <a:pt x="1010" y="226"/>
                    <a:pt x="1007" y="225"/>
                  </a:cubicBezTo>
                  <a:close/>
                  <a:moveTo>
                    <a:pt x="989" y="44"/>
                  </a:moveTo>
                  <a:cubicBezTo>
                    <a:pt x="998" y="47"/>
                    <a:pt x="998" y="47"/>
                    <a:pt x="998" y="47"/>
                  </a:cubicBezTo>
                  <a:cubicBezTo>
                    <a:pt x="979" y="45"/>
                    <a:pt x="979" y="45"/>
                    <a:pt x="979" y="45"/>
                  </a:cubicBezTo>
                  <a:lnTo>
                    <a:pt x="989" y="44"/>
                  </a:lnTo>
                  <a:close/>
                  <a:moveTo>
                    <a:pt x="1183" y="70"/>
                  </a:moveTo>
                  <a:cubicBezTo>
                    <a:pt x="1194" y="71"/>
                    <a:pt x="1194" y="71"/>
                    <a:pt x="1194" y="71"/>
                  </a:cubicBezTo>
                  <a:cubicBezTo>
                    <a:pt x="1198" y="73"/>
                    <a:pt x="1198" y="73"/>
                    <a:pt x="1198" y="73"/>
                  </a:cubicBezTo>
                  <a:lnTo>
                    <a:pt x="1183" y="70"/>
                  </a:lnTo>
                  <a:close/>
                  <a:moveTo>
                    <a:pt x="1269" y="169"/>
                  </a:moveTo>
                  <a:cubicBezTo>
                    <a:pt x="1273" y="168"/>
                    <a:pt x="1274" y="167"/>
                    <a:pt x="1275" y="167"/>
                  </a:cubicBezTo>
                  <a:cubicBezTo>
                    <a:pt x="1283" y="164"/>
                    <a:pt x="1296" y="158"/>
                    <a:pt x="1308" y="149"/>
                  </a:cubicBezTo>
                  <a:cubicBezTo>
                    <a:pt x="1311" y="147"/>
                    <a:pt x="1314" y="144"/>
                    <a:pt x="1317" y="141"/>
                  </a:cubicBezTo>
                  <a:cubicBezTo>
                    <a:pt x="1319" y="139"/>
                    <a:pt x="1322" y="136"/>
                    <a:pt x="1323" y="131"/>
                  </a:cubicBezTo>
                  <a:cubicBezTo>
                    <a:pt x="1323" y="123"/>
                    <a:pt x="1320" y="117"/>
                    <a:pt x="1316" y="112"/>
                  </a:cubicBezTo>
                  <a:cubicBezTo>
                    <a:pt x="1315" y="110"/>
                    <a:pt x="1315" y="110"/>
                    <a:pt x="1316" y="111"/>
                  </a:cubicBezTo>
                  <a:cubicBezTo>
                    <a:pt x="1317" y="112"/>
                    <a:pt x="1319" y="114"/>
                    <a:pt x="1321" y="117"/>
                  </a:cubicBezTo>
                  <a:cubicBezTo>
                    <a:pt x="1323" y="120"/>
                    <a:pt x="1325" y="125"/>
                    <a:pt x="1325" y="129"/>
                  </a:cubicBezTo>
                  <a:cubicBezTo>
                    <a:pt x="1325" y="132"/>
                    <a:pt x="1325" y="134"/>
                    <a:pt x="1324" y="136"/>
                  </a:cubicBezTo>
                  <a:cubicBezTo>
                    <a:pt x="1323" y="137"/>
                    <a:pt x="1322" y="139"/>
                    <a:pt x="1322" y="140"/>
                  </a:cubicBezTo>
                  <a:cubicBezTo>
                    <a:pt x="1323" y="136"/>
                    <a:pt x="1322" y="136"/>
                    <a:pt x="1320" y="138"/>
                  </a:cubicBezTo>
                  <a:cubicBezTo>
                    <a:pt x="1318" y="141"/>
                    <a:pt x="1315" y="144"/>
                    <a:pt x="1311" y="148"/>
                  </a:cubicBezTo>
                  <a:cubicBezTo>
                    <a:pt x="1302" y="156"/>
                    <a:pt x="1289" y="164"/>
                    <a:pt x="1280" y="168"/>
                  </a:cubicBezTo>
                  <a:cubicBezTo>
                    <a:pt x="1284" y="165"/>
                    <a:pt x="1296" y="159"/>
                    <a:pt x="1298" y="156"/>
                  </a:cubicBezTo>
                  <a:cubicBezTo>
                    <a:pt x="1293" y="159"/>
                    <a:pt x="1282" y="165"/>
                    <a:pt x="1275" y="169"/>
                  </a:cubicBezTo>
                  <a:cubicBezTo>
                    <a:pt x="1273" y="170"/>
                    <a:pt x="1271" y="171"/>
                    <a:pt x="1269" y="172"/>
                  </a:cubicBezTo>
                  <a:cubicBezTo>
                    <a:pt x="1270" y="171"/>
                    <a:pt x="1272" y="170"/>
                    <a:pt x="1275" y="169"/>
                  </a:cubicBezTo>
                  <a:cubicBezTo>
                    <a:pt x="1276" y="168"/>
                    <a:pt x="1276" y="167"/>
                    <a:pt x="1275" y="167"/>
                  </a:cubicBezTo>
                  <a:cubicBezTo>
                    <a:pt x="1273" y="168"/>
                    <a:pt x="1270" y="169"/>
                    <a:pt x="1269" y="169"/>
                  </a:cubicBezTo>
                  <a:close/>
                  <a:moveTo>
                    <a:pt x="995" y="221"/>
                  </a:moveTo>
                  <a:cubicBezTo>
                    <a:pt x="991" y="222"/>
                    <a:pt x="1002" y="222"/>
                    <a:pt x="986" y="223"/>
                  </a:cubicBezTo>
                  <a:cubicBezTo>
                    <a:pt x="984" y="223"/>
                    <a:pt x="989" y="222"/>
                    <a:pt x="995" y="221"/>
                  </a:cubicBezTo>
                  <a:cubicBezTo>
                    <a:pt x="997" y="221"/>
                    <a:pt x="1000" y="220"/>
                    <a:pt x="1008" y="219"/>
                  </a:cubicBezTo>
                  <a:cubicBezTo>
                    <a:pt x="1003" y="220"/>
                    <a:pt x="999" y="220"/>
                    <a:pt x="995" y="221"/>
                  </a:cubicBezTo>
                  <a:close/>
                  <a:moveTo>
                    <a:pt x="1009" y="217"/>
                  </a:moveTo>
                  <a:cubicBezTo>
                    <a:pt x="972" y="222"/>
                    <a:pt x="972" y="222"/>
                    <a:pt x="972" y="222"/>
                  </a:cubicBezTo>
                  <a:cubicBezTo>
                    <a:pt x="984" y="220"/>
                    <a:pt x="984" y="220"/>
                    <a:pt x="984" y="220"/>
                  </a:cubicBezTo>
                  <a:cubicBezTo>
                    <a:pt x="959" y="223"/>
                    <a:pt x="959" y="223"/>
                    <a:pt x="959" y="223"/>
                  </a:cubicBezTo>
                  <a:cubicBezTo>
                    <a:pt x="963" y="221"/>
                    <a:pt x="988" y="218"/>
                    <a:pt x="1009" y="217"/>
                  </a:cubicBezTo>
                  <a:close/>
                  <a:moveTo>
                    <a:pt x="909" y="225"/>
                  </a:moveTo>
                  <a:cubicBezTo>
                    <a:pt x="952" y="222"/>
                    <a:pt x="952" y="222"/>
                    <a:pt x="952" y="222"/>
                  </a:cubicBezTo>
                  <a:cubicBezTo>
                    <a:pt x="950" y="222"/>
                    <a:pt x="950" y="222"/>
                    <a:pt x="950" y="222"/>
                  </a:cubicBezTo>
                  <a:cubicBezTo>
                    <a:pt x="953" y="222"/>
                    <a:pt x="953" y="222"/>
                    <a:pt x="953" y="222"/>
                  </a:cubicBezTo>
                  <a:cubicBezTo>
                    <a:pt x="945" y="224"/>
                    <a:pt x="945" y="224"/>
                    <a:pt x="945" y="224"/>
                  </a:cubicBezTo>
                  <a:cubicBezTo>
                    <a:pt x="950" y="222"/>
                    <a:pt x="950" y="222"/>
                    <a:pt x="950" y="222"/>
                  </a:cubicBezTo>
                  <a:lnTo>
                    <a:pt x="909" y="225"/>
                  </a:lnTo>
                  <a:close/>
                  <a:moveTo>
                    <a:pt x="563" y="233"/>
                  </a:moveTo>
                  <a:cubicBezTo>
                    <a:pt x="543" y="233"/>
                    <a:pt x="543" y="233"/>
                    <a:pt x="543" y="233"/>
                  </a:cubicBezTo>
                  <a:cubicBezTo>
                    <a:pt x="546" y="233"/>
                    <a:pt x="567" y="232"/>
                    <a:pt x="584" y="233"/>
                  </a:cubicBezTo>
                  <a:cubicBezTo>
                    <a:pt x="563" y="228"/>
                    <a:pt x="576" y="233"/>
                    <a:pt x="540" y="231"/>
                  </a:cubicBezTo>
                  <a:cubicBezTo>
                    <a:pt x="581" y="232"/>
                    <a:pt x="565" y="229"/>
                    <a:pt x="564" y="227"/>
                  </a:cubicBezTo>
                  <a:cubicBezTo>
                    <a:pt x="555" y="230"/>
                    <a:pt x="502" y="227"/>
                    <a:pt x="518" y="232"/>
                  </a:cubicBezTo>
                  <a:cubicBezTo>
                    <a:pt x="532" y="231"/>
                    <a:pt x="552" y="236"/>
                    <a:pt x="563" y="233"/>
                  </a:cubicBezTo>
                  <a:close/>
                  <a:moveTo>
                    <a:pt x="299" y="221"/>
                  </a:moveTo>
                  <a:cubicBezTo>
                    <a:pt x="274" y="219"/>
                    <a:pt x="274" y="219"/>
                    <a:pt x="274" y="219"/>
                  </a:cubicBezTo>
                  <a:cubicBezTo>
                    <a:pt x="301" y="221"/>
                    <a:pt x="301" y="221"/>
                    <a:pt x="301" y="221"/>
                  </a:cubicBezTo>
                  <a:lnTo>
                    <a:pt x="299" y="221"/>
                  </a:lnTo>
                  <a:close/>
                  <a:moveTo>
                    <a:pt x="375" y="38"/>
                  </a:moveTo>
                  <a:cubicBezTo>
                    <a:pt x="368" y="41"/>
                    <a:pt x="334" y="44"/>
                    <a:pt x="335" y="43"/>
                  </a:cubicBezTo>
                  <a:cubicBezTo>
                    <a:pt x="340" y="43"/>
                    <a:pt x="358" y="40"/>
                    <a:pt x="375" y="38"/>
                  </a:cubicBezTo>
                  <a:close/>
                  <a:moveTo>
                    <a:pt x="626" y="18"/>
                  </a:moveTo>
                  <a:cubicBezTo>
                    <a:pt x="612" y="18"/>
                    <a:pt x="592" y="21"/>
                    <a:pt x="586" y="19"/>
                  </a:cubicBezTo>
                  <a:cubicBezTo>
                    <a:pt x="616" y="17"/>
                    <a:pt x="616" y="17"/>
                    <a:pt x="616" y="17"/>
                  </a:cubicBezTo>
                  <a:cubicBezTo>
                    <a:pt x="620" y="17"/>
                    <a:pt x="631" y="16"/>
                    <a:pt x="626" y="18"/>
                  </a:cubicBezTo>
                  <a:close/>
                  <a:moveTo>
                    <a:pt x="809" y="15"/>
                  </a:moveTo>
                  <a:cubicBezTo>
                    <a:pt x="819" y="12"/>
                    <a:pt x="819" y="12"/>
                    <a:pt x="819" y="12"/>
                  </a:cubicBezTo>
                  <a:cubicBezTo>
                    <a:pt x="810" y="13"/>
                    <a:pt x="810" y="13"/>
                    <a:pt x="810" y="13"/>
                  </a:cubicBezTo>
                  <a:lnTo>
                    <a:pt x="809" y="15"/>
                  </a:lnTo>
                  <a:close/>
                  <a:moveTo>
                    <a:pt x="777" y="17"/>
                  </a:moveTo>
                  <a:cubicBezTo>
                    <a:pt x="782" y="17"/>
                    <a:pt x="803" y="17"/>
                    <a:pt x="797" y="16"/>
                  </a:cubicBezTo>
                  <a:lnTo>
                    <a:pt x="777" y="17"/>
                  </a:lnTo>
                  <a:close/>
                  <a:moveTo>
                    <a:pt x="970" y="20"/>
                  </a:moveTo>
                  <a:cubicBezTo>
                    <a:pt x="959" y="21"/>
                    <a:pt x="959" y="21"/>
                    <a:pt x="959" y="21"/>
                  </a:cubicBezTo>
                  <a:cubicBezTo>
                    <a:pt x="971" y="22"/>
                    <a:pt x="971" y="22"/>
                    <a:pt x="971" y="22"/>
                  </a:cubicBezTo>
                  <a:lnTo>
                    <a:pt x="970" y="20"/>
                  </a:lnTo>
                  <a:close/>
                  <a:moveTo>
                    <a:pt x="958" y="18"/>
                  </a:moveTo>
                  <a:cubicBezTo>
                    <a:pt x="954" y="18"/>
                    <a:pt x="952" y="18"/>
                    <a:pt x="951" y="19"/>
                  </a:cubicBezTo>
                  <a:cubicBezTo>
                    <a:pt x="945" y="19"/>
                    <a:pt x="934" y="19"/>
                    <a:pt x="923" y="18"/>
                  </a:cubicBezTo>
                  <a:cubicBezTo>
                    <a:pt x="925" y="17"/>
                    <a:pt x="933" y="18"/>
                    <a:pt x="939" y="18"/>
                  </a:cubicBezTo>
                  <a:cubicBezTo>
                    <a:pt x="934" y="17"/>
                    <a:pt x="927" y="16"/>
                    <a:pt x="917" y="16"/>
                  </a:cubicBezTo>
                  <a:cubicBezTo>
                    <a:pt x="928" y="19"/>
                    <a:pt x="920" y="18"/>
                    <a:pt x="921" y="20"/>
                  </a:cubicBezTo>
                  <a:cubicBezTo>
                    <a:pt x="950" y="22"/>
                    <a:pt x="948" y="20"/>
                    <a:pt x="951" y="19"/>
                  </a:cubicBezTo>
                  <a:cubicBezTo>
                    <a:pt x="955" y="19"/>
                    <a:pt x="958" y="18"/>
                    <a:pt x="958" y="18"/>
                  </a:cubicBezTo>
                  <a:close/>
                  <a:moveTo>
                    <a:pt x="856" y="14"/>
                  </a:moveTo>
                  <a:cubicBezTo>
                    <a:pt x="860" y="14"/>
                    <a:pt x="861" y="14"/>
                    <a:pt x="862" y="15"/>
                  </a:cubicBezTo>
                  <a:cubicBezTo>
                    <a:pt x="880" y="16"/>
                    <a:pt x="899" y="17"/>
                    <a:pt x="879" y="18"/>
                  </a:cubicBezTo>
                  <a:cubicBezTo>
                    <a:pt x="862" y="18"/>
                    <a:pt x="862" y="18"/>
                    <a:pt x="862" y="18"/>
                  </a:cubicBezTo>
                  <a:cubicBezTo>
                    <a:pt x="870" y="18"/>
                    <a:pt x="868" y="18"/>
                    <a:pt x="870" y="17"/>
                  </a:cubicBezTo>
                  <a:cubicBezTo>
                    <a:pt x="858" y="16"/>
                    <a:pt x="849" y="17"/>
                    <a:pt x="840" y="18"/>
                  </a:cubicBezTo>
                  <a:cubicBezTo>
                    <a:pt x="845" y="17"/>
                    <a:pt x="865" y="16"/>
                    <a:pt x="862" y="15"/>
                  </a:cubicBezTo>
                  <a:cubicBezTo>
                    <a:pt x="848" y="14"/>
                    <a:pt x="848" y="14"/>
                    <a:pt x="848" y="14"/>
                  </a:cubicBezTo>
                  <a:cubicBezTo>
                    <a:pt x="845" y="14"/>
                    <a:pt x="841" y="14"/>
                    <a:pt x="838" y="14"/>
                  </a:cubicBezTo>
                  <a:cubicBezTo>
                    <a:pt x="839" y="13"/>
                    <a:pt x="839" y="13"/>
                    <a:pt x="839" y="13"/>
                  </a:cubicBezTo>
                  <a:cubicBezTo>
                    <a:pt x="841" y="14"/>
                    <a:pt x="844" y="14"/>
                    <a:pt x="848" y="14"/>
                  </a:cubicBezTo>
                  <a:cubicBezTo>
                    <a:pt x="851" y="14"/>
                    <a:pt x="853" y="14"/>
                    <a:pt x="856" y="14"/>
                  </a:cubicBezTo>
                  <a:close/>
                  <a:moveTo>
                    <a:pt x="972" y="17"/>
                  </a:moveTo>
                  <a:cubicBezTo>
                    <a:pt x="974" y="17"/>
                    <a:pt x="971" y="16"/>
                    <a:pt x="976" y="16"/>
                  </a:cubicBezTo>
                  <a:cubicBezTo>
                    <a:pt x="985" y="16"/>
                    <a:pt x="985" y="16"/>
                    <a:pt x="985" y="16"/>
                  </a:cubicBezTo>
                  <a:cubicBezTo>
                    <a:pt x="998" y="17"/>
                    <a:pt x="983" y="17"/>
                    <a:pt x="972" y="17"/>
                  </a:cubicBezTo>
                  <a:close/>
                  <a:moveTo>
                    <a:pt x="441" y="29"/>
                  </a:moveTo>
                  <a:cubicBezTo>
                    <a:pt x="438" y="30"/>
                    <a:pt x="410" y="32"/>
                    <a:pt x="410" y="34"/>
                  </a:cubicBezTo>
                  <a:cubicBezTo>
                    <a:pt x="402" y="33"/>
                    <a:pt x="402" y="33"/>
                    <a:pt x="402" y="33"/>
                  </a:cubicBezTo>
                  <a:cubicBezTo>
                    <a:pt x="416" y="32"/>
                    <a:pt x="430" y="28"/>
                    <a:pt x="424" y="29"/>
                  </a:cubicBezTo>
                  <a:cubicBezTo>
                    <a:pt x="435" y="29"/>
                    <a:pt x="446" y="27"/>
                    <a:pt x="441" y="29"/>
                  </a:cubicBezTo>
                  <a:close/>
                  <a:moveTo>
                    <a:pt x="257" y="218"/>
                  </a:moveTo>
                  <a:cubicBezTo>
                    <a:pt x="249" y="218"/>
                    <a:pt x="214" y="213"/>
                    <a:pt x="208" y="215"/>
                  </a:cubicBezTo>
                  <a:cubicBezTo>
                    <a:pt x="197" y="211"/>
                    <a:pt x="239" y="216"/>
                    <a:pt x="257" y="218"/>
                  </a:cubicBezTo>
                  <a:close/>
                  <a:moveTo>
                    <a:pt x="261" y="221"/>
                  </a:moveTo>
                  <a:cubicBezTo>
                    <a:pt x="270" y="221"/>
                    <a:pt x="270" y="221"/>
                    <a:pt x="270" y="221"/>
                  </a:cubicBezTo>
                  <a:cubicBezTo>
                    <a:pt x="281" y="222"/>
                    <a:pt x="280" y="219"/>
                    <a:pt x="299" y="222"/>
                  </a:cubicBezTo>
                  <a:cubicBezTo>
                    <a:pt x="294" y="222"/>
                    <a:pt x="286" y="221"/>
                    <a:pt x="282" y="221"/>
                  </a:cubicBezTo>
                  <a:cubicBezTo>
                    <a:pt x="282" y="222"/>
                    <a:pt x="280" y="222"/>
                    <a:pt x="270" y="221"/>
                  </a:cubicBezTo>
                  <a:cubicBezTo>
                    <a:pt x="268" y="221"/>
                    <a:pt x="265" y="221"/>
                    <a:pt x="261" y="221"/>
                  </a:cubicBezTo>
                  <a:close/>
                  <a:moveTo>
                    <a:pt x="128" y="81"/>
                  </a:moveTo>
                  <a:cubicBezTo>
                    <a:pt x="122" y="83"/>
                    <a:pt x="115" y="85"/>
                    <a:pt x="109" y="87"/>
                  </a:cubicBezTo>
                  <a:cubicBezTo>
                    <a:pt x="97" y="93"/>
                    <a:pt x="97" y="93"/>
                    <a:pt x="97" y="93"/>
                  </a:cubicBezTo>
                  <a:cubicBezTo>
                    <a:pt x="107" y="88"/>
                    <a:pt x="118" y="84"/>
                    <a:pt x="128" y="81"/>
                  </a:cubicBezTo>
                  <a:close/>
                  <a:moveTo>
                    <a:pt x="318" y="37"/>
                  </a:moveTo>
                  <a:cubicBezTo>
                    <a:pt x="301" y="40"/>
                    <a:pt x="301" y="40"/>
                    <a:pt x="301" y="40"/>
                  </a:cubicBezTo>
                  <a:cubicBezTo>
                    <a:pt x="307" y="40"/>
                    <a:pt x="307" y="40"/>
                    <a:pt x="307" y="40"/>
                  </a:cubicBezTo>
                  <a:cubicBezTo>
                    <a:pt x="308" y="40"/>
                    <a:pt x="311" y="40"/>
                    <a:pt x="306" y="42"/>
                  </a:cubicBezTo>
                  <a:cubicBezTo>
                    <a:pt x="303" y="42"/>
                    <a:pt x="301" y="43"/>
                    <a:pt x="298" y="43"/>
                  </a:cubicBezTo>
                  <a:cubicBezTo>
                    <a:pt x="302" y="42"/>
                    <a:pt x="305" y="42"/>
                    <a:pt x="306" y="42"/>
                  </a:cubicBezTo>
                  <a:cubicBezTo>
                    <a:pt x="319" y="39"/>
                    <a:pt x="334" y="37"/>
                    <a:pt x="335" y="36"/>
                  </a:cubicBezTo>
                  <a:cubicBezTo>
                    <a:pt x="331" y="37"/>
                    <a:pt x="308" y="40"/>
                    <a:pt x="309" y="39"/>
                  </a:cubicBezTo>
                  <a:lnTo>
                    <a:pt x="318" y="37"/>
                  </a:lnTo>
                  <a:close/>
                  <a:moveTo>
                    <a:pt x="717" y="5"/>
                  </a:moveTo>
                  <a:cubicBezTo>
                    <a:pt x="708" y="6"/>
                    <a:pt x="706" y="6"/>
                    <a:pt x="692" y="5"/>
                  </a:cubicBezTo>
                  <a:cubicBezTo>
                    <a:pt x="701" y="5"/>
                    <a:pt x="714" y="5"/>
                    <a:pt x="717" y="5"/>
                  </a:cubicBezTo>
                  <a:close/>
                  <a:moveTo>
                    <a:pt x="221" y="54"/>
                  </a:moveTo>
                  <a:cubicBezTo>
                    <a:pt x="220" y="55"/>
                    <a:pt x="198" y="59"/>
                    <a:pt x="206" y="59"/>
                  </a:cubicBezTo>
                  <a:cubicBezTo>
                    <a:pt x="215" y="57"/>
                    <a:pt x="215" y="57"/>
                    <a:pt x="215" y="57"/>
                  </a:cubicBezTo>
                  <a:cubicBezTo>
                    <a:pt x="201" y="60"/>
                    <a:pt x="207" y="62"/>
                    <a:pt x="188" y="65"/>
                  </a:cubicBezTo>
                  <a:cubicBezTo>
                    <a:pt x="200" y="62"/>
                    <a:pt x="200" y="62"/>
                    <a:pt x="200" y="62"/>
                  </a:cubicBezTo>
                  <a:cubicBezTo>
                    <a:pt x="184" y="65"/>
                    <a:pt x="218" y="56"/>
                    <a:pt x="195" y="60"/>
                  </a:cubicBezTo>
                  <a:cubicBezTo>
                    <a:pt x="186" y="62"/>
                    <a:pt x="210" y="55"/>
                    <a:pt x="221" y="54"/>
                  </a:cubicBezTo>
                  <a:close/>
                  <a:moveTo>
                    <a:pt x="747" y="2"/>
                  </a:moveTo>
                  <a:cubicBezTo>
                    <a:pt x="733" y="2"/>
                    <a:pt x="737" y="5"/>
                    <a:pt x="714" y="4"/>
                  </a:cubicBezTo>
                  <a:cubicBezTo>
                    <a:pt x="731" y="3"/>
                    <a:pt x="729" y="1"/>
                    <a:pt x="747" y="2"/>
                  </a:cubicBezTo>
                  <a:close/>
                  <a:moveTo>
                    <a:pt x="359" y="26"/>
                  </a:moveTo>
                  <a:cubicBezTo>
                    <a:pt x="357" y="25"/>
                    <a:pt x="357" y="25"/>
                    <a:pt x="357" y="25"/>
                  </a:cubicBezTo>
                  <a:cubicBezTo>
                    <a:pt x="339" y="29"/>
                    <a:pt x="339" y="29"/>
                    <a:pt x="339" y="29"/>
                  </a:cubicBezTo>
                  <a:cubicBezTo>
                    <a:pt x="340" y="29"/>
                    <a:pt x="340" y="29"/>
                    <a:pt x="340" y="29"/>
                  </a:cubicBezTo>
                  <a:lnTo>
                    <a:pt x="359" y="26"/>
                  </a:lnTo>
                  <a:close/>
                  <a:moveTo>
                    <a:pt x="743" y="18"/>
                  </a:moveTo>
                  <a:cubicBezTo>
                    <a:pt x="749" y="18"/>
                    <a:pt x="753" y="18"/>
                    <a:pt x="756" y="18"/>
                  </a:cubicBezTo>
                  <a:cubicBezTo>
                    <a:pt x="752" y="18"/>
                    <a:pt x="748" y="18"/>
                    <a:pt x="743" y="18"/>
                  </a:cubicBezTo>
                  <a:close/>
                  <a:moveTo>
                    <a:pt x="327" y="215"/>
                  </a:moveTo>
                  <a:cubicBezTo>
                    <a:pt x="328" y="216"/>
                    <a:pt x="330" y="216"/>
                    <a:pt x="333" y="216"/>
                  </a:cubicBezTo>
                  <a:cubicBezTo>
                    <a:pt x="332" y="216"/>
                    <a:pt x="331" y="216"/>
                    <a:pt x="327" y="215"/>
                  </a:cubicBezTo>
                  <a:close/>
                  <a:moveTo>
                    <a:pt x="373" y="217"/>
                  </a:moveTo>
                  <a:cubicBezTo>
                    <a:pt x="374" y="217"/>
                    <a:pt x="374" y="217"/>
                    <a:pt x="374" y="217"/>
                  </a:cubicBezTo>
                  <a:cubicBezTo>
                    <a:pt x="376" y="217"/>
                    <a:pt x="376" y="217"/>
                    <a:pt x="376" y="217"/>
                  </a:cubicBezTo>
                  <a:lnTo>
                    <a:pt x="373" y="217"/>
                  </a:lnTo>
                  <a:close/>
                  <a:moveTo>
                    <a:pt x="730" y="45"/>
                  </a:moveTo>
                  <a:cubicBezTo>
                    <a:pt x="720" y="47"/>
                    <a:pt x="739" y="45"/>
                    <a:pt x="747" y="45"/>
                  </a:cubicBezTo>
                  <a:cubicBezTo>
                    <a:pt x="739" y="45"/>
                    <a:pt x="736" y="44"/>
                    <a:pt x="730" y="45"/>
                  </a:cubicBezTo>
                  <a:close/>
                  <a:moveTo>
                    <a:pt x="791" y="41"/>
                  </a:moveTo>
                  <a:cubicBezTo>
                    <a:pt x="786" y="42"/>
                    <a:pt x="780" y="42"/>
                    <a:pt x="772" y="42"/>
                  </a:cubicBezTo>
                  <a:cubicBezTo>
                    <a:pt x="777" y="42"/>
                    <a:pt x="782" y="42"/>
                    <a:pt x="791" y="41"/>
                  </a:cubicBezTo>
                  <a:close/>
                  <a:moveTo>
                    <a:pt x="741" y="43"/>
                  </a:moveTo>
                  <a:cubicBezTo>
                    <a:pt x="753" y="43"/>
                    <a:pt x="763" y="43"/>
                    <a:pt x="772" y="42"/>
                  </a:cubicBezTo>
                  <a:cubicBezTo>
                    <a:pt x="764" y="42"/>
                    <a:pt x="757" y="42"/>
                    <a:pt x="741" y="43"/>
                  </a:cubicBezTo>
                  <a:close/>
                  <a:moveTo>
                    <a:pt x="957" y="47"/>
                  </a:moveTo>
                  <a:cubicBezTo>
                    <a:pt x="947" y="47"/>
                    <a:pt x="929" y="46"/>
                    <a:pt x="929" y="46"/>
                  </a:cubicBezTo>
                  <a:cubicBezTo>
                    <a:pt x="969" y="49"/>
                    <a:pt x="920" y="47"/>
                    <a:pt x="917" y="48"/>
                  </a:cubicBezTo>
                  <a:cubicBezTo>
                    <a:pt x="942" y="49"/>
                    <a:pt x="942" y="47"/>
                    <a:pt x="957" y="47"/>
                  </a:cubicBezTo>
                  <a:close/>
                  <a:moveTo>
                    <a:pt x="1010" y="50"/>
                  </a:moveTo>
                  <a:cubicBezTo>
                    <a:pt x="1006" y="50"/>
                    <a:pt x="1002" y="49"/>
                    <a:pt x="999" y="49"/>
                  </a:cubicBezTo>
                  <a:cubicBezTo>
                    <a:pt x="1003" y="50"/>
                    <a:pt x="1007" y="50"/>
                    <a:pt x="1010" y="50"/>
                  </a:cubicBezTo>
                  <a:close/>
                  <a:moveTo>
                    <a:pt x="1025" y="53"/>
                  </a:moveTo>
                  <a:cubicBezTo>
                    <a:pt x="1039" y="54"/>
                    <a:pt x="1044" y="53"/>
                    <a:pt x="1051" y="53"/>
                  </a:cubicBezTo>
                  <a:cubicBezTo>
                    <a:pt x="1034" y="50"/>
                    <a:pt x="1023" y="51"/>
                    <a:pt x="1010" y="50"/>
                  </a:cubicBezTo>
                  <a:cubicBezTo>
                    <a:pt x="1020" y="51"/>
                    <a:pt x="1030" y="52"/>
                    <a:pt x="1025" y="53"/>
                  </a:cubicBezTo>
                  <a:close/>
                  <a:moveTo>
                    <a:pt x="1221" y="177"/>
                  </a:moveTo>
                  <a:cubicBezTo>
                    <a:pt x="1224" y="176"/>
                    <a:pt x="1231" y="174"/>
                    <a:pt x="1231" y="174"/>
                  </a:cubicBezTo>
                  <a:cubicBezTo>
                    <a:pt x="1224" y="176"/>
                    <a:pt x="1217" y="178"/>
                    <a:pt x="1209" y="180"/>
                  </a:cubicBezTo>
                  <a:cubicBezTo>
                    <a:pt x="1200" y="183"/>
                    <a:pt x="1216" y="179"/>
                    <a:pt x="1221" y="177"/>
                  </a:cubicBezTo>
                  <a:close/>
                  <a:moveTo>
                    <a:pt x="1138" y="200"/>
                  </a:moveTo>
                  <a:cubicBezTo>
                    <a:pt x="1120" y="204"/>
                    <a:pt x="1129" y="200"/>
                    <a:pt x="1120" y="202"/>
                  </a:cubicBezTo>
                  <a:cubicBezTo>
                    <a:pt x="1121" y="204"/>
                    <a:pt x="1121" y="204"/>
                    <a:pt x="1121" y="204"/>
                  </a:cubicBezTo>
                  <a:cubicBezTo>
                    <a:pt x="1127" y="203"/>
                    <a:pt x="1132" y="202"/>
                    <a:pt x="1138" y="200"/>
                  </a:cubicBezTo>
                  <a:close/>
                  <a:moveTo>
                    <a:pt x="1150" y="210"/>
                  </a:moveTo>
                  <a:cubicBezTo>
                    <a:pt x="1156" y="209"/>
                    <a:pt x="1156" y="209"/>
                    <a:pt x="1156" y="209"/>
                  </a:cubicBezTo>
                  <a:cubicBezTo>
                    <a:pt x="1150" y="210"/>
                    <a:pt x="1150" y="210"/>
                    <a:pt x="1150" y="210"/>
                  </a:cubicBezTo>
                  <a:close/>
                  <a:moveTo>
                    <a:pt x="1049" y="210"/>
                  </a:moveTo>
                  <a:cubicBezTo>
                    <a:pt x="1061" y="206"/>
                    <a:pt x="1061" y="206"/>
                    <a:pt x="1061" y="206"/>
                  </a:cubicBezTo>
                  <a:cubicBezTo>
                    <a:pt x="1046" y="208"/>
                    <a:pt x="1046" y="210"/>
                    <a:pt x="1049" y="210"/>
                  </a:cubicBezTo>
                  <a:close/>
                  <a:moveTo>
                    <a:pt x="977" y="214"/>
                  </a:moveTo>
                  <a:cubicBezTo>
                    <a:pt x="988" y="213"/>
                    <a:pt x="988" y="213"/>
                    <a:pt x="988" y="213"/>
                  </a:cubicBezTo>
                  <a:cubicBezTo>
                    <a:pt x="954" y="216"/>
                    <a:pt x="954" y="216"/>
                    <a:pt x="954" y="216"/>
                  </a:cubicBezTo>
                  <a:lnTo>
                    <a:pt x="977" y="214"/>
                  </a:lnTo>
                  <a:close/>
                  <a:moveTo>
                    <a:pt x="891" y="221"/>
                  </a:moveTo>
                  <a:cubicBezTo>
                    <a:pt x="888" y="221"/>
                    <a:pt x="888" y="221"/>
                    <a:pt x="888" y="221"/>
                  </a:cubicBezTo>
                  <a:cubicBezTo>
                    <a:pt x="865" y="222"/>
                    <a:pt x="865" y="222"/>
                    <a:pt x="865" y="222"/>
                  </a:cubicBezTo>
                  <a:lnTo>
                    <a:pt x="891" y="221"/>
                  </a:lnTo>
                  <a:close/>
                  <a:moveTo>
                    <a:pt x="42" y="125"/>
                  </a:moveTo>
                  <a:cubicBezTo>
                    <a:pt x="43" y="123"/>
                    <a:pt x="35" y="127"/>
                    <a:pt x="28" y="134"/>
                  </a:cubicBezTo>
                  <a:cubicBezTo>
                    <a:pt x="24" y="137"/>
                    <a:pt x="21" y="141"/>
                    <a:pt x="19" y="145"/>
                  </a:cubicBezTo>
                  <a:cubicBezTo>
                    <a:pt x="17" y="149"/>
                    <a:pt x="16" y="153"/>
                    <a:pt x="17" y="155"/>
                  </a:cubicBezTo>
                  <a:cubicBezTo>
                    <a:pt x="17" y="153"/>
                    <a:pt x="17" y="151"/>
                    <a:pt x="18" y="148"/>
                  </a:cubicBezTo>
                  <a:cubicBezTo>
                    <a:pt x="19" y="146"/>
                    <a:pt x="21" y="143"/>
                    <a:pt x="23" y="140"/>
                  </a:cubicBezTo>
                  <a:cubicBezTo>
                    <a:pt x="28" y="133"/>
                    <a:pt x="35" y="128"/>
                    <a:pt x="42" y="125"/>
                  </a:cubicBezTo>
                  <a:close/>
                  <a:moveTo>
                    <a:pt x="710" y="17"/>
                  </a:moveTo>
                  <a:cubicBezTo>
                    <a:pt x="674" y="19"/>
                    <a:pt x="674" y="19"/>
                    <a:pt x="674" y="19"/>
                  </a:cubicBezTo>
                  <a:cubicBezTo>
                    <a:pt x="702" y="19"/>
                    <a:pt x="682" y="19"/>
                    <a:pt x="710" y="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0" name="TextBox 19"/>
            <p:cNvSpPr txBox="1"/>
            <p:nvPr/>
          </p:nvSpPr>
          <p:spPr>
            <a:xfrm>
              <a:off x="2916621" y="693821"/>
              <a:ext cx="1112805" cy="646331"/>
            </a:xfrm>
            <a:prstGeom prst="rect">
              <a:avLst/>
            </a:prstGeom>
            <a:noFill/>
          </p:spPr>
          <p:txBody>
            <a:bodyPr wrap="none" rtlCol="0">
              <a:spAutoFit/>
            </a:bodyPr>
            <a:lstStyle/>
            <a:p>
              <a:r>
                <a:rPr lang="nl-NL" sz="3600" dirty="0">
                  <a:latin typeface="Arial Rounded MT Bold" panose="020F0704030504030204" pitchFamily="34" charset="0"/>
                </a:rPr>
                <a:t>STB</a:t>
              </a:r>
            </a:p>
          </p:txBody>
        </p:sp>
      </p:grpSp>
      <p:sp>
        <p:nvSpPr>
          <p:cNvPr id="42" name="Titel 1"/>
          <p:cNvSpPr txBox="1">
            <a:spLocks/>
          </p:cNvSpPr>
          <p:nvPr/>
        </p:nvSpPr>
        <p:spPr>
          <a:xfrm>
            <a:off x="457200" y="206375"/>
            <a:ext cx="7155305" cy="857250"/>
          </a:xfrm>
          <a:prstGeom prst="rect">
            <a:avLst/>
          </a:prstGeom>
        </p:spPr>
        <p:txBody>
          <a:bodyPr>
            <a:normAutofit/>
          </a:bodyPr>
          <a:lstStyle>
            <a:lvl1pPr algn="ctr" defTabSz="457200" rtl="0" eaLnBrk="1" latinLnBrk="0" hangingPunct="1">
              <a:spcBef>
                <a:spcPct val="0"/>
              </a:spcBef>
              <a:buNone/>
              <a:defRPr sz="4000" b="0" i="0" kern="1200">
                <a:solidFill>
                  <a:schemeClr val="tx1"/>
                </a:solidFill>
                <a:latin typeface="Arial"/>
                <a:ea typeface="+mj-ea"/>
                <a:cs typeface="Arial"/>
              </a:defRPr>
            </a:lvl1pPr>
          </a:lstStyle>
          <a:p>
            <a:pPr algn="l"/>
            <a:r>
              <a:rPr lang="nl-NL" dirty="0"/>
              <a:t>Next steps</a:t>
            </a:r>
          </a:p>
        </p:txBody>
      </p:sp>
      <p:sp>
        <p:nvSpPr>
          <p:cNvPr id="22" name="Tekstvak 21"/>
          <p:cNvSpPr txBox="1"/>
          <p:nvPr/>
        </p:nvSpPr>
        <p:spPr>
          <a:xfrm rot="19831899">
            <a:off x="4233583" y="3442051"/>
            <a:ext cx="4522583" cy="584775"/>
          </a:xfrm>
          <a:prstGeom prst="rect">
            <a:avLst/>
          </a:prstGeom>
          <a:solidFill>
            <a:srgbClr val="FF0000"/>
          </a:solidFill>
        </p:spPr>
        <p:txBody>
          <a:bodyPr wrap="square" rtlCol="0">
            <a:spAutoFit/>
          </a:bodyPr>
          <a:lstStyle/>
          <a:p>
            <a:r>
              <a:rPr lang="nl-NL" sz="3200" b="1" dirty="0" err="1">
                <a:latin typeface="Arial" panose="020B0604020202020204" pitchFamily="34" charset="0"/>
                <a:cs typeface="Arial" panose="020B0604020202020204" pitchFamily="34" charset="0"/>
              </a:rPr>
              <a:t>Need</a:t>
            </a:r>
            <a:r>
              <a:rPr lang="nl-NL" sz="3200" b="1" dirty="0">
                <a:latin typeface="Arial" panose="020B0604020202020204" pitchFamily="34" charset="0"/>
                <a:cs typeface="Arial" panose="020B0604020202020204" pitchFamily="34" charset="0"/>
              </a:rPr>
              <a:t> </a:t>
            </a:r>
            <a:r>
              <a:rPr lang="nl-NL" sz="3200" b="1" dirty="0" err="1">
                <a:latin typeface="Arial" panose="020B0604020202020204" pitchFamily="34" charset="0"/>
                <a:cs typeface="Arial" panose="020B0604020202020204" pitchFamily="34" charset="0"/>
              </a:rPr>
              <a:t>for</a:t>
            </a:r>
            <a:r>
              <a:rPr lang="nl-NL" sz="3200" b="1" dirty="0">
                <a:latin typeface="Arial" panose="020B0604020202020204" pitchFamily="34" charset="0"/>
                <a:cs typeface="Arial" panose="020B0604020202020204" pitchFamily="34" charset="0"/>
              </a:rPr>
              <a:t> </a:t>
            </a:r>
            <a:r>
              <a:rPr lang="nl-NL" sz="3200" b="1" dirty="0" err="1">
                <a:latin typeface="Arial" panose="020B0604020202020204" pitchFamily="34" charset="0"/>
                <a:cs typeface="Arial" panose="020B0604020202020204" pitchFamily="34" charset="0"/>
              </a:rPr>
              <a:t>stable</a:t>
            </a:r>
            <a:r>
              <a:rPr lang="nl-NL" sz="3200" b="1" dirty="0">
                <a:latin typeface="Arial" panose="020B0604020202020204" pitchFamily="34" charset="0"/>
                <a:cs typeface="Arial" panose="020B0604020202020204" pitchFamily="34" charset="0"/>
              </a:rPr>
              <a:t> </a:t>
            </a:r>
            <a:r>
              <a:rPr lang="nl-NL" sz="3200" b="1" dirty="0" err="1">
                <a:latin typeface="Arial" panose="020B0604020202020204" pitchFamily="34" charset="0"/>
                <a:cs typeface="Arial" panose="020B0604020202020204" pitchFamily="34" charset="0"/>
              </a:rPr>
              <a:t>specs</a:t>
            </a:r>
            <a:r>
              <a:rPr lang="nl-NL" sz="3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70543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1491" y="1210375"/>
            <a:ext cx="7101019" cy="1132133"/>
          </a:xfrm>
        </p:spPr>
        <p:txBody>
          <a:bodyPr>
            <a:noAutofit/>
          </a:bodyPr>
          <a:lstStyle/>
          <a:p>
            <a:r>
              <a:rPr lang="en-US" sz="3600" b="1" dirty="0"/>
              <a:t>Forum Guidelines for Phase A</a:t>
            </a:r>
          </a:p>
        </p:txBody>
      </p:sp>
      <p:sp>
        <p:nvSpPr>
          <p:cNvPr id="4" name="サブタイトル 3"/>
          <p:cNvSpPr>
            <a:spLocks noGrp="1"/>
          </p:cNvSpPr>
          <p:nvPr>
            <p:ph type="subTitle" idx="1"/>
          </p:nvPr>
        </p:nvSpPr>
        <p:spPr>
          <a:xfrm>
            <a:off x="1806042" y="2727238"/>
            <a:ext cx="5531917" cy="1022347"/>
          </a:xfrm>
        </p:spPr>
        <p:txBody>
          <a:bodyPr>
            <a:noAutofit/>
          </a:bodyPr>
          <a:lstStyle/>
          <a:p>
            <a:r>
              <a:rPr lang="en-US" altLang="ja-JP" dirty="0">
                <a:latin typeface="Arial" panose="020B0604020202020204" pitchFamily="34" charset="0"/>
                <a:ea typeface="Meiryo UI" panose="020B0604030504040204" pitchFamily="50" charset="-128"/>
                <a:cs typeface="Arial" panose="020B0604020202020204" pitchFamily="34" charset="0"/>
              </a:rPr>
              <a:t>Madeleine Noland</a:t>
            </a:r>
          </a:p>
          <a:p>
            <a:r>
              <a:rPr lang="en-US" sz="2800" dirty="0">
                <a:latin typeface="Arial" panose="020B0604020202020204" pitchFamily="34" charset="0"/>
                <a:ea typeface="Meiryo UI" panose="020B0604030504040204" pitchFamily="50" charset="-128"/>
                <a:cs typeface="Arial" panose="020B0604020202020204" pitchFamily="34" charset="0"/>
              </a:rPr>
              <a:t>LG Electronics</a:t>
            </a:r>
          </a:p>
          <a:p>
            <a:r>
              <a:rPr lang="en-US" sz="2800" dirty="0">
                <a:latin typeface="Arial" panose="020B0604020202020204" pitchFamily="34" charset="0"/>
                <a:ea typeface="Meiryo UI" panose="020B0604030504040204" pitchFamily="50" charset="-128"/>
                <a:cs typeface="Arial" panose="020B0604020202020204" pitchFamily="34" charset="0"/>
              </a:rPr>
              <a:t>Guidelines Working Group Chair</a:t>
            </a:r>
            <a:endParaRPr lang="en-US" sz="2800" dirty="0"/>
          </a:p>
        </p:txBody>
      </p:sp>
    </p:spTree>
    <p:extLst>
      <p:ext uri="{BB962C8B-B14F-4D97-AF65-F5344CB8AC3E}">
        <p14:creationId xmlns:p14="http://schemas.microsoft.com/office/powerpoint/2010/main" val="1006121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Ultra HD Forum Phase A Guidelines</a:t>
            </a:r>
          </a:p>
        </p:txBody>
      </p:sp>
      <p:sp>
        <p:nvSpPr>
          <p:cNvPr id="8" name="Content Placeholder 7"/>
          <p:cNvSpPr>
            <a:spLocks noGrp="1"/>
          </p:cNvSpPr>
          <p:nvPr>
            <p:ph idx="1"/>
          </p:nvPr>
        </p:nvSpPr>
        <p:spPr/>
        <p:txBody>
          <a:bodyPr>
            <a:normAutofit fontScale="62500" lnSpcReduction="20000"/>
          </a:bodyPr>
          <a:lstStyle/>
          <a:p>
            <a:r>
              <a:rPr lang="en-US" dirty="0"/>
              <a:t>Focus on end-to-end work flows for real-time program streams (aka “linear services”)</a:t>
            </a:r>
          </a:p>
          <a:p>
            <a:r>
              <a:rPr lang="en-US" dirty="0"/>
              <a:t>Live and pre-recorded programming</a:t>
            </a:r>
          </a:p>
          <a:p>
            <a:r>
              <a:rPr lang="en-US" dirty="0"/>
              <a:t>“On-the-fly” assembly of the service</a:t>
            </a:r>
          </a:p>
          <a:p>
            <a:pPr lvl="1"/>
            <a:r>
              <a:rPr lang="en-US" dirty="0"/>
              <a:t>Interstitial insertion and graphic overlays at multiple points in the supply chain</a:t>
            </a:r>
          </a:p>
          <a:p>
            <a:r>
              <a:rPr lang="en-US" dirty="0"/>
              <a:t>Phase A = 2016</a:t>
            </a:r>
          </a:p>
          <a:p>
            <a:pPr lvl="1"/>
            <a:r>
              <a:rPr lang="en-US" dirty="0"/>
              <a:t>Technologies and procedures that can be used in 2016</a:t>
            </a:r>
          </a:p>
          <a:p>
            <a:r>
              <a:rPr lang="en-US" dirty="0"/>
              <a:t>Phase A linear services are likely to be delivered via MVPDs and OTT</a:t>
            </a:r>
          </a:p>
          <a:p>
            <a:pPr lvl="1"/>
            <a:r>
              <a:rPr lang="en-US" dirty="0"/>
              <a:t>OTA broadcast services will commence in 2017 in Korea</a:t>
            </a:r>
          </a:p>
        </p:txBody>
      </p:sp>
    </p:spTree>
    <p:extLst>
      <p:ext uri="{BB962C8B-B14F-4D97-AF65-F5344CB8AC3E}">
        <p14:creationId xmlns:p14="http://schemas.microsoft.com/office/powerpoint/2010/main" val="1866285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UHD Phase A – Definition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0023614"/>
              </p:ext>
            </p:extLst>
          </p:nvPr>
        </p:nvGraphicFramePr>
        <p:xfrm>
          <a:off x="457200" y="971550"/>
          <a:ext cx="6248400" cy="3857752"/>
        </p:xfrm>
        <a:graphic>
          <a:graphicData uri="http://schemas.openxmlformats.org/drawingml/2006/table">
            <a:tbl>
              <a:tblPr firstRow="1" bandRow="1">
                <a:tableStyleId>{D7AC3CCA-C797-4891-BE02-D94E43425B78}</a:tableStyleId>
              </a:tblPr>
              <a:tblGrid>
                <a:gridCol w="2733675">
                  <a:extLst>
                    <a:ext uri="{9D8B030D-6E8A-4147-A177-3AD203B41FA5}">
                      <a16:colId xmlns:a16="http://schemas.microsoft.com/office/drawing/2014/main" val="20000"/>
                    </a:ext>
                  </a:extLst>
                </a:gridCol>
                <a:gridCol w="3514725">
                  <a:extLst>
                    <a:ext uri="{9D8B030D-6E8A-4147-A177-3AD203B41FA5}">
                      <a16:colId xmlns:a16="http://schemas.microsoft.com/office/drawing/2014/main" val="20001"/>
                    </a:ext>
                  </a:extLst>
                </a:gridCol>
              </a:tblGrid>
              <a:tr h="370840">
                <a:tc>
                  <a:txBody>
                    <a:bodyPr/>
                    <a:lstStyle/>
                    <a:p>
                      <a:pPr>
                        <a:lnSpc>
                          <a:spcPct val="115000"/>
                        </a:lnSpc>
                        <a:spcAft>
                          <a:spcPts val="0"/>
                        </a:spcAft>
                      </a:pPr>
                      <a:r>
                        <a:rPr lang="en-US" sz="1800" b="0" dirty="0">
                          <a:effectLst/>
                        </a:rPr>
                        <a:t>Spatial Resolution</a:t>
                      </a:r>
                      <a:endParaRPr lang="en-US" sz="1800" b="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b="0" dirty="0">
                          <a:effectLst/>
                        </a:rPr>
                        <a:t>1080p* or 2160p</a:t>
                      </a:r>
                      <a:endParaRPr lang="en-US" sz="1800" b="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nSpc>
                          <a:spcPct val="115000"/>
                        </a:lnSpc>
                        <a:spcAft>
                          <a:spcPts val="0"/>
                        </a:spcAft>
                      </a:pPr>
                      <a:r>
                        <a:rPr lang="en-US" sz="1800" dirty="0">
                          <a:effectLst/>
                        </a:rPr>
                        <a:t>Color Space</a:t>
                      </a:r>
                      <a:endParaRPr lang="en-U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BT.709, BT.2020</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nSpc>
                          <a:spcPct val="115000"/>
                        </a:lnSpc>
                        <a:spcAft>
                          <a:spcPts val="0"/>
                        </a:spcAft>
                      </a:pPr>
                      <a:r>
                        <a:rPr lang="en-US" sz="1800">
                          <a:effectLst/>
                        </a:rPr>
                        <a:t>Bit Depth</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10-bit</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nSpc>
                          <a:spcPct val="115000"/>
                        </a:lnSpc>
                        <a:spcAft>
                          <a:spcPts val="0"/>
                        </a:spcAft>
                      </a:pPr>
                      <a:r>
                        <a:rPr lang="en-US" sz="1800" dirty="0">
                          <a:effectLst/>
                        </a:rPr>
                        <a:t>Dynamic Range</a:t>
                      </a:r>
                      <a:endParaRPr lang="en-U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SDR, PQ, HLG</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nSpc>
                          <a:spcPct val="115000"/>
                        </a:lnSpc>
                        <a:spcAft>
                          <a:spcPts val="0"/>
                        </a:spcAft>
                      </a:pPr>
                      <a:r>
                        <a:rPr lang="en-US" sz="1800">
                          <a:effectLst/>
                        </a:rPr>
                        <a:t>Frame Rate**</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dirty="0">
                          <a:effectLst/>
                        </a:rPr>
                        <a:t>24, 25, 30, 50, 60</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a:lnSpc>
                          <a:spcPct val="115000"/>
                        </a:lnSpc>
                        <a:spcAft>
                          <a:spcPts val="0"/>
                        </a:spcAft>
                      </a:pPr>
                      <a:r>
                        <a:rPr lang="en-US" sz="1800" dirty="0">
                          <a:effectLst/>
                        </a:rPr>
                        <a:t>Distribution Video Codec</a:t>
                      </a:r>
                      <a:endParaRPr lang="en-U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dirty="0">
                          <a:effectLst/>
                        </a:rPr>
                        <a:t>HEVC, Main 10, Level 5.1</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a:lnSpc>
                          <a:spcPct val="115000"/>
                        </a:lnSpc>
                        <a:spcAft>
                          <a:spcPts val="0"/>
                        </a:spcAft>
                      </a:pPr>
                      <a:r>
                        <a:rPr lang="en-US" sz="1800" dirty="0">
                          <a:effectLst/>
                        </a:rPr>
                        <a:t>Audio Format</a:t>
                      </a:r>
                      <a:endParaRPr lang="en-U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dirty="0">
                          <a:effectLst/>
                        </a:rPr>
                        <a:t>Stereo, 5.1, channel-based immersive audio</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a:lnSpc>
                          <a:spcPct val="115000"/>
                        </a:lnSpc>
                        <a:spcAft>
                          <a:spcPts val="0"/>
                        </a:spcAft>
                      </a:pPr>
                      <a:r>
                        <a:rPr lang="en-US" sz="1800">
                          <a:effectLst/>
                        </a:rPr>
                        <a:t>Audio Codec</a:t>
                      </a:r>
                      <a:endParaRPr lang="en-US" sz="180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AC-3, EAC-3, HE-ACC, AAC-LC</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70840">
                <a:tc>
                  <a:txBody>
                    <a:bodyPr/>
                    <a:lstStyle/>
                    <a:p>
                      <a:pPr>
                        <a:lnSpc>
                          <a:spcPct val="115000"/>
                        </a:lnSpc>
                        <a:spcAft>
                          <a:spcPts val="0"/>
                        </a:spcAft>
                      </a:pPr>
                      <a:r>
                        <a:rPr lang="en-US" sz="1800" dirty="0">
                          <a:effectLst/>
                        </a:rPr>
                        <a:t>Captions/Subs Coding (in/out formats) </a:t>
                      </a:r>
                      <a:endParaRPr lang="en-U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dirty="0">
                          <a:effectLst/>
                        </a:rPr>
                        <a:t>CTA-608/708, ETSI 300 743, ETSI 300 472, SCTE-27, IMSC1</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6" name="Rectangle 5"/>
          <p:cNvSpPr/>
          <p:nvPr/>
        </p:nvSpPr>
        <p:spPr>
          <a:xfrm>
            <a:off x="6781800" y="1123950"/>
            <a:ext cx="2209800" cy="2123658"/>
          </a:xfrm>
          <a:prstGeom prst="rect">
            <a:avLst/>
          </a:prstGeom>
        </p:spPr>
        <p:txBody>
          <a:bodyPr wrap="square">
            <a:spAutoFit/>
          </a:bodyPr>
          <a:lstStyle/>
          <a:p>
            <a:r>
              <a:rPr lang="en-US" sz="1100" dirty="0"/>
              <a:t>*1080p together with WCG and HDR fulfills certain use cases for UHD Phase A services and is therefore considered to be an Ultra HD format for the purposes of these guidelines. 1080p without WCG or HDR is considered to be an HD format. The possibility of 1080i or 720p plus HDR and WCG are not considered here. HDR and WCG for multiscreen resolutions may be considered in the future.</a:t>
            </a:r>
          </a:p>
        </p:txBody>
      </p:sp>
      <p:sp>
        <p:nvSpPr>
          <p:cNvPr id="7" name="Rectangle 6"/>
          <p:cNvSpPr/>
          <p:nvPr/>
        </p:nvSpPr>
        <p:spPr>
          <a:xfrm>
            <a:off x="6781800" y="3257550"/>
            <a:ext cx="2209800" cy="938719"/>
          </a:xfrm>
          <a:prstGeom prst="rect">
            <a:avLst/>
          </a:prstGeom>
        </p:spPr>
        <p:txBody>
          <a:bodyPr wrap="square">
            <a:spAutoFit/>
          </a:bodyPr>
          <a:lstStyle/>
          <a:p>
            <a:r>
              <a:rPr lang="en-US" sz="1100" dirty="0"/>
              <a:t> **Fractional frame rates for 24, 30 and 60 fps are included, but not preferred. Lower frame rates may be best applied to cinematic content.</a:t>
            </a:r>
          </a:p>
        </p:txBody>
      </p:sp>
    </p:spTree>
    <p:extLst>
      <p:ext uri="{BB962C8B-B14F-4D97-AF65-F5344CB8AC3E}">
        <p14:creationId xmlns:p14="http://schemas.microsoft.com/office/powerpoint/2010/main" val="1584958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ITU-R BT.709, BT.2020, BT.2100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9586655"/>
              </p:ext>
            </p:extLst>
          </p:nvPr>
        </p:nvGraphicFramePr>
        <p:xfrm>
          <a:off x="457200" y="1200150"/>
          <a:ext cx="8229600" cy="3175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en-US" sz="1600" dirty="0"/>
                    </a:p>
                  </a:txBody>
                  <a:tcPr/>
                </a:tc>
                <a:tc>
                  <a:txBody>
                    <a:bodyPr/>
                    <a:lstStyle/>
                    <a:p>
                      <a:r>
                        <a:rPr lang="en-US" sz="1600" dirty="0"/>
                        <a:t>BT.709</a:t>
                      </a:r>
                    </a:p>
                  </a:txBody>
                  <a:tcPr/>
                </a:tc>
                <a:tc>
                  <a:txBody>
                    <a:bodyPr/>
                    <a:lstStyle/>
                    <a:p>
                      <a:r>
                        <a:rPr lang="en-US" sz="1600" dirty="0"/>
                        <a:t>BT.2020</a:t>
                      </a:r>
                    </a:p>
                  </a:txBody>
                  <a:tcPr/>
                </a:tc>
                <a:tc>
                  <a:txBody>
                    <a:bodyPr/>
                    <a:lstStyle/>
                    <a:p>
                      <a:r>
                        <a:rPr lang="en-US" sz="1600" dirty="0"/>
                        <a:t>BT.2100</a:t>
                      </a:r>
                    </a:p>
                  </a:txBody>
                  <a:tcPr/>
                </a:tc>
                <a:extLst>
                  <a:ext uri="{0D108BD9-81ED-4DB2-BD59-A6C34878D82A}">
                    <a16:rowId xmlns:a16="http://schemas.microsoft.com/office/drawing/2014/main" val="10000"/>
                  </a:ext>
                </a:extLst>
              </a:tr>
              <a:tr h="370840">
                <a:tc>
                  <a:txBody>
                    <a:bodyPr/>
                    <a:lstStyle/>
                    <a:p>
                      <a:r>
                        <a:rPr lang="en-US" sz="1600" dirty="0"/>
                        <a:t>Spatial</a:t>
                      </a:r>
                      <a:r>
                        <a:rPr lang="en-US" sz="1600" baseline="0" dirty="0"/>
                        <a:t> resolution</a:t>
                      </a:r>
                      <a:endParaRPr lang="en-US" sz="1600" dirty="0"/>
                    </a:p>
                  </a:txBody>
                  <a:tcPr/>
                </a:tc>
                <a:tc>
                  <a:txBody>
                    <a:bodyPr/>
                    <a:lstStyle/>
                    <a:p>
                      <a:r>
                        <a:rPr lang="en-US" sz="1600" dirty="0"/>
                        <a:t>HD</a:t>
                      </a:r>
                    </a:p>
                  </a:txBody>
                  <a:tcPr/>
                </a:tc>
                <a:tc>
                  <a:txBody>
                    <a:bodyPr/>
                    <a:lstStyle/>
                    <a:p>
                      <a:r>
                        <a:rPr lang="en-US" sz="1600" dirty="0"/>
                        <a:t>UHD, 8k</a:t>
                      </a:r>
                    </a:p>
                  </a:txBody>
                  <a:tcPr/>
                </a:tc>
                <a:tc>
                  <a:txBody>
                    <a:bodyPr/>
                    <a:lstStyle/>
                    <a:p>
                      <a:r>
                        <a:rPr lang="en-US" sz="1600" dirty="0"/>
                        <a:t>HD, UHD, 8k</a:t>
                      </a:r>
                    </a:p>
                  </a:txBody>
                  <a:tcPr/>
                </a:tc>
                <a:extLst>
                  <a:ext uri="{0D108BD9-81ED-4DB2-BD59-A6C34878D82A}">
                    <a16:rowId xmlns:a16="http://schemas.microsoft.com/office/drawing/2014/main" val="10001"/>
                  </a:ext>
                </a:extLst>
              </a:tr>
              <a:tr h="370840">
                <a:tc>
                  <a:txBody>
                    <a:bodyPr/>
                    <a:lstStyle/>
                    <a:p>
                      <a:r>
                        <a:rPr lang="en-US" sz="1600" dirty="0"/>
                        <a:t>Framerates </a:t>
                      </a:r>
                      <a:br>
                        <a:rPr lang="en-US" sz="1600" dirty="0"/>
                      </a:br>
                      <a:r>
                        <a:rPr lang="en-US" sz="1600" dirty="0"/>
                        <a:t>(integer</a:t>
                      </a:r>
                      <a:r>
                        <a:rPr lang="en-US" sz="1600" baseline="0" dirty="0"/>
                        <a:t> &amp; fractional)</a:t>
                      </a:r>
                      <a:endParaRPr lang="en-US" sz="1600" dirty="0"/>
                    </a:p>
                  </a:txBody>
                  <a:tcPr/>
                </a:tc>
                <a:tc>
                  <a:txBody>
                    <a:bodyPr/>
                    <a:lstStyle/>
                    <a:p>
                      <a:r>
                        <a:rPr lang="en-US" sz="1600" dirty="0"/>
                        <a:t>24, 25, 30, 50, 60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24, 25, 30, 50, 60, 120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24, 25, 30, 50, 60, 120</a:t>
                      </a:r>
                    </a:p>
                  </a:txBody>
                  <a:tcPr/>
                </a:tc>
                <a:extLst>
                  <a:ext uri="{0D108BD9-81ED-4DB2-BD59-A6C34878D82A}">
                    <a16:rowId xmlns:a16="http://schemas.microsoft.com/office/drawing/2014/main" val="10002"/>
                  </a:ext>
                </a:extLst>
              </a:tr>
              <a:tr h="370840">
                <a:tc>
                  <a:txBody>
                    <a:bodyPr/>
                    <a:lstStyle/>
                    <a:p>
                      <a:r>
                        <a:rPr lang="en-US" sz="1600" dirty="0"/>
                        <a:t>Interlace/Progressive</a:t>
                      </a:r>
                    </a:p>
                  </a:txBody>
                  <a:tcPr/>
                </a:tc>
                <a:tc>
                  <a:txBody>
                    <a:bodyPr/>
                    <a:lstStyle/>
                    <a:p>
                      <a:r>
                        <a:rPr lang="en-US" sz="1600" dirty="0"/>
                        <a:t>Interlace, Progressive</a:t>
                      </a:r>
                    </a:p>
                  </a:txBody>
                  <a:tcPr/>
                </a:tc>
                <a:tc>
                  <a:txBody>
                    <a:bodyPr/>
                    <a:lstStyle/>
                    <a:p>
                      <a:r>
                        <a:rPr lang="en-US" sz="1600" dirty="0"/>
                        <a:t>Progressive</a:t>
                      </a:r>
                    </a:p>
                  </a:txBody>
                  <a:tcPr/>
                </a:tc>
                <a:tc>
                  <a:txBody>
                    <a:bodyPr/>
                    <a:lstStyle/>
                    <a:p>
                      <a:r>
                        <a:rPr lang="en-US" sz="1600" dirty="0"/>
                        <a:t>Progressive</a:t>
                      </a:r>
                    </a:p>
                  </a:txBody>
                  <a:tcPr/>
                </a:tc>
                <a:extLst>
                  <a:ext uri="{0D108BD9-81ED-4DB2-BD59-A6C34878D82A}">
                    <a16:rowId xmlns:a16="http://schemas.microsoft.com/office/drawing/2014/main" val="10003"/>
                  </a:ext>
                </a:extLst>
              </a:tr>
              <a:tr h="370840">
                <a:tc>
                  <a:txBody>
                    <a:bodyPr/>
                    <a:lstStyle/>
                    <a:p>
                      <a:r>
                        <a:rPr lang="en-US" sz="1600" dirty="0"/>
                        <a:t>Color</a:t>
                      </a:r>
                      <a:r>
                        <a:rPr lang="en-US" sz="1600" baseline="0" dirty="0"/>
                        <a:t> Space</a:t>
                      </a:r>
                      <a:endParaRPr lang="en-US" sz="1600" dirty="0"/>
                    </a:p>
                  </a:txBody>
                  <a:tcPr/>
                </a:tc>
                <a:tc>
                  <a:txBody>
                    <a:bodyPr/>
                    <a:lstStyle/>
                    <a:p>
                      <a:r>
                        <a:rPr lang="en-US" sz="1600" dirty="0"/>
                        <a:t>BT.709</a:t>
                      </a:r>
                    </a:p>
                  </a:txBody>
                  <a:tcPr/>
                </a:tc>
                <a:tc>
                  <a:txBody>
                    <a:bodyPr/>
                    <a:lstStyle/>
                    <a:p>
                      <a:r>
                        <a:rPr lang="en-US" sz="1600" dirty="0"/>
                        <a:t>BT.2020</a:t>
                      </a:r>
                    </a:p>
                  </a:txBody>
                  <a:tcPr/>
                </a:tc>
                <a:tc>
                  <a:txBody>
                    <a:bodyPr/>
                    <a:lstStyle/>
                    <a:p>
                      <a:r>
                        <a:rPr lang="en-US" sz="1600" dirty="0"/>
                        <a:t>BT.2020</a:t>
                      </a:r>
                    </a:p>
                  </a:txBody>
                  <a:tcPr/>
                </a:tc>
                <a:extLst>
                  <a:ext uri="{0D108BD9-81ED-4DB2-BD59-A6C34878D82A}">
                    <a16:rowId xmlns:a16="http://schemas.microsoft.com/office/drawing/2014/main" val="10004"/>
                  </a:ext>
                </a:extLst>
              </a:tr>
              <a:tr h="370840">
                <a:tc>
                  <a:txBody>
                    <a:bodyPr/>
                    <a:lstStyle/>
                    <a:p>
                      <a:r>
                        <a:rPr lang="en-US" sz="1600" dirty="0"/>
                        <a:t>Dynamic Range</a:t>
                      </a:r>
                    </a:p>
                  </a:txBody>
                  <a:tcPr/>
                </a:tc>
                <a:tc>
                  <a:txBody>
                    <a:bodyPr/>
                    <a:lstStyle/>
                    <a:p>
                      <a:r>
                        <a:rPr lang="en-US" sz="1600" dirty="0"/>
                        <a:t>SDR (BT.1886)</a:t>
                      </a:r>
                    </a:p>
                  </a:txBody>
                  <a:tcPr/>
                </a:tc>
                <a:tc>
                  <a:txBody>
                    <a:bodyPr/>
                    <a:lstStyle/>
                    <a:p>
                      <a:r>
                        <a:rPr lang="en-US" sz="1600" dirty="0"/>
                        <a:t>SDR (BT.1886)</a:t>
                      </a:r>
                    </a:p>
                  </a:txBody>
                  <a:tcPr/>
                </a:tc>
                <a:tc>
                  <a:txBody>
                    <a:bodyPr/>
                    <a:lstStyle/>
                    <a:p>
                      <a:r>
                        <a:rPr lang="en-US" sz="1600" dirty="0"/>
                        <a:t>HDR (PQ,</a:t>
                      </a:r>
                      <a:r>
                        <a:rPr lang="en-US" sz="1600" baseline="0" dirty="0"/>
                        <a:t> HLG)</a:t>
                      </a:r>
                      <a:endParaRPr lang="en-US" sz="1600" dirty="0"/>
                    </a:p>
                  </a:txBody>
                  <a:tcPr/>
                </a:tc>
                <a:extLst>
                  <a:ext uri="{0D108BD9-81ED-4DB2-BD59-A6C34878D82A}">
                    <a16:rowId xmlns:a16="http://schemas.microsoft.com/office/drawing/2014/main" val="10005"/>
                  </a:ext>
                </a:extLst>
              </a:tr>
              <a:tr h="370840">
                <a:tc>
                  <a:txBody>
                    <a:bodyPr/>
                    <a:lstStyle/>
                    <a:p>
                      <a:r>
                        <a:rPr lang="en-US" sz="1600" dirty="0"/>
                        <a:t>Bit Depth</a:t>
                      </a:r>
                    </a:p>
                  </a:txBody>
                  <a:tcPr/>
                </a:tc>
                <a:tc>
                  <a:txBody>
                    <a:bodyPr/>
                    <a:lstStyle/>
                    <a:p>
                      <a:r>
                        <a:rPr lang="en-US" sz="1600" dirty="0"/>
                        <a:t>8,</a:t>
                      </a:r>
                      <a:r>
                        <a:rPr lang="en-US" sz="1600" baseline="0" dirty="0"/>
                        <a:t> </a:t>
                      </a:r>
                      <a:r>
                        <a:rPr lang="en-US" sz="1600" dirty="0"/>
                        <a:t>10</a:t>
                      </a:r>
                    </a:p>
                  </a:txBody>
                  <a:tcPr/>
                </a:tc>
                <a:tc>
                  <a:txBody>
                    <a:bodyPr/>
                    <a:lstStyle/>
                    <a:p>
                      <a:r>
                        <a:rPr lang="en-US" sz="1600" dirty="0"/>
                        <a:t>10,</a:t>
                      </a:r>
                      <a:r>
                        <a:rPr lang="en-US" sz="1600" baseline="0" dirty="0"/>
                        <a:t> 12</a:t>
                      </a:r>
                      <a:endParaRPr lang="en-US" sz="1600" dirty="0"/>
                    </a:p>
                  </a:txBody>
                  <a:tcPr/>
                </a:tc>
                <a:tc>
                  <a:txBody>
                    <a:bodyPr/>
                    <a:lstStyle/>
                    <a:p>
                      <a:r>
                        <a:rPr lang="en-US" sz="1600" dirty="0"/>
                        <a:t>10, 12</a:t>
                      </a:r>
                    </a:p>
                  </a:txBody>
                  <a:tcPr/>
                </a:tc>
                <a:extLst>
                  <a:ext uri="{0D108BD9-81ED-4DB2-BD59-A6C34878D82A}">
                    <a16:rowId xmlns:a16="http://schemas.microsoft.com/office/drawing/2014/main" val="10006"/>
                  </a:ext>
                </a:extLst>
              </a:tr>
              <a:tr h="370840">
                <a:tc>
                  <a:txBody>
                    <a:bodyPr/>
                    <a:lstStyle/>
                    <a:p>
                      <a:r>
                        <a:rPr lang="en-US" sz="1600" dirty="0"/>
                        <a:t>Color representation</a:t>
                      </a:r>
                    </a:p>
                  </a:txBody>
                  <a:tcPr/>
                </a:tc>
                <a:tc>
                  <a:txBody>
                    <a:bodyPr/>
                    <a:lstStyle/>
                    <a:p>
                      <a:r>
                        <a:rPr lang="en-US" sz="1600" dirty="0"/>
                        <a:t>RGB,</a:t>
                      </a:r>
                      <a:r>
                        <a:rPr lang="en-US" sz="1600" baseline="0" dirty="0"/>
                        <a:t> </a:t>
                      </a:r>
                      <a:r>
                        <a:rPr lang="en-US" sz="1600" baseline="0" dirty="0" err="1"/>
                        <a:t>YCbCr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RGB,</a:t>
                      </a:r>
                      <a:r>
                        <a:rPr lang="en-US" sz="1600" baseline="0" dirty="0"/>
                        <a:t> </a:t>
                      </a:r>
                      <a:r>
                        <a:rPr lang="en-US" sz="1600" baseline="0" dirty="0" err="1"/>
                        <a:t>YCbCr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RGB,</a:t>
                      </a:r>
                      <a:r>
                        <a:rPr lang="en-US" sz="1600" baseline="0" dirty="0"/>
                        <a:t> </a:t>
                      </a:r>
                      <a:r>
                        <a:rPr lang="en-US" sz="1600" baseline="0" dirty="0" err="1"/>
                        <a:t>YCbCr</a:t>
                      </a:r>
                      <a:r>
                        <a:rPr lang="en-US" sz="1600" baseline="0" dirty="0"/>
                        <a:t>, </a:t>
                      </a:r>
                      <a:r>
                        <a:rPr lang="en-US" sz="1600" baseline="0" dirty="0" err="1"/>
                        <a:t>ICtCp</a:t>
                      </a:r>
                      <a:endParaRPr lang="en-US" sz="1600" dirty="0"/>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378615" y="4493408"/>
            <a:ext cx="6867714" cy="369332"/>
          </a:xfrm>
          <a:prstGeom prst="rect">
            <a:avLst/>
          </a:prstGeom>
          <a:noFill/>
        </p:spPr>
        <p:txBody>
          <a:bodyPr wrap="none" rtlCol="0">
            <a:spAutoFit/>
          </a:bodyPr>
          <a:lstStyle/>
          <a:p>
            <a:r>
              <a:rPr lang="en-US" dirty="0"/>
              <a:t>Phase A Guidelines uses BT.709 and BT.2020 as Color Space references. </a:t>
            </a:r>
          </a:p>
        </p:txBody>
      </p:sp>
    </p:spTree>
    <p:extLst>
      <p:ext uri="{BB962C8B-B14F-4D97-AF65-F5344CB8AC3E}">
        <p14:creationId xmlns:p14="http://schemas.microsoft.com/office/powerpoint/2010/main" val="11402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UHD Phase A – HDR and WCG</a:t>
            </a:r>
          </a:p>
        </p:txBody>
      </p:sp>
      <p:sp>
        <p:nvSpPr>
          <p:cNvPr id="3" name="Content Placeholder 2"/>
          <p:cNvSpPr>
            <a:spLocks noGrp="1"/>
          </p:cNvSpPr>
          <p:nvPr>
            <p:ph idx="1"/>
          </p:nvPr>
        </p:nvSpPr>
        <p:spPr/>
        <p:txBody>
          <a:bodyPr>
            <a:noAutofit/>
          </a:bodyPr>
          <a:lstStyle/>
          <a:p>
            <a:r>
              <a:rPr lang="en-US" sz="2400" dirty="0"/>
              <a:t>HDR Transfer functions in Phase A :</a:t>
            </a:r>
          </a:p>
          <a:p>
            <a:pPr lvl="1"/>
            <a:r>
              <a:rPr lang="en-US" sz="2000" dirty="0"/>
              <a:t>PQ</a:t>
            </a:r>
          </a:p>
          <a:p>
            <a:pPr lvl="1"/>
            <a:r>
              <a:rPr lang="en-US" sz="2000" dirty="0"/>
              <a:t>HLG</a:t>
            </a:r>
          </a:p>
          <a:p>
            <a:r>
              <a:rPr lang="en-US" sz="2400" dirty="0"/>
              <a:t>HDR “Packages” in Phase A:</a:t>
            </a:r>
          </a:p>
          <a:p>
            <a:pPr lvl="1"/>
            <a:r>
              <a:rPr lang="en-US" sz="2000" dirty="0"/>
              <a:t>PQ10*	PQ EOTF, BT.2020 color gamut,10-bit depth</a:t>
            </a:r>
          </a:p>
          <a:p>
            <a:pPr lvl="1"/>
            <a:r>
              <a:rPr lang="en-US" sz="2000" dirty="0"/>
              <a:t>HLG10*	HLG OETF, BT.2020 color gamut, 10-bit depth</a:t>
            </a:r>
          </a:p>
          <a:p>
            <a:pPr lvl="1"/>
            <a:r>
              <a:rPr lang="en-US" sz="2000" dirty="0"/>
              <a:t>HDR10	PQ EOTF, BT.2020 color gamut,10-bit depth </a:t>
            </a:r>
            <a:br>
              <a:rPr lang="en-US" sz="2000" dirty="0"/>
            </a:br>
            <a:r>
              <a:rPr lang="en-US" sz="2000" dirty="0"/>
              <a:t>		plus metadata: SMPTE ST 2086, </a:t>
            </a:r>
            <a:r>
              <a:rPr lang="en-US" sz="2000" dirty="0" err="1"/>
              <a:t>MaxFALL</a:t>
            </a:r>
            <a:r>
              <a:rPr lang="en-US" sz="2000" dirty="0"/>
              <a:t>, </a:t>
            </a:r>
            <a:r>
              <a:rPr lang="en-US" sz="2000" dirty="0" err="1"/>
              <a:t>MaxCLL</a:t>
            </a:r>
            <a:endParaRPr lang="en-US" sz="2000" dirty="0"/>
          </a:p>
          <a:p>
            <a:pPr marL="57150" indent="0">
              <a:buNone/>
            </a:pPr>
            <a:endParaRPr lang="en-US" sz="1600" dirty="0"/>
          </a:p>
          <a:p>
            <a:pPr marL="57150" indent="0" algn="r">
              <a:buNone/>
            </a:pPr>
            <a:r>
              <a:rPr lang="en-US" sz="1600" dirty="0"/>
              <a:t>*Ultra HD Forum terms</a:t>
            </a:r>
          </a:p>
        </p:txBody>
      </p:sp>
    </p:spTree>
    <p:extLst>
      <p:ext uri="{BB962C8B-B14F-4D97-AF65-F5344CB8AC3E}">
        <p14:creationId xmlns:p14="http://schemas.microsoft.com/office/powerpoint/2010/main" val="2957049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Signaling PQ10 &amp; HLG10 in HEVC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236138"/>
              </p:ext>
            </p:extLst>
          </p:nvPr>
        </p:nvGraphicFramePr>
        <p:xfrm>
          <a:off x="457200" y="1200150"/>
          <a:ext cx="8229603" cy="3012440"/>
        </p:xfrm>
        <a:graphic>
          <a:graphicData uri="http://schemas.openxmlformats.org/drawingml/2006/table">
            <a:tbl>
              <a:tblPr firstRow="1" bandRow="1">
                <a:tableStyleId>{B301B821-A1FF-4177-AEE7-76D212191A09}</a:tableStyleId>
              </a:tblPr>
              <a:tblGrid>
                <a:gridCol w="557213">
                  <a:extLst>
                    <a:ext uri="{9D8B030D-6E8A-4147-A177-3AD203B41FA5}">
                      <a16:colId xmlns:a16="http://schemas.microsoft.com/office/drawing/2014/main" val="20000"/>
                    </a:ext>
                  </a:extLst>
                </a:gridCol>
                <a:gridCol w="3686176">
                  <a:extLst>
                    <a:ext uri="{9D8B030D-6E8A-4147-A177-3AD203B41FA5}">
                      <a16:colId xmlns:a16="http://schemas.microsoft.com/office/drawing/2014/main" val="20001"/>
                    </a:ext>
                  </a:extLst>
                </a:gridCol>
                <a:gridCol w="1264444">
                  <a:extLst>
                    <a:ext uri="{9D8B030D-6E8A-4147-A177-3AD203B41FA5}">
                      <a16:colId xmlns:a16="http://schemas.microsoft.com/office/drawing/2014/main" val="20002"/>
                    </a:ext>
                  </a:extLst>
                </a:gridCol>
                <a:gridCol w="1343026">
                  <a:extLst>
                    <a:ext uri="{9D8B030D-6E8A-4147-A177-3AD203B41FA5}">
                      <a16:colId xmlns:a16="http://schemas.microsoft.com/office/drawing/2014/main" val="20003"/>
                    </a:ext>
                  </a:extLst>
                </a:gridCol>
                <a:gridCol w="1378744">
                  <a:extLst>
                    <a:ext uri="{9D8B030D-6E8A-4147-A177-3AD203B41FA5}">
                      <a16:colId xmlns:a16="http://schemas.microsoft.com/office/drawing/2014/main" val="20004"/>
                    </a:ext>
                  </a:extLst>
                </a:gridCol>
              </a:tblGrid>
              <a:tr h="370840">
                <a:tc gridSpan="2">
                  <a:txBody>
                    <a:bodyPr/>
                    <a:lstStyle/>
                    <a:p>
                      <a:endParaRPr lang="en-US" sz="1600" dirty="0"/>
                    </a:p>
                    <a:p>
                      <a:r>
                        <a:rPr lang="en-US" sz="1600" dirty="0"/>
                        <a:t>HEVC Main10 Profile </a:t>
                      </a:r>
                      <a:r>
                        <a:rPr lang="en-US" sz="1600" dirty="0" err="1"/>
                        <a:t>bitstream</a:t>
                      </a:r>
                      <a:r>
                        <a:rPr lang="en-US" sz="1600" dirty="0"/>
                        <a:t> elements</a:t>
                      </a:r>
                    </a:p>
                  </a:txBody>
                  <a:tcPr/>
                </a:tc>
                <a:tc hMerge="1">
                  <a:txBody>
                    <a:bodyPr/>
                    <a:lstStyle/>
                    <a:p>
                      <a:endParaRPr lang="en-US" dirty="0"/>
                    </a:p>
                  </a:txBody>
                  <a:tcPr/>
                </a:tc>
                <a:tc>
                  <a:txBody>
                    <a:bodyPr/>
                    <a:lstStyle/>
                    <a:p>
                      <a:endParaRPr lang="en-US" sz="1600" dirty="0"/>
                    </a:p>
                    <a:p>
                      <a:r>
                        <a:rPr lang="en-US" sz="1600" dirty="0"/>
                        <a:t>PQ10</a:t>
                      </a:r>
                    </a:p>
                  </a:txBody>
                  <a:tcPr/>
                </a:tc>
                <a:tc>
                  <a:txBody>
                    <a:bodyPr/>
                    <a:lstStyle/>
                    <a:p>
                      <a:r>
                        <a:rPr lang="en-US" sz="1600" dirty="0"/>
                        <a:t>HLG10</a:t>
                      </a:r>
                      <a:r>
                        <a:rPr lang="en-US" sz="1600" baseline="0" dirty="0"/>
                        <a:t> </a:t>
                      </a:r>
                      <a:br>
                        <a:rPr lang="en-US" sz="1600" baseline="0" dirty="0"/>
                      </a:br>
                      <a:r>
                        <a:rPr lang="en-US" sz="1600" baseline="0" dirty="0"/>
                        <a:t>(HLG in VUI)</a:t>
                      </a:r>
                      <a:endParaRPr lang="en-US" sz="1600" dirty="0"/>
                    </a:p>
                  </a:txBody>
                  <a:tcPr/>
                </a:tc>
                <a:tc>
                  <a:txBody>
                    <a:bodyPr/>
                    <a:lstStyle/>
                    <a:p>
                      <a:r>
                        <a:rPr lang="en-US" sz="1600" dirty="0"/>
                        <a:t>HLG10</a:t>
                      </a:r>
                      <a:r>
                        <a:rPr lang="en-US" sz="1600" baseline="0" dirty="0"/>
                        <a:t> </a:t>
                      </a:r>
                      <a:br>
                        <a:rPr lang="en-US" sz="1600" baseline="0" dirty="0"/>
                      </a:br>
                      <a:r>
                        <a:rPr lang="en-US" sz="1600" baseline="0" dirty="0"/>
                        <a:t>(HLG in SEI)</a:t>
                      </a:r>
                      <a:endParaRPr lang="en-US" sz="1600" dirty="0"/>
                    </a:p>
                  </a:txBody>
                  <a:tcPr/>
                </a:tc>
                <a:extLst>
                  <a:ext uri="{0D108BD9-81ED-4DB2-BD59-A6C34878D82A}">
                    <a16:rowId xmlns:a16="http://schemas.microsoft.com/office/drawing/2014/main" val="10000"/>
                  </a:ext>
                </a:extLst>
              </a:tr>
              <a:tr h="370840">
                <a:tc rowSpan="3">
                  <a:txBody>
                    <a:bodyPr/>
                    <a:lstStyle/>
                    <a:p>
                      <a:endParaRPr lang="en-US" sz="1600" dirty="0"/>
                    </a:p>
                    <a:p>
                      <a:r>
                        <a:rPr lang="en-US" sz="1600" dirty="0"/>
                        <a:t>VUI</a:t>
                      </a:r>
                    </a:p>
                  </a:txBody>
                  <a:tcPr/>
                </a:tc>
                <a:tc>
                  <a:txBody>
                    <a:bodyPr/>
                    <a:lstStyle/>
                    <a:p>
                      <a:r>
                        <a:rPr lang="en-US" sz="1600" dirty="0" err="1"/>
                        <a:t>Colour_primaries</a:t>
                      </a:r>
                      <a:endParaRPr lang="en-US" sz="1600" dirty="0"/>
                    </a:p>
                  </a:txBody>
                  <a:tcPr/>
                </a:tc>
                <a:tc>
                  <a:txBody>
                    <a:bodyPr/>
                    <a:lstStyle/>
                    <a:p>
                      <a:r>
                        <a:rPr lang="en-US" sz="1600" dirty="0"/>
                        <a:t>9 (BT.2020)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9 (BT.2020)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9 (BT.2020)</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sz="1600" dirty="0" err="1"/>
                        <a:t>transfer_characteristics</a:t>
                      </a:r>
                      <a:endParaRPr lang="en-US" sz="1600" dirty="0"/>
                    </a:p>
                  </a:txBody>
                  <a:tcPr/>
                </a:tc>
                <a:tc>
                  <a:txBody>
                    <a:bodyPr/>
                    <a:lstStyle/>
                    <a:p>
                      <a:r>
                        <a:rPr lang="en-US" sz="1600" dirty="0"/>
                        <a:t>16 (PQ)</a:t>
                      </a:r>
                    </a:p>
                  </a:txBody>
                  <a:tcPr/>
                </a:tc>
                <a:tc>
                  <a:txBody>
                    <a:bodyPr/>
                    <a:lstStyle/>
                    <a:p>
                      <a:r>
                        <a:rPr lang="en-US" sz="1600" dirty="0"/>
                        <a:t>18 (HLG)</a:t>
                      </a:r>
                    </a:p>
                  </a:txBody>
                  <a:tcPr/>
                </a:tc>
                <a:tc>
                  <a:txBody>
                    <a:bodyPr/>
                    <a:lstStyle/>
                    <a:p>
                      <a:r>
                        <a:rPr lang="en-US" sz="1600" dirty="0"/>
                        <a:t>14 (SDR)</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sz="1600" dirty="0" err="1"/>
                        <a:t>matrix_coeffs</a:t>
                      </a:r>
                      <a:endParaRPr lang="en-US" sz="1600" dirty="0"/>
                    </a:p>
                  </a:txBody>
                  <a:tcPr/>
                </a:tc>
                <a:tc>
                  <a:txBody>
                    <a:bodyPr/>
                    <a:lstStyle/>
                    <a:p>
                      <a:r>
                        <a:rPr lang="en-US" sz="1600" dirty="0"/>
                        <a:t>9 (</a:t>
                      </a:r>
                      <a:r>
                        <a:rPr lang="en-US" sz="1600" dirty="0" err="1"/>
                        <a:t>Y’CbCr</a:t>
                      </a:r>
                      <a:r>
                        <a:rPr lang="en-US" sz="1600" dirty="0"/>
                        <a:t>)</a:t>
                      </a:r>
                    </a:p>
                  </a:txBody>
                  <a:tcPr/>
                </a:tc>
                <a:tc>
                  <a:txBody>
                    <a:bodyPr/>
                    <a:lstStyle/>
                    <a:p>
                      <a:r>
                        <a:rPr lang="en-US" sz="1600" dirty="0"/>
                        <a:t>9 (</a:t>
                      </a:r>
                      <a:r>
                        <a:rPr lang="en-US" sz="1600" dirty="0" err="1"/>
                        <a:t>Y’CbCr</a:t>
                      </a:r>
                      <a:r>
                        <a:rPr lang="en-US" sz="1600" dirty="0"/>
                        <a:t>)</a:t>
                      </a:r>
                    </a:p>
                  </a:txBody>
                  <a:tcPr/>
                </a:tc>
                <a:tc>
                  <a:txBody>
                    <a:bodyPr/>
                    <a:lstStyle/>
                    <a:p>
                      <a:r>
                        <a:rPr lang="en-US" sz="1600" dirty="0"/>
                        <a:t>9 (</a:t>
                      </a:r>
                      <a:r>
                        <a:rPr lang="en-US" sz="1600" dirty="0" err="1"/>
                        <a:t>Y’CbCr</a:t>
                      </a:r>
                      <a:r>
                        <a:rPr lang="en-US" sz="1600" dirty="0"/>
                        <a:t>)</a:t>
                      </a:r>
                    </a:p>
                  </a:txBody>
                  <a:tcPr/>
                </a:tc>
                <a:extLst>
                  <a:ext uri="{0D108BD9-81ED-4DB2-BD59-A6C34878D82A}">
                    <a16:rowId xmlns:a16="http://schemas.microsoft.com/office/drawing/2014/main" val="10003"/>
                  </a:ext>
                </a:extLst>
              </a:tr>
              <a:tr h="370840">
                <a:tc rowSpan="3">
                  <a:txBody>
                    <a:bodyPr/>
                    <a:lstStyle/>
                    <a:p>
                      <a:endParaRPr lang="en-US" sz="1600" dirty="0"/>
                    </a:p>
                    <a:p>
                      <a:endParaRPr lang="en-US" sz="1600" dirty="0"/>
                    </a:p>
                    <a:p>
                      <a:r>
                        <a:rPr lang="en-US" sz="1600" dirty="0"/>
                        <a:t>SEI</a:t>
                      </a:r>
                    </a:p>
                  </a:txBody>
                  <a:tcPr/>
                </a:tc>
                <a:tc>
                  <a:txBody>
                    <a:bodyPr/>
                    <a:lstStyle/>
                    <a:p>
                      <a:r>
                        <a:rPr lang="en-US" sz="1600" dirty="0" err="1"/>
                        <a:t>alternative_transfer_characteristics</a:t>
                      </a:r>
                      <a:r>
                        <a:rPr lang="en-US" sz="1600" baseline="0" dirty="0"/>
                        <a:t> </a:t>
                      </a:r>
                      <a:r>
                        <a:rPr lang="en-US" sz="1600" baseline="0" dirty="0" err="1"/>
                        <a:t>preferred_transfer_characteristics</a:t>
                      </a:r>
                      <a:endParaRPr lang="en-US" sz="1600" dirty="0"/>
                    </a:p>
                  </a:txBody>
                  <a:tcPr/>
                </a:tc>
                <a:tc>
                  <a:txBody>
                    <a:bodyPr/>
                    <a:lstStyle/>
                    <a:p>
                      <a:r>
                        <a:rPr lang="en-US" sz="1600" dirty="0"/>
                        <a:t>Not present</a:t>
                      </a:r>
                    </a:p>
                  </a:txBody>
                  <a:tcPr/>
                </a:tc>
                <a:tc>
                  <a:txBody>
                    <a:bodyPr/>
                    <a:lstStyle/>
                    <a:p>
                      <a:r>
                        <a:rPr lang="en-US" sz="1600" dirty="0"/>
                        <a:t>Not present</a:t>
                      </a:r>
                    </a:p>
                  </a:txBody>
                  <a:tcPr/>
                </a:tc>
                <a:tc>
                  <a:txBody>
                    <a:bodyPr/>
                    <a:lstStyle/>
                    <a:p>
                      <a:r>
                        <a:rPr lang="en-US" sz="1600" dirty="0"/>
                        <a:t>18 (HLG)</a:t>
                      </a:r>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r>
                        <a:rPr lang="en-US" sz="1600" dirty="0" err="1"/>
                        <a:t>mastering_display_volume</a:t>
                      </a:r>
                      <a:r>
                        <a:rPr lang="en-US" sz="1600" baseline="0" dirty="0"/>
                        <a:t> (ST 2086)</a:t>
                      </a:r>
                      <a:endParaRPr lang="en-US" sz="1600" dirty="0"/>
                    </a:p>
                  </a:txBody>
                  <a:tcPr/>
                </a:tc>
                <a:tc>
                  <a:txBody>
                    <a:bodyPr/>
                    <a:lstStyle/>
                    <a:p>
                      <a:r>
                        <a:rPr lang="en-US" sz="1600" dirty="0"/>
                        <a:t>Optional</a:t>
                      </a:r>
                    </a:p>
                  </a:txBody>
                  <a:tcPr/>
                </a:tc>
                <a:tc>
                  <a:txBody>
                    <a:bodyPr/>
                    <a:lstStyle/>
                    <a:p>
                      <a:r>
                        <a:rPr lang="en-US" sz="1600" dirty="0"/>
                        <a:t>N/A</a:t>
                      </a:r>
                    </a:p>
                  </a:txBody>
                  <a:tcPr/>
                </a:tc>
                <a:tc>
                  <a:txBody>
                    <a:bodyPr/>
                    <a:lstStyle/>
                    <a:p>
                      <a:r>
                        <a:rPr lang="en-US" sz="1600" dirty="0"/>
                        <a:t>N/A</a:t>
                      </a:r>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r>
                        <a:rPr lang="en-US" sz="1600" dirty="0" err="1"/>
                        <a:t>content_light_level_info</a:t>
                      </a:r>
                      <a:r>
                        <a:rPr lang="en-US" sz="1600" dirty="0"/>
                        <a:t> (</a:t>
                      </a:r>
                      <a:r>
                        <a:rPr lang="en-US" sz="1600" dirty="0" err="1"/>
                        <a:t>MaxCLL</a:t>
                      </a:r>
                      <a:r>
                        <a:rPr lang="en-US" sz="1600" dirty="0"/>
                        <a:t>/FALL)</a:t>
                      </a:r>
                    </a:p>
                  </a:txBody>
                  <a:tcPr/>
                </a:tc>
                <a:tc>
                  <a:txBody>
                    <a:bodyPr/>
                    <a:lstStyle/>
                    <a:p>
                      <a:r>
                        <a:rPr lang="en-US" sz="1600" dirty="0"/>
                        <a:t>Optional</a:t>
                      </a:r>
                    </a:p>
                  </a:txBody>
                  <a:tcPr/>
                </a:tc>
                <a:tc>
                  <a:txBody>
                    <a:bodyPr/>
                    <a:lstStyle/>
                    <a:p>
                      <a:r>
                        <a:rPr lang="en-US" sz="1600" dirty="0"/>
                        <a:t>N/A</a:t>
                      </a:r>
                    </a:p>
                  </a:txBody>
                  <a:tcPr/>
                </a:tc>
                <a:tc>
                  <a:txBody>
                    <a:bodyPr/>
                    <a:lstStyle/>
                    <a:p>
                      <a:r>
                        <a:rPr lang="en-US" sz="1600" dirty="0"/>
                        <a:t>N/A</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9836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1186165"/>
            <a:ext cx="9144000" cy="335756"/>
          </a:xfrm>
          <a:prstGeom prst="rect">
            <a:avLst/>
          </a:prstGeom>
          <a:solidFill>
            <a:srgbClr val="FFD8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371265" y="1169376"/>
            <a:ext cx="2552401" cy="338554"/>
          </a:xfrm>
          <a:prstGeom prst="rect">
            <a:avLst/>
          </a:prstGeom>
          <a:noFill/>
        </p:spPr>
        <p:txBody>
          <a:bodyPr wrap="none" rtlCol="0">
            <a:spAutoFit/>
          </a:bodyPr>
          <a:lstStyle/>
          <a:p>
            <a:pPr algn="ctr"/>
            <a:r>
              <a:rPr lang="en-US" sz="1600" dirty="0">
                <a:latin typeface="Proxima Nova Semibold"/>
                <a:cs typeface="Proxima Nova Semibold"/>
              </a:rPr>
              <a:t>15 CHARTER MEMBERS</a:t>
            </a:r>
          </a:p>
        </p:txBody>
      </p:sp>
      <p:sp>
        <p:nvSpPr>
          <p:cNvPr id="17" name="TextBox 16"/>
          <p:cNvSpPr txBox="1"/>
          <p:nvPr/>
        </p:nvSpPr>
        <p:spPr>
          <a:xfrm>
            <a:off x="3797433" y="1178783"/>
            <a:ext cx="2107668" cy="338554"/>
          </a:xfrm>
          <a:prstGeom prst="rect">
            <a:avLst/>
          </a:prstGeom>
          <a:noFill/>
        </p:spPr>
        <p:txBody>
          <a:bodyPr wrap="none" rtlCol="0">
            <a:spAutoFit/>
          </a:bodyPr>
          <a:lstStyle/>
          <a:p>
            <a:pPr algn="ctr"/>
            <a:r>
              <a:rPr lang="en-US" sz="1600" dirty="0">
                <a:latin typeface="Proxima Nova Semibold"/>
                <a:cs typeface="Proxima Nova Semibold"/>
              </a:rPr>
              <a:t>16 CONTRIBUTORS</a:t>
            </a:r>
          </a:p>
        </p:txBody>
      </p:sp>
      <p:sp>
        <p:nvSpPr>
          <p:cNvPr id="42" name="TextBox 41"/>
          <p:cNvSpPr txBox="1"/>
          <p:nvPr/>
        </p:nvSpPr>
        <p:spPr>
          <a:xfrm>
            <a:off x="6855903" y="1178783"/>
            <a:ext cx="1754607" cy="338554"/>
          </a:xfrm>
          <a:prstGeom prst="rect">
            <a:avLst/>
          </a:prstGeom>
          <a:noFill/>
        </p:spPr>
        <p:txBody>
          <a:bodyPr wrap="none" rtlCol="0">
            <a:spAutoFit/>
          </a:bodyPr>
          <a:lstStyle/>
          <a:p>
            <a:pPr algn="ctr"/>
            <a:r>
              <a:rPr lang="en-US" sz="1600" dirty="0">
                <a:latin typeface="Proxima Nova Semibold"/>
                <a:cs typeface="Proxima Nova Semibold"/>
              </a:rPr>
              <a:t>23 ASSOCIATES</a:t>
            </a:r>
          </a:p>
        </p:txBody>
      </p:sp>
      <p:sp>
        <p:nvSpPr>
          <p:cNvPr id="48" name="Rectangle 47"/>
          <p:cNvSpPr/>
          <p:nvPr/>
        </p:nvSpPr>
        <p:spPr>
          <a:xfrm>
            <a:off x="767757" y="160338"/>
            <a:ext cx="7438357" cy="954107"/>
          </a:xfrm>
          <a:prstGeom prst="rect">
            <a:avLst/>
          </a:prstGeom>
        </p:spPr>
        <p:txBody>
          <a:bodyPr wrap="square">
            <a:spAutoFit/>
          </a:bodyPr>
          <a:lstStyle/>
          <a:p>
            <a:pPr algn="ctr"/>
            <a:r>
              <a:rPr lang="en-US" sz="2800" dirty="0">
                <a:latin typeface="Arial"/>
                <a:cs typeface="Arial"/>
              </a:rPr>
              <a:t>End-to-end advocacy for </a:t>
            </a:r>
          </a:p>
          <a:p>
            <a:pPr algn="ctr"/>
            <a:r>
              <a:rPr lang="en-US" sz="2800" dirty="0">
                <a:latin typeface="Arial"/>
                <a:cs typeface="Arial"/>
              </a:rPr>
              <a:t>next generation A/V delivery</a:t>
            </a:r>
          </a:p>
        </p:txBody>
      </p:sp>
      <p:sp>
        <p:nvSpPr>
          <p:cNvPr id="5" name="AutoShape 2" descr="Image result for ericsson"/>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1652" y="1637112"/>
            <a:ext cx="3209352" cy="278603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24710" y="1637112"/>
            <a:ext cx="2453111" cy="3108108"/>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84432" y="1765005"/>
            <a:ext cx="2737526" cy="2329416"/>
          </a:xfrm>
          <a:prstGeom prst="rect">
            <a:avLst/>
          </a:prstGeom>
        </p:spPr>
      </p:pic>
    </p:spTree>
    <p:extLst>
      <p:ext uri="{BB962C8B-B14F-4D97-AF65-F5344CB8AC3E}">
        <p14:creationId xmlns:p14="http://schemas.microsoft.com/office/powerpoint/2010/main" val="3324922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Signaling &amp; Format Changes</a:t>
            </a:r>
          </a:p>
        </p:txBody>
      </p:sp>
      <p:sp>
        <p:nvSpPr>
          <p:cNvPr id="3" name="Content Placeholder 2"/>
          <p:cNvSpPr>
            <a:spLocks noGrp="1"/>
          </p:cNvSpPr>
          <p:nvPr>
            <p:ph idx="1"/>
          </p:nvPr>
        </p:nvSpPr>
        <p:spPr>
          <a:xfrm>
            <a:off x="587059" y="1200150"/>
            <a:ext cx="8229600" cy="3669436"/>
          </a:xfrm>
        </p:spPr>
        <p:txBody>
          <a:bodyPr>
            <a:normAutofit fontScale="70000" lnSpcReduction="20000"/>
          </a:bodyPr>
          <a:lstStyle/>
          <a:p>
            <a:pPr>
              <a:lnSpc>
                <a:spcPct val="120000"/>
              </a:lnSpc>
            </a:pPr>
            <a:r>
              <a:rPr lang="en-US" dirty="0"/>
              <a:t>Currently, Dynamic Range and Color Space cannot be signaled in SDI – SMPTE is working on this</a:t>
            </a:r>
          </a:p>
          <a:p>
            <a:pPr>
              <a:lnSpc>
                <a:spcPct val="120000"/>
              </a:lnSpc>
            </a:pPr>
            <a:r>
              <a:rPr lang="en-US" dirty="0"/>
              <a:t>Encoders can be set up to insert Dynamic Range and Color Space in HEVC output</a:t>
            </a:r>
          </a:p>
          <a:p>
            <a:pPr lvl="1">
              <a:lnSpc>
                <a:spcPct val="120000"/>
              </a:lnSpc>
            </a:pPr>
            <a:r>
              <a:rPr lang="en-US" dirty="0"/>
              <a:t>Changes in dynamic range and/or color space “on the fly” during a linear program service may not be feasible in Phase A</a:t>
            </a:r>
          </a:p>
          <a:p>
            <a:pPr lvl="1">
              <a:lnSpc>
                <a:spcPct val="120000"/>
              </a:lnSpc>
            </a:pPr>
            <a:r>
              <a:rPr lang="en-US" dirty="0"/>
              <a:t>Encoders operating in real-time may not be able to receive and implement a format change instantly</a:t>
            </a:r>
          </a:p>
          <a:p>
            <a:pPr>
              <a:lnSpc>
                <a:spcPct val="120000"/>
              </a:lnSpc>
            </a:pPr>
            <a:r>
              <a:rPr lang="en-US" dirty="0"/>
              <a:t>Downstream decoders may not process a format change seamlessly</a:t>
            </a:r>
          </a:p>
        </p:txBody>
      </p:sp>
    </p:spTree>
    <p:extLst>
      <p:ext uri="{BB962C8B-B14F-4D97-AF65-F5344CB8AC3E}">
        <p14:creationId xmlns:p14="http://schemas.microsoft.com/office/powerpoint/2010/main" val="3060984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HDR with SDR</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a:ext>
            </a:extLst>
          </a:blip>
          <a:srcRect l="-8739" r="-8739"/>
          <a:stretch>
            <a:fillRect/>
          </a:stretch>
        </p:blipFill>
        <p:spPr bwMode="auto">
          <a:xfrm>
            <a:off x="630341" y="1200150"/>
            <a:ext cx="8229600" cy="3394075"/>
          </a:xfrm>
          <a:prstGeom prst="rect">
            <a:avLst/>
          </a:prstGeom>
          <a:noFill/>
        </p:spPr>
      </p:pic>
      <p:sp>
        <p:nvSpPr>
          <p:cNvPr id="3" name="Rounded Rectangle 2"/>
          <p:cNvSpPr/>
          <p:nvPr/>
        </p:nvSpPr>
        <p:spPr>
          <a:xfrm>
            <a:off x="1015894" y="2007398"/>
            <a:ext cx="3371846" cy="27003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476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SDR&lt;&gt;HDR and PQ&lt;&gt;HLG</a:t>
            </a:r>
          </a:p>
        </p:txBody>
      </p:sp>
      <p:sp>
        <p:nvSpPr>
          <p:cNvPr id="3" name="Content Placeholder 2"/>
          <p:cNvSpPr>
            <a:spLocks noGrp="1"/>
          </p:cNvSpPr>
          <p:nvPr>
            <p:ph idx="1"/>
          </p:nvPr>
        </p:nvSpPr>
        <p:spPr>
          <a:xfrm>
            <a:off x="457200" y="1200150"/>
            <a:ext cx="8229600" cy="3680257"/>
          </a:xfrm>
        </p:spPr>
        <p:txBody>
          <a:bodyPr>
            <a:normAutofit fontScale="70000" lnSpcReduction="20000"/>
          </a:bodyPr>
          <a:lstStyle/>
          <a:p>
            <a:pPr>
              <a:lnSpc>
                <a:spcPct val="120000"/>
              </a:lnSpc>
            </a:pPr>
            <a:r>
              <a:rPr lang="en-US" dirty="0"/>
              <a:t>Normalizing content in a linear service to one “house format” is recommended in Phase A </a:t>
            </a:r>
          </a:p>
          <a:p>
            <a:pPr lvl="1">
              <a:lnSpc>
                <a:spcPct val="120000"/>
              </a:lnSpc>
            </a:pPr>
            <a:r>
              <a:rPr lang="en-US" dirty="0"/>
              <a:t>All program segments, interstitials, and graphic overlays comprising the linear service inserted at all points in the chain</a:t>
            </a:r>
          </a:p>
          <a:p>
            <a:pPr>
              <a:lnSpc>
                <a:spcPct val="120000"/>
              </a:lnSpc>
            </a:pPr>
            <a:r>
              <a:rPr lang="en-US" dirty="0"/>
              <a:t>3D LUTs are currently the </a:t>
            </a:r>
            <a:r>
              <a:rPr lang="en-US" i="1" dirty="0"/>
              <a:t>de facto </a:t>
            </a:r>
            <a:r>
              <a:rPr lang="en-US" dirty="0"/>
              <a:t>method</a:t>
            </a:r>
          </a:p>
          <a:p>
            <a:pPr lvl="1">
              <a:lnSpc>
                <a:spcPct val="120000"/>
              </a:lnSpc>
            </a:pPr>
            <a:r>
              <a:rPr lang="en-US" dirty="0"/>
              <a:t>New information about “reference white” levels in conversions are emerging, e.g., 75IRE for HLG</a:t>
            </a:r>
          </a:p>
          <a:p>
            <a:pPr lvl="1">
              <a:lnSpc>
                <a:spcPct val="120000"/>
              </a:lnSpc>
            </a:pPr>
            <a:r>
              <a:rPr lang="en-US" dirty="0"/>
              <a:t>Other methods such as SL-HDR1 are emerging for HDR-&gt;SDR conversions</a:t>
            </a:r>
          </a:p>
        </p:txBody>
      </p:sp>
    </p:spTree>
    <p:extLst>
      <p:ext uri="{BB962C8B-B14F-4D97-AF65-F5344CB8AC3E}">
        <p14:creationId xmlns:p14="http://schemas.microsoft.com/office/powerpoint/2010/main" val="1308049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Chain </a:t>
            </a:r>
          </a:p>
        </p:txBody>
      </p:sp>
      <p:sp>
        <p:nvSpPr>
          <p:cNvPr id="3" name="Content Placeholder 2"/>
          <p:cNvSpPr>
            <a:spLocks noGrp="1"/>
          </p:cNvSpPr>
          <p:nvPr>
            <p:ph idx="1"/>
          </p:nvPr>
        </p:nvSpPr>
        <p:spPr>
          <a:xfrm>
            <a:off x="457200" y="2314579"/>
            <a:ext cx="8382000" cy="2430067"/>
          </a:xfrm>
        </p:spPr>
        <p:txBody>
          <a:bodyPr>
            <a:normAutofit fontScale="77500" lnSpcReduction="20000"/>
          </a:bodyPr>
          <a:lstStyle/>
          <a:p>
            <a:r>
              <a:rPr lang="en-US" sz="2600" dirty="0"/>
              <a:t>Guidelines covers the following at each point in the chain:</a:t>
            </a:r>
          </a:p>
          <a:p>
            <a:pPr lvl="1"/>
            <a:r>
              <a:rPr lang="en-US" dirty="0"/>
              <a:t>compression technologies</a:t>
            </a:r>
          </a:p>
          <a:p>
            <a:pPr lvl="1"/>
            <a:r>
              <a:rPr lang="en-US" dirty="0"/>
              <a:t>metadata carriage options</a:t>
            </a:r>
          </a:p>
          <a:p>
            <a:pPr lvl="1"/>
            <a:r>
              <a:rPr lang="en-US" dirty="0"/>
              <a:t>audio, captions and subtitles</a:t>
            </a:r>
          </a:p>
          <a:p>
            <a:pPr lvl="1"/>
            <a:r>
              <a:rPr lang="en-US" dirty="0"/>
              <a:t>content manipulation: ad insertion, graphic overlays, etc.</a:t>
            </a:r>
          </a:p>
          <a:p>
            <a:pPr lvl="1"/>
            <a:r>
              <a:rPr lang="en-US" dirty="0"/>
              <a:t>sample bitrate ranges</a:t>
            </a:r>
          </a:p>
        </p:txBody>
      </p:sp>
      <p:pic>
        <p:nvPicPr>
          <p:cNvPr id="5" name="Picture 4"/>
          <p:cNvPicPr/>
          <p:nvPr/>
        </p:nvPicPr>
        <p:blipFill>
          <a:blip r:embed="rId2">
            <a:extLst>
              <a:ext uri="{28A0092B-C50C-407E-A947-70E740481C1C}">
                <a14:useLocalDpi xmlns:a14="http://schemas.microsoft.com/office/drawing/2010/main"/>
              </a:ext>
            </a:extLst>
          </a:blip>
          <a:srcRect/>
          <a:stretch>
            <a:fillRect/>
          </a:stretch>
        </p:blipFill>
        <p:spPr bwMode="auto">
          <a:xfrm>
            <a:off x="657224" y="1173641"/>
            <a:ext cx="7775281" cy="940912"/>
          </a:xfrm>
          <a:prstGeom prst="rect">
            <a:avLst/>
          </a:prstGeom>
          <a:noFill/>
        </p:spPr>
      </p:pic>
      <p:sp>
        <p:nvSpPr>
          <p:cNvPr id="4" name="Rectangle 3"/>
          <p:cNvSpPr/>
          <p:nvPr/>
        </p:nvSpPr>
        <p:spPr>
          <a:xfrm>
            <a:off x="2157413" y="1394312"/>
            <a:ext cx="478631" cy="19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51351" y="1394312"/>
            <a:ext cx="478631" cy="19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83085" y="1394312"/>
            <a:ext cx="478631" cy="19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893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Signaling/Metadata Carriage</a:t>
            </a:r>
          </a:p>
        </p:txBody>
      </p:sp>
      <p:sp>
        <p:nvSpPr>
          <p:cNvPr id="3" name="Content Placeholder 2"/>
          <p:cNvSpPr>
            <a:spLocks noGrp="1"/>
          </p:cNvSpPr>
          <p:nvPr>
            <p:ph idx="1"/>
          </p:nvPr>
        </p:nvSpPr>
        <p:spPr>
          <a:xfrm>
            <a:off x="457200" y="1200151"/>
            <a:ext cx="6180925" cy="3394472"/>
          </a:xfrm>
        </p:spPr>
        <p:txBody>
          <a:bodyPr>
            <a:normAutofit fontScale="92500" lnSpcReduction="20000"/>
          </a:bodyPr>
          <a:lstStyle/>
          <a:p>
            <a:r>
              <a:rPr lang="en-US" dirty="0"/>
              <a:t>Care needs to be taken at each decode/re-encode point in the chain since the signaling is “lost” at decode</a:t>
            </a:r>
          </a:p>
          <a:p>
            <a:endParaRPr lang="en-US" dirty="0"/>
          </a:p>
          <a:p>
            <a:r>
              <a:rPr lang="en-US" dirty="0"/>
              <a:t>The transfer function and color space must reach the display for a reasonable picture</a:t>
            </a:r>
          </a:p>
          <a:p>
            <a:endParaRPr lang="en-US" dirty="0"/>
          </a:p>
        </p:txBody>
      </p:sp>
      <p:pic>
        <p:nvPicPr>
          <p:cNvPr id="1026" name="Picture 2" descr="Image result for clipart juggli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154656" y="1335877"/>
            <a:ext cx="1833244" cy="34943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38714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Madeleine Noland\AppData\Local\Microsoft\Windows\Temporary Internet Files\Content.IE5\WVH04OI3\untitled[1].jpg"/>
          <p:cNvPicPr>
            <a:picLocks noChangeAspect="1" noChangeArrowheads="1"/>
          </p:cNvPicPr>
          <p:nvPr/>
        </p:nvPicPr>
        <p:blipFill rotWithShape="1">
          <a:blip r:embed="rId2" cstate="print">
            <a:clrChange>
              <a:clrFrom>
                <a:srgbClr val="FBFFFF"/>
              </a:clrFrom>
              <a:clrTo>
                <a:srgbClr val="FBFFFF">
                  <a:alpha val="0"/>
                </a:srgbClr>
              </a:clrTo>
            </a:clrChange>
            <a:extLst>
              <a:ext uri="{28A0092B-C50C-407E-A947-70E740481C1C}">
                <a14:useLocalDpi xmlns:a14="http://schemas.microsoft.com/office/drawing/2010/main"/>
              </a:ext>
            </a:extLst>
          </a:blip>
          <a:srcRect/>
          <a:stretch/>
        </p:blipFill>
        <p:spPr bwMode="auto">
          <a:xfrm>
            <a:off x="5207794" y="1661362"/>
            <a:ext cx="3841934" cy="21061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dirty="0"/>
              <a:t>Decoding &amp; Rendering </a:t>
            </a:r>
          </a:p>
        </p:txBody>
      </p:sp>
      <p:sp>
        <p:nvSpPr>
          <p:cNvPr id="3" name="Content Placeholder 2"/>
          <p:cNvSpPr>
            <a:spLocks noGrp="1"/>
          </p:cNvSpPr>
          <p:nvPr>
            <p:ph idx="1"/>
          </p:nvPr>
        </p:nvSpPr>
        <p:spPr>
          <a:xfrm>
            <a:off x="457200" y="1200150"/>
            <a:ext cx="5072063" cy="3295068"/>
          </a:xfrm>
        </p:spPr>
        <p:txBody>
          <a:bodyPr>
            <a:normAutofit fontScale="77500" lnSpcReduction="20000"/>
          </a:bodyPr>
          <a:lstStyle/>
          <a:p>
            <a:r>
              <a:rPr lang="en-US" dirty="0"/>
              <a:t>UHD displays handle 2160p resolutions, but may not be capable of HDR or WCG</a:t>
            </a:r>
          </a:p>
          <a:p>
            <a:pPr lvl="1"/>
            <a:r>
              <a:rPr lang="en-US" dirty="0"/>
              <a:t>UHD SDR/BT.709</a:t>
            </a:r>
          </a:p>
          <a:p>
            <a:pPr lvl="1"/>
            <a:r>
              <a:rPr lang="en-US" dirty="0"/>
              <a:t>UHD HDR/BT.709</a:t>
            </a:r>
          </a:p>
          <a:p>
            <a:pPr lvl="1"/>
            <a:r>
              <a:rPr lang="en-US" dirty="0"/>
              <a:t>And there are HD SDR/BT.709 displays, too</a:t>
            </a:r>
          </a:p>
          <a:p>
            <a:r>
              <a:rPr lang="en-US" dirty="0"/>
              <a:t>Backward compatibility for SDR and BT.709 cases discussed</a:t>
            </a:r>
          </a:p>
        </p:txBody>
      </p:sp>
    </p:spTree>
    <p:extLst>
      <p:ext uri="{BB962C8B-B14F-4D97-AF65-F5344CB8AC3E}">
        <p14:creationId xmlns:p14="http://schemas.microsoft.com/office/powerpoint/2010/main" val="3458339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Decoder/Display Architectures</a:t>
            </a:r>
          </a:p>
        </p:txBody>
      </p:sp>
      <p:sp>
        <p:nvSpPr>
          <p:cNvPr id="3" name="Content Placeholder 2"/>
          <p:cNvSpPr>
            <a:spLocks noGrp="1"/>
          </p:cNvSpPr>
          <p:nvPr>
            <p:ph idx="1"/>
          </p:nvPr>
        </p:nvSpPr>
        <p:spPr>
          <a:xfrm>
            <a:off x="484252" y="1200150"/>
            <a:ext cx="8481195" cy="3842577"/>
          </a:xfrm>
        </p:spPr>
        <p:txBody>
          <a:bodyPr>
            <a:normAutofit fontScale="85000" lnSpcReduction="10000"/>
          </a:bodyPr>
          <a:lstStyle/>
          <a:p>
            <a:pPr>
              <a:lnSpc>
                <a:spcPct val="120000"/>
              </a:lnSpc>
            </a:pPr>
            <a:r>
              <a:rPr lang="en-US" dirty="0"/>
              <a:t>Integrated decoder/display for OTT services</a:t>
            </a:r>
          </a:p>
          <a:p>
            <a:pPr lvl="1">
              <a:lnSpc>
                <a:spcPct val="120000"/>
              </a:lnSpc>
            </a:pPr>
            <a:r>
              <a:rPr lang="en-US" dirty="0"/>
              <a:t>Easiest case, since HDMI is not a factor and OTT can offer different streams for different devices</a:t>
            </a:r>
          </a:p>
          <a:p>
            <a:pPr>
              <a:lnSpc>
                <a:spcPct val="120000"/>
              </a:lnSpc>
            </a:pPr>
            <a:r>
              <a:rPr lang="en-US" dirty="0"/>
              <a:t>Separate decoder/display (STB-Display) for MVPDs</a:t>
            </a:r>
          </a:p>
          <a:p>
            <a:pPr lvl="1">
              <a:lnSpc>
                <a:spcPct val="120000"/>
              </a:lnSpc>
            </a:pPr>
            <a:r>
              <a:rPr lang="en-US" dirty="0"/>
              <a:t>Not all Ultra HD parameters are carried over HDMI 2.0a</a:t>
            </a:r>
          </a:p>
          <a:p>
            <a:pPr lvl="1">
              <a:lnSpc>
                <a:spcPct val="120000"/>
              </a:lnSpc>
            </a:pPr>
            <a:r>
              <a:rPr lang="en-US" dirty="0"/>
              <a:t>STBs may provide some conversion capabilities for backward compatibility</a:t>
            </a:r>
          </a:p>
          <a:p>
            <a:endParaRPr lang="en-US" dirty="0"/>
          </a:p>
        </p:txBody>
      </p:sp>
    </p:spTree>
    <p:extLst>
      <p:ext uri="{BB962C8B-B14F-4D97-AF65-F5344CB8AC3E}">
        <p14:creationId xmlns:p14="http://schemas.microsoft.com/office/powerpoint/2010/main" val="3137676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Backward Compatibility</a:t>
            </a:r>
          </a:p>
        </p:txBody>
      </p:sp>
      <p:sp>
        <p:nvSpPr>
          <p:cNvPr id="3" name="Content Placeholder 2"/>
          <p:cNvSpPr>
            <a:spLocks noGrp="1"/>
          </p:cNvSpPr>
          <p:nvPr>
            <p:ph idx="1"/>
          </p:nvPr>
        </p:nvSpPr>
        <p:spPr>
          <a:xfrm>
            <a:off x="738555" y="1081117"/>
            <a:ext cx="8229600" cy="3629024"/>
          </a:xfrm>
        </p:spPr>
        <p:txBody>
          <a:bodyPr>
            <a:normAutofit fontScale="70000" lnSpcReduction="20000"/>
          </a:bodyPr>
          <a:lstStyle/>
          <a:p>
            <a:pPr>
              <a:lnSpc>
                <a:spcPct val="120000"/>
              </a:lnSpc>
            </a:pPr>
            <a:r>
              <a:rPr lang="en-US" dirty="0"/>
              <a:t>Options include</a:t>
            </a:r>
          </a:p>
          <a:p>
            <a:pPr lvl="1">
              <a:lnSpc>
                <a:spcPct val="120000"/>
              </a:lnSpc>
            </a:pPr>
            <a:r>
              <a:rPr lang="en-US" dirty="0"/>
              <a:t>Down-conversion at Production</a:t>
            </a:r>
          </a:p>
          <a:p>
            <a:pPr lvl="1">
              <a:lnSpc>
                <a:spcPct val="120000"/>
              </a:lnSpc>
            </a:pPr>
            <a:r>
              <a:rPr lang="en-US" dirty="0"/>
              <a:t>Down-conversion at the Service Provider</a:t>
            </a:r>
          </a:p>
          <a:p>
            <a:pPr lvl="2">
              <a:lnSpc>
                <a:spcPct val="120000"/>
              </a:lnSpc>
            </a:pPr>
            <a:r>
              <a:rPr lang="en-US" dirty="0"/>
              <a:t>Simulcast or unicast</a:t>
            </a:r>
          </a:p>
          <a:p>
            <a:pPr lvl="1">
              <a:lnSpc>
                <a:spcPct val="120000"/>
              </a:lnSpc>
            </a:pPr>
            <a:r>
              <a:rPr lang="en-US" dirty="0"/>
              <a:t>Down-conversion at the STB</a:t>
            </a:r>
          </a:p>
          <a:p>
            <a:pPr lvl="2">
              <a:lnSpc>
                <a:spcPct val="120000"/>
              </a:lnSpc>
            </a:pPr>
            <a:r>
              <a:rPr lang="en-US" dirty="0"/>
              <a:t>HDMI “hand-shake” to discover display capabilities</a:t>
            </a:r>
          </a:p>
          <a:p>
            <a:pPr lvl="1">
              <a:lnSpc>
                <a:spcPct val="120000"/>
              </a:lnSpc>
            </a:pPr>
            <a:r>
              <a:rPr lang="en-US" dirty="0"/>
              <a:t>Spatial up-conversion of HD/SDR/BT.709 content in the UHD device</a:t>
            </a:r>
          </a:p>
          <a:p>
            <a:pPr>
              <a:lnSpc>
                <a:spcPct val="120000"/>
              </a:lnSpc>
            </a:pPr>
            <a:r>
              <a:rPr lang="en-US" dirty="0"/>
              <a:t>Interoperability of channel-based immersive audio</a:t>
            </a:r>
          </a:p>
          <a:p>
            <a:pPr lvl="1">
              <a:lnSpc>
                <a:spcPct val="120000"/>
              </a:lnSpc>
            </a:pPr>
            <a:r>
              <a:rPr lang="en-US" dirty="0" err="1"/>
              <a:t>Atmos</a:t>
            </a:r>
            <a:r>
              <a:rPr lang="en-US" dirty="0"/>
              <a:t> using E-AC-3 includes a 5.1 feed for legacy devices </a:t>
            </a:r>
          </a:p>
        </p:txBody>
      </p:sp>
    </p:spTree>
    <p:extLst>
      <p:ext uri="{BB962C8B-B14F-4D97-AF65-F5344CB8AC3E}">
        <p14:creationId xmlns:p14="http://schemas.microsoft.com/office/powerpoint/2010/main" val="3125542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884" y="1935746"/>
            <a:ext cx="8229600" cy="2752786"/>
          </a:xfrm>
        </p:spPr>
        <p:txBody>
          <a:bodyPr>
            <a:normAutofit fontScale="85000" lnSpcReduction="10000"/>
          </a:bodyPr>
          <a:lstStyle/>
          <a:p>
            <a:r>
              <a:rPr lang="en-US" dirty="0"/>
              <a:t>Ultra HD Forum Guidelines is a “living document”</a:t>
            </a:r>
          </a:p>
          <a:p>
            <a:r>
              <a:rPr lang="en-US" dirty="0"/>
              <a:t>Revisions are constantly underway as technology develops and matures and service providers work with new techniques</a:t>
            </a:r>
          </a:p>
          <a:p>
            <a:r>
              <a:rPr lang="en-US" dirty="0"/>
              <a:t>Schedule is TBA – goal is to keep pace with the fast-changing industry</a:t>
            </a:r>
          </a:p>
        </p:txBody>
      </p:sp>
      <p:sp>
        <p:nvSpPr>
          <p:cNvPr id="5" name="TextBox 4"/>
          <p:cNvSpPr txBox="1"/>
          <p:nvPr/>
        </p:nvSpPr>
        <p:spPr>
          <a:xfrm rot="20798993">
            <a:off x="481264" y="391776"/>
            <a:ext cx="3499035" cy="1077218"/>
          </a:xfrm>
          <a:prstGeom prst="rect">
            <a:avLst/>
          </a:prstGeom>
          <a:noFill/>
        </p:spPr>
        <p:txBody>
          <a:bodyPr wrap="none" rtlCol="0">
            <a:spAutoFit/>
          </a:bodyPr>
          <a:lstStyle/>
          <a:p>
            <a:r>
              <a:rPr lang="en-US" sz="3200" dirty="0">
                <a:solidFill>
                  <a:srgbClr val="FF0000"/>
                </a:solidFill>
                <a:latin typeface="Snap ITC" panose="04040A07060A02020202" pitchFamily="82" charset="0"/>
              </a:rPr>
              <a:t>But Wait…</a:t>
            </a:r>
          </a:p>
          <a:p>
            <a:r>
              <a:rPr lang="en-US" sz="3200" dirty="0">
                <a:solidFill>
                  <a:srgbClr val="FF0000"/>
                </a:solidFill>
                <a:latin typeface="Snap ITC" panose="04040A07060A02020202" pitchFamily="82" charset="0"/>
              </a:rPr>
              <a:t>There’s More!</a:t>
            </a:r>
          </a:p>
        </p:txBody>
      </p:sp>
    </p:spTree>
    <p:extLst>
      <p:ext uri="{BB962C8B-B14F-4D97-AF65-F5344CB8AC3E}">
        <p14:creationId xmlns:p14="http://schemas.microsoft.com/office/powerpoint/2010/main" val="2185740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1491" y="1210375"/>
            <a:ext cx="7101019" cy="1132133"/>
          </a:xfrm>
        </p:spPr>
        <p:txBody>
          <a:bodyPr>
            <a:noAutofit/>
          </a:bodyPr>
          <a:lstStyle/>
          <a:p>
            <a:r>
              <a:rPr lang="en-GB" sz="3600" b="1" dirty="0">
                <a:latin typeface="Arial" panose="020B0604020202020204" pitchFamily="34" charset="0"/>
                <a:cs typeface="Arial" panose="020B0604020202020204" pitchFamily="34" charset="0"/>
              </a:rPr>
              <a:t>HDR: Can DVB Come up with the Goods?</a:t>
            </a:r>
          </a:p>
        </p:txBody>
      </p:sp>
      <p:sp>
        <p:nvSpPr>
          <p:cNvPr id="4" name="サブタイトル 3"/>
          <p:cNvSpPr>
            <a:spLocks noGrp="1"/>
          </p:cNvSpPr>
          <p:nvPr>
            <p:ph type="subTitle" idx="1"/>
          </p:nvPr>
        </p:nvSpPr>
        <p:spPr>
          <a:xfrm>
            <a:off x="1806042" y="3143859"/>
            <a:ext cx="5531917" cy="1022347"/>
          </a:xfrm>
        </p:spPr>
        <p:txBody>
          <a:bodyPr>
            <a:noAutofit/>
          </a:bodyPr>
          <a:lstStyle/>
          <a:p>
            <a:r>
              <a:rPr lang="en-GB" dirty="0"/>
              <a:t>David Wood</a:t>
            </a:r>
          </a:p>
          <a:p>
            <a:r>
              <a:rPr lang="en-GB" sz="2800" dirty="0"/>
              <a:t>EBU</a:t>
            </a:r>
            <a:endParaRPr lang="en-GB" sz="2400" dirty="0"/>
          </a:p>
        </p:txBody>
      </p:sp>
    </p:spTree>
    <p:extLst>
      <p:ext uri="{BB962C8B-B14F-4D97-AF65-F5344CB8AC3E}">
        <p14:creationId xmlns:p14="http://schemas.microsoft.com/office/powerpoint/2010/main" val="231087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Groups</a:t>
            </a:r>
          </a:p>
        </p:txBody>
      </p:sp>
      <p:sp>
        <p:nvSpPr>
          <p:cNvPr id="4" name="Rectangle 3"/>
          <p:cNvSpPr/>
          <p:nvPr/>
        </p:nvSpPr>
        <p:spPr>
          <a:xfrm>
            <a:off x="1015514" y="1352550"/>
            <a:ext cx="1524000" cy="381000"/>
          </a:xfrm>
          <a:prstGeom prst="rect">
            <a:avLst/>
          </a:prstGeom>
          <a:solidFill>
            <a:schemeClr val="accent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Guidelines </a:t>
            </a:r>
          </a:p>
        </p:txBody>
      </p:sp>
      <p:sp>
        <p:nvSpPr>
          <p:cNvPr id="5" name="Rectangle 4"/>
          <p:cNvSpPr/>
          <p:nvPr/>
        </p:nvSpPr>
        <p:spPr>
          <a:xfrm>
            <a:off x="2624395" y="1352550"/>
            <a:ext cx="1524000" cy="381000"/>
          </a:xfrm>
          <a:prstGeom prst="rect">
            <a:avLst/>
          </a:prstGeom>
          <a:solidFill>
            <a:schemeClr val="accent6"/>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Interop </a:t>
            </a:r>
          </a:p>
        </p:txBody>
      </p:sp>
      <p:sp>
        <p:nvSpPr>
          <p:cNvPr id="6" name="Rectangle 5"/>
          <p:cNvSpPr/>
          <p:nvPr/>
        </p:nvSpPr>
        <p:spPr>
          <a:xfrm>
            <a:off x="4285410" y="1352550"/>
            <a:ext cx="1524000" cy="381000"/>
          </a:xfrm>
          <a:prstGeom prst="rect">
            <a:avLst/>
          </a:prstGeom>
          <a:solidFill>
            <a:srgbClr val="00B0F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n-lt"/>
                <a:ea typeface="+mn-ea"/>
                <a:cs typeface="+mn-cs"/>
                <a:sym typeface="Calibri"/>
              </a:rPr>
              <a:t>Comms</a:t>
            </a:r>
            <a:r>
              <a:rPr kumimoji="0" lang="en-US" sz="1800" b="0" i="0" u="none" strike="noStrike" cap="none" spc="0" normalizeH="0" baseline="0" dirty="0">
                <a:ln>
                  <a:noFill/>
                </a:ln>
                <a:solidFill>
                  <a:srgbClr val="000000"/>
                </a:solidFill>
                <a:effectLst/>
                <a:uFillTx/>
                <a:latin typeface="+mn-lt"/>
                <a:ea typeface="+mn-ea"/>
                <a:cs typeface="+mn-cs"/>
                <a:sym typeface="Calibri"/>
              </a:rPr>
              <a:t> </a:t>
            </a:r>
          </a:p>
        </p:txBody>
      </p:sp>
      <p:sp>
        <p:nvSpPr>
          <p:cNvPr id="7" name="Rectangle 6"/>
          <p:cNvSpPr/>
          <p:nvPr/>
        </p:nvSpPr>
        <p:spPr>
          <a:xfrm>
            <a:off x="5932332" y="1352550"/>
            <a:ext cx="1524000" cy="381000"/>
          </a:xfrm>
          <a:prstGeom prst="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Liaison </a:t>
            </a:r>
          </a:p>
        </p:txBody>
      </p:sp>
      <p:sp>
        <p:nvSpPr>
          <p:cNvPr id="8" name="Rectangle 7"/>
          <p:cNvSpPr/>
          <p:nvPr/>
        </p:nvSpPr>
        <p:spPr>
          <a:xfrm>
            <a:off x="7543354" y="1357961"/>
            <a:ext cx="1524000" cy="381000"/>
          </a:xfrm>
          <a:prstGeom prst="rect">
            <a:avLst/>
          </a:prstGeom>
          <a:solidFill>
            <a:schemeClr val="accent5">
              <a:lumMod val="40000"/>
              <a:lumOff val="6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Security </a:t>
            </a:r>
          </a:p>
        </p:txBody>
      </p:sp>
      <p:sp>
        <p:nvSpPr>
          <p:cNvPr id="9" name="Rectangle 8"/>
          <p:cNvSpPr/>
          <p:nvPr/>
        </p:nvSpPr>
        <p:spPr>
          <a:xfrm>
            <a:off x="0" y="2289280"/>
            <a:ext cx="9144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Chair </a:t>
            </a:r>
          </a:p>
        </p:txBody>
      </p:sp>
      <p:sp>
        <p:nvSpPr>
          <p:cNvPr id="10" name="Rectangle 9"/>
          <p:cNvSpPr/>
          <p:nvPr/>
        </p:nvSpPr>
        <p:spPr>
          <a:xfrm>
            <a:off x="0" y="3512356"/>
            <a:ext cx="9144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Co-Chair </a:t>
            </a:r>
          </a:p>
        </p:txBody>
      </p:sp>
      <p:sp>
        <p:nvSpPr>
          <p:cNvPr id="11" name="Rectangle 10"/>
          <p:cNvSpPr/>
          <p:nvPr/>
        </p:nvSpPr>
        <p:spPr>
          <a:xfrm>
            <a:off x="999281" y="2285199"/>
            <a:ext cx="1524000" cy="584773"/>
          </a:xfrm>
          <a:prstGeom prst="rect">
            <a:avLst/>
          </a:prstGeom>
          <a:solidFill>
            <a:schemeClr val="accent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Madeleine Noland, LG</a:t>
            </a:r>
          </a:p>
        </p:txBody>
      </p:sp>
      <p:sp>
        <p:nvSpPr>
          <p:cNvPr id="12" name="Rectangle 11"/>
          <p:cNvSpPr/>
          <p:nvPr/>
        </p:nvSpPr>
        <p:spPr>
          <a:xfrm>
            <a:off x="990600" y="3505258"/>
            <a:ext cx="1524000" cy="584773"/>
          </a:xfrm>
          <a:prstGeom prst="rect">
            <a:avLst/>
          </a:prstGeom>
          <a:solidFill>
            <a:schemeClr val="accent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600" dirty="0"/>
              <a:t>Don Eklund</a:t>
            </a:r>
          </a:p>
          <a:p>
            <a:r>
              <a:rPr lang="en-US" sz="1600" dirty="0"/>
              <a:t> Sony</a:t>
            </a:r>
            <a:endParaRPr kumimoji="0" lang="en-US" sz="1600" i="0" u="none" strike="noStrike" cap="none" spc="0" normalizeH="0" baseline="0" dirty="0">
              <a:ln>
                <a:noFill/>
              </a:ln>
              <a:solidFill>
                <a:srgbClr val="000000"/>
              </a:solidFill>
              <a:effectLst/>
              <a:uFillTx/>
              <a:sym typeface="Calibri"/>
            </a:endParaRPr>
          </a:p>
        </p:txBody>
      </p:sp>
      <p:sp>
        <p:nvSpPr>
          <p:cNvPr id="13" name="Rectangle 12"/>
          <p:cNvSpPr/>
          <p:nvPr/>
        </p:nvSpPr>
        <p:spPr>
          <a:xfrm>
            <a:off x="2599481" y="2272911"/>
            <a:ext cx="1524000" cy="584773"/>
          </a:xfrm>
          <a:prstGeom prst="rect">
            <a:avLst/>
          </a:prstGeom>
          <a:solidFill>
            <a:schemeClr val="accent6"/>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600" dirty="0"/>
              <a:t>William Frantz </a:t>
            </a:r>
            <a:endParaRPr lang="en-US" sz="1600" dirty="0">
              <a:cs typeface="Times New Roman"/>
            </a:endParaRPr>
          </a:p>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Neulion </a:t>
            </a:r>
          </a:p>
        </p:txBody>
      </p:sp>
      <p:sp>
        <p:nvSpPr>
          <p:cNvPr id="14" name="Rectangle 13"/>
          <p:cNvSpPr/>
          <p:nvPr/>
        </p:nvSpPr>
        <p:spPr>
          <a:xfrm>
            <a:off x="4267200" y="2272911"/>
            <a:ext cx="1524000" cy="584773"/>
          </a:xfrm>
          <a:prstGeom prst="rect">
            <a:avLst/>
          </a:prstGeom>
          <a:solidFill>
            <a:srgbClr val="00B0F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David Price Ericsson </a:t>
            </a:r>
          </a:p>
        </p:txBody>
      </p:sp>
      <p:sp>
        <p:nvSpPr>
          <p:cNvPr id="15" name="Rectangle 14"/>
          <p:cNvSpPr/>
          <p:nvPr/>
        </p:nvSpPr>
        <p:spPr>
          <a:xfrm>
            <a:off x="4258519" y="3492970"/>
            <a:ext cx="1524000" cy="584773"/>
          </a:xfrm>
          <a:prstGeom prst="rect">
            <a:avLst/>
          </a:prstGeom>
          <a:solidFill>
            <a:srgbClr val="00B0F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600" dirty="0"/>
              <a:t>Craig Knudsen Dolby </a:t>
            </a:r>
            <a:endParaRPr kumimoji="0" lang="en-US" sz="1600" i="0" u="none" strike="noStrike" cap="none" spc="0" normalizeH="0" baseline="0" dirty="0">
              <a:ln>
                <a:noFill/>
              </a:ln>
              <a:solidFill>
                <a:srgbClr val="000000"/>
              </a:solidFill>
              <a:effectLst/>
              <a:uFillTx/>
              <a:sym typeface="Calibri"/>
            </a:endParaRPr>
          </a:p>
        </p:txBody>
      </p:sp>
      <p:sp>
        <p:nvSpPr>
          <p:cNvPr id="16" name="Rectangle 15"/>
          <p:cNvSpPr/>
          <p:nvPr/>
        </p:nvSpPr>
        <p:spPr>
          <a:xfrm>
            <a:off x="5899657" y="2267636"/>
            <a:ext cx="1524000" cy="584773"/>
          </a:xfrm>
          <a:prstGeom prst="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Pat Griffis</a:t>
            </a:r>
          </a:p>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Dolby </a:t>
            </a:r>
          </a:p>
        </p:txBody>
      </p:sp>
      <p:sp>
        <p:nvSpPr>
          <p:cNvPr id="17" name="Rectangle 16"/>
          <p:cNvSpPr/>
          <p:nvPr/>
        </p:nvSpPr>
        <p:spPr>
          <a:xfrm>
            <a:off x="7542835" y="2272911"/>
            <a:ext cx="1524000" cy="584773"/>
          </a:xfrm>
          <a:prstGeom prst="rect">
            <a:avLst/>
          </a:prstGeom>
          <a:solidFill>
            <a:schemeClr val="accent5">
              <a:lumMod val="40000"/>
              <a:lumOff val="6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n-lt"/>
                <a:ea typeface="+mn-ea"/>
                <a:cs typeface="+mn-cs"/>
                <a:sym typeface="Calibri"/>
              </a:rPr>
              <a:t>Laurent Piron</a:t>
            </a:r>
          </a:p>
          <a:p>
            <a:pPr marL="0" marR="0" indent="0" algn="l" defTabSz="914400" rtl="0" fontAlgn="auto" latinLnBrk="0" hangingPunct="0">
              <a:lnSpc>
                <a:spcPct val="100000"/>
              </a:lnSpc>
              <a:spcBef>
                <a:spcPts val="0"/>
              </a:spcBef>
              <a:spcAft>
                <a:spcPts val="0"/>
              </a:spcAft>
              <a:buClrTx/>
              <a:buSzTx/>
              <a:buFontTx/>
              <a:buNone/>
              <a:tabLst/>
            </a:pPr>
            <a:r>
              <a:rPr lang="en-US" sz="1600" dirty="0" err="1"/>
              <a:t>Nagra</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p:txBody>
      </p:sp>
      <p:sp>
        <p:nvSpPr>
          <p:cNvPr id="19" name="Rectangle 18"/>
          <p:cNvSpPr/>
          <p:nvPr/>
        </p:nvSpPr>
        <p:spPr>
          <a:xfrm>
            <a:off x="2608162" y="3490381"/>
            <a:ext cx="1524000" cy="584773"/>
          </a:xfrm>
          <a:prstGeom prst="rect">
            <a:avLst/>
          </a:prstGeom>
          <a:solidFill>
            <a:schemeClr val="accent6"/>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600" dirty="0"/>
              <a:t>Renard Jenkins PBS </a:t>
            </a:r>
            <a:endParaRPr kumimoji="0" lang="en-US" sz="1600" b="0" i="0" u="none" strike="noStrike" cap="none" spc="0" normalizeH="0" baseline="0" dirty="0">
              <a:ln>
                <a:noFill/>
              </a:ln>
              <a:solidFill>
                <a:srgbClr val="000000"/>
              </a:solidFill>
              <a:effectLst/>
              <a:uFillTx/>
              <a:latin typeface="+mn-lt"/>
              <a:ea typeface="+mn-ea"/>
              <a:cs typeface="+mn-cs"/>
              <a:sym typeface="Calibri"/>
            </a:endParaRPr>
          </a:p>
        </p:txBody>
      </p:sp>
      <p:sp>
        <p:nvSpPr>
          <p:cNvPr id="20" name="Rectangle 19"/>
          <p:cNvSpPr/>
          <p:nvPr/>
        </p:nvSpPr>
        <p:spPr>
          <a:xfrm>
            <a:off x="5882724" y="3492970"/>
            <a:ext cx="1557867" cy="584773"/>
          </a:xfrm>
          <a:prstGeom prst="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914400" hangingPunct="0"/>
            <a:r>
              <a:rPr lang="fr-FR" sz="1600" dirty="0">
                <a:solidFill>
                  <a:srgbClr val="000000"/>
                </a:solidFill>
              </a:rPr>
              <a:t>Nandhu </a:t>
            </a:r>
          </a:p>
          <a:p>
            <a:pPr defTabSz="914400" hangingPunct="0"/>
            <a:r>
              <a:rPr lang="fr-FR" sz="1600" dirty="0">
                <a:solidFill>
                  <a:srgbClr val="000000"/>
                </a:solidFill>
              </a:rPr>
              <a:t>Nandhakumar, </a:t>
            </a:r>
            <a:r>
              <a:rPr lang="fr-FR" sz="1600" dirty="0">
                <a:solidFill>
                  <a:srgbClr val="000000"/>
                </a:solidFill>
                <a:sym typeface="Calibri"/>
              </a:rPr>
              <a:t>LG</a:t>
            </a:r>
          </a:p>
        </p:txBody>
      </p:sp>
    </p:spTree>
    <p:extLst>
      <p:ext uri="{BB962C8B-B14F-4D97-AF65-F5344CB8AC3E}">
        <p14:creationId xmlns:p14="http://schemas.microsoft.com/office/powerpoint/2010/main" val="202482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b="1">
                <a:latin typeface="Arial" charset="0"/>
                <a:cs typeface="Arial" charset="0"/>
              </a:rPr>
              <a:t>DVB Starting Gate</a:t>
            </a:r>
          </a:p>
        </p:txBody>
      </p:sp>
      <p:sp>
        <p:nvSpPr>
          <p:cNvPr id="3" name="Content Placeholder 2"/>
          <p:cNvSpPr>
            <a:spLocks noGrp="1"/>
          </p:cNvSpPr>
          <p:nvPr>
            <p:ph idx="1"/>
          </p:nvPr>
        </p:nvSpPr>
        <p:spPr>
          <a:xfrm>
            <a:off x="674688" y="1406525"/>
            <a:ext cx="8229600" cy="3394075"/>
          </a:xfrm>
        </p:spPr>
        <p:txBody>
          <a:bodyPr rtlCol="0">
            <a:normAutofit fontScale="62500" lnSpcReduction="20000"/>
          </a:bodyPr>
          <a:lstStyle/>
          <a:p>
            <a:pPr eaLnBrk="1" fontAlgn="auto" hangingPunct="1">
              <a:spcAft>
                <a:spcPts val="0"/>
              </a:spcAft>
              <a:buFont typeface="Arial"/>
              <a:buChar char="•"/>
              <a:defRPr/>
            </a:pPr>
            <a:r>
              <a:rPr lang="en-GB" dirty="0">
                <a:ea typeface="+mn-ea"/>
              </a:rPr>
              <a:t>The HDR story in the ITU-R.   New Recommendation for HDR for Programme Production and Exchange: BT 2100 (to add to BT 2020)  </a:t>
            </a:r>
          </a:p>
          <a:p>
            <a:pPr eaLnBrk="1" fontAlgn="auto" hangingPunct="1">
              <a:spcAft>
                <a:spcPts val="0"/>
              </a:spcAft>
              <a:buFont typeface="Arial"/>
              <a:buChar char="•"/>
              <a:defRPr/>
            </a:pPr>
            <a:r>
              <a:rPr lang="en-GB" dirty="0">
                <a:ea typeface="+mn-ea"/>
              </a:rPr>
              <a:t>Recommends </a:t>
            </a:r>
            <a:r>
              <a:rPr lang="en-GB" b="1" dirty="0">
                <a:ea typeface="+mn-ea"/>
              </a:rPr>
              <a:t>two</a:t>
            </a:r>
            <a:r>
              <a:rPr lang="en-GB" dirty="0">
                <a:ea typeface="+mn-ea"/>
              </a:rPr>
              <a:t> forms of HDR.  They are essentially two new relationships between volts and light to allow a higher dynamic range.  </a:t>
            </a:r>
          </a:p>
          <a:p>
            <a:pPr eaLnBrk="1" fontAlgn="auto" hangingPunct="1">
              <a:spcAft>
                <a:spcPts val="0"/>
              </a:spcAft>
              <a:buFont typeface="Arial"/>
              <a:buChar char="•"/>
              <a:defRPr/>
            </a:pPr>
            <a:r>
              <a:rPr lang="en-GB" b="1" dirty="0">
                <a:ea typeface="+mn-ea"/>
              </a:rPr>
              <a:t>HLG</a:t>
            </a:r>
            <a:r>
              <a:rPr lang="en-GB" dirty="0">
                <a:ea typeface="+mn-ea"/>
              </a:rPr>
              <a:t>  (Hybrid Log Gamma aka the </a:t>
            </a:r>
            <a:r>
              <a:rPr lang="en-GB" b="1" dirty="0">
                <a:ea typeface="+mn-ea"/>
              </a:rPr>
              <a:t>H</a:t>
            </a:r>
            <a:r>
              <a:rPr lang="en-GB" dirty="0">
                <a:ea typeface="+mn-ea"/>
              </a:rPr>
              <a:t>appy </a:t>
            </a:r>
            <a:r>
              <a:rPr lang="en-GB" b="1" dirty="0">
                <a:ea typeface="+mn-ea"/>
              </a:rPr>
              <a:t>L</a:t>
            </a:r>
            <a:r>
              <a:rPr lang="en-GB" dirty="0">
                <a:ea typeface="+mn-ea"/>
              </a:rPr>
              <a:t>ondon </a:t>
            </a:r>
            <a:r>
              <a:rPr lang="en-GB" b="1" dirty="0">
                <a:ea typeface="+mn-ea"/>
              </a:rPr>
              <a:t>G</a:t>
            </a:r>
            <a:r>
              <a:rPr lang="en-GB" dirty="0">
                <a:ea typeface="+mn-ea"/>
              </a:rPr>
              <a:t>entlemen)</a:t>
            </a:r>
          </a:p>
          <a:p>
            <a:pPr eaLnBrk="1" fontAlgn="auto" hangingPunct="1">
              <a:spcAft>
                <a:spcPts val="0"/>
              </a:spcAft>
              <a:buFont typeface="Arial"/>
              <a:buChar char="•"/>
              <a:defRPr/>
            </a:pPr>
            <a:r>
              <a:rPr lang="en-GB" b="1" dirty="0">
                <a:ea typeface="+mn-ea"/>
              </a:rPr>
              <a:t>PQ</a:t>
            </a:r>
            <a:r>
              <a:rPr lang="en-GB" dirty="0">
                <a:ea typeface="+mn-ea"/>
              </a:rPr>
              <a:t> (Perceptual Quantizer aka the </a:t>
            </a:r>
            <a:r>
              <a:rPr lang="en-GB" b="1" dirty="0">
                <a:ea typeface="+mn-ea"/>
              </a:rPr>
              <a:t>P</a:t>
            </a:r>
            <a:r>
              <a:rPr lang="en-GB" dirty="0">
                <a:ea typeface="+mn-ea"/>
              </a:rPr>
              <a:t>alo alto </a:t>
            </a:r>
            <a:r>
              <a:rPr lang="en-GB" b="1" dirty="0">
                <a:ea typeface="+mn-ea"/>
              </a:rPr>
              <a:t>Q</a:t>
            </a:r>
            <a:r>
              <a:rPr lang="en-GB" dirty="0">
                <a:ea typeface="+mn-ea"/>
              </a:rPr>
              <a:t>uasher).  </a:t>
            </a:r>
          </a:p>
          <a:p>
            <a:pPr eaLnBrk="1" fontAlgn="auto" hangingPunct="1">
              <a:spcAft>
                <a:spcPts val="0"/>
              </a:spcAft>
              <a:buFont typeface="Arial"/>
              <a:buChar char="•"/>
              <a:defRPr/>
            </a:pPr>
            <a:r>
              <a:rPr lang="en-GB" dirty="0">
                <a:ea typeface="+mn-ea"/>
              </a:rPr>
              <a:t>Explaining the relative advantages of each is a real whoop-de-doo!</a:t>
            </a:r>
          </a:p>
          <a:p>
            <a:pPr eaLnBrk="1" fontAlgn="auto" hangingPunct="1">
              <a:spcAft>
                <a:spcPts val="0"/>
              </a:spcAft>
              <a:buFont typeface="Arial"/>
              <a:buChar char="•"/>
              <a:defRPr/>
            </a:pPr>
            <a:r>
              <a:rPr lang="en-GB" dirty="0">
                <a:ea typeface="+mn-ea"/>
              </a:rPr>
              <a:t>DVB defines commercially attractive profiles for broadcast and broadband drawing on existing standards, usually ITU-R and ITU-T/MPEG.  </a:t>
            </a:r>
          </a:p>
        </p:txBody>
      </p:sp>
    </p:spTree>
    <p:extLst>
      <p:ext uri="{BB962C8B-B14F-4D97-AF65-F5344CB8AC3E}">
        <p14:creationId xmlns:p14="http://schemas.microsoft.com/office/powerpoint/2010/main" val="178000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b="1">
                <a:latin typeface="Arial" charset="0"/>
                <a:cs typeface="Arial" charset="0"/>
              </a:rPr>
              <a:t>DVB and HDR</a:t>
            </a:r>
          </a:p>
        </p:txBody>
      </p:sp>
      <p:sp>
        <p:nvSpPr>
          <p:cNvPr id="3" name="Content Placeholder 2"/>
          <p:cNvSpPr>
            <a:spLocks noGrp="1"/>
          </p:cNvSpPr>
          <p:nvPr>
            <p:ph idx="1"/>
          </p:nvPr>
        </p:nvSpPr>
        <p:spPr>
          <a:xfrm>
            <a:off x="457200" y="1131888"/>
            <a:ext cx="8229600" cy="3394075"/>
          </a:xfrm>
        </p:spPr>
        <p:txBody>
          <a:bodyPr>
            <a:normAutofit/>
          </a:bodyPr>
          <a:lstStyle/>
          <a:p>
            <a:pPr eaLnBrk="1" hangingPunct="1">
              <a:lnSpc>
                <a:spcPct val="80000"/>
              </a:lnSpc>
            </a:pPr>
            <a:r>
              <a:rPr lang="en-GB" sz="2000">
                <a:latin typeface="Arial" charset="0"/>
                <a:cs typeface="Arial" charset="0"/>
              </a:rPr>
              <a:t>DVB UHD-1 is a series of specifications in ‘Phases’ to match, over time, the wishes of broadcasters and manufacturers</a:t>
            </a:r>
          </a:p>
          <a:p>
            <a:pPr eaLnBrk="1" hangingPunct="1">
              <a:lnSpc>
                <a:spcPct val="80000"/>
              </a:lnSpc>
            </a:pPr>
            <a:r>
              <a:rPr lang="en-GB" sz="2000">
                <a:latin typeface="Arial" charset="0"/>
                <a:cs typeface="Arial" charset="0"/>
              </a:rPr>
              <a:t>DVB UHD-1 ‘Phase 1’ was prepared in 2014 to meet the needs of services  in </a:t>
            </a:r>
            <a:r>
              <a:rPr lang="en-GB" sz="2000" b="1">
                <a:latin typeface="Arial" charset="0"/>
                <a:cs typeface="Arial" charset="0"/>
              </a:rPr>
              <a:t>2015</a:t>
            </a:r>
            <a:r>
              <a:rPr lang="en-GB" sz="2000">
                <a:latin typeface="Arial" charset="0"/>
                <a:cs typeface="Arial" charset="0"/>
              </a:rPr>
              <a:t> and later.  It included only 4K resolution</a:t>
            </a:r>
          </a:p>
          <a:p>
            <a:pPr eaLnBrk="1" hangingPunct="1">
              <a:lnSpc>
                <a:spcPct val="80000"/>
              </a:lnSpc>
            </a:pPr>
            <a:r>
              <a:rPr lang="en-GB" sz="2000">
                <a:latin typeface="Arial" charset="0"/>
                <a:cs typeface="Arial" charset="0"/>
              </a:rPr>
              <a:t>DVB UHD-1 </a:t>
            </a:r>
            <a:r>
              <a:rPr lang="en-GB" sz="2000" b="1">
                <a:latin typeface="Arial" charset="0"/>
                <a:cs typeface="Arial" charset="0"/>
              </a:rPr>
              <a:t>2A </a:t>
            </a:r>
            <a:r>
              <a:rPr lang="en-GB" sz="2000">
                <a:latin typeface="Arial" charset="0"/>
                <a:cs typeface="Arial" charset="0"/>
              </a:rPr>
              <a:t>is being prepared now to meet the needs of services in </a:t>
            </a:r>
            <a:r>
              <a:rPr lang="en-GB" sz="2000" b="1">
                <a:latin typeface="Arial" charset="0"/>
                <a:cs typeface="Arial" charset="0"/>
              </a:rPr>
              <a:t>2017</a:t>
            </a:r>
            <a:r>
              <a:rPr lang="en-GB" sz="2000">
                <a:latin typeface="Arial" charset="0"/>
                <a:cs typeface="Arial" charset="0"/>
              </a:rPr>
              <a:t> and later. It includes 4K resolution and HDR</a:t>
            </a:r>
          </a:p>
          <a:p>
            <a:pPr eaLnBrk="1" hangingPunct="1">
              <a:lnSpc>
                <a:spcPct val="80000"/>
              </a:lnSpc>
            </a:pPr>
            <a:r>
              <a:rPr lang="en-GB" sz="2000">
                <a:latin typeface="Arial" charset="0"/>
                <a:cs typeface="Arial" charset="0"/>
              </a:rPr>
              <a:t>DVB UHD-1 </a:t>
            </a:r>
            <a:r>
              <a:rPr lang="en-GB" sz="2000" b="1">
                <a:latin typeface="Arial" charset="0"/>
                <a:cs typeface="Arial" charset="0"/>
              </a:rPr>
              <a:t>2B</a:t>
            </a:r>
            <a:r>
              <a:rPr lang="en-GB" sz="2000">
                <a:latin typeface="Arial" charset="0"/>
                <a:cs typeface="Arial" charset="0"/>
              </a:rPr>
              <a:t> is also being prepared now to meet the needs of services in </a:t>
            </a:r>
            <a:r>
              <a:rPr lang="en-GB" sz="2000" b="1">
                <a:latin typeface="Arial" charset="0"/>
                <a:cs typeface="Arial" charset="0"/>
              </a:rPr>
              <a:t>2019</a:t>
            </a:r>
            <a:r>
              <a:rPr lang="en-GB" sz="2000">
                <a:latin typeface="Arial" charset="0"/>
                <a:cs typeface="Arial" charset="0"/>
              </a:rPr>
              <a:t> and later. It includes 4K resolution, HDR, and HFR (Frame Rates up to and including 120 Hz)</a:t>
            </a:r>
          </a:p>
          <a:p>
            <a:pPr eaLnBrk="1" hangingPunct="1">
              <a:lnSpc>
                <a:spcPct val="80000"/>
              </a:lnSpc>
            </a:pPr>
            <a:r>
              <a:rPr lang="en-GB" sz="2000">
                <a:latin typeface="Arial" charset="0"/>
                <a:cs typeface="Arial" charset="0"/>
              </a:rPr>
              <a:t>DVB UHD-1 2A and 2B specifications should be </a:t>
            </a:r>
            <a:r>
              <a:rPr lang="en-GB" sz="2000" b="1">
                <a:latin typeface="Arial" charset="0"/>
                <a:cs typeface="Arial" charset="0"/>
              </a:rPr>
              <a:t>available later in 2016.</a:t>
            </a:r>
          </a:p>
          <a:p>
            <a:pPr eaLnBrk="1" hangingPunct="1">
              <a:lnSpc>
                <a:spcPct val="80000"/>
              </a:lnSpc>
            </a:pPr>
            <a:r>
              <a:rPr lang="en-GB" sz="2000">
                <a:latin typeface="Arial" charset="0"/>
                <a:cs typeface="Arial" charset="0"/>
              </a:rPr>
              <a:t>DVB NGA/ASS should be available at the </a:t>
            </a:r>
            <a:r>
              <a:rPr lang="en-GB" sz="2000" b="1">
                <a:latin typeface="Arial" charset="0"/>
                <a:cs typeface="Arial" charset="0"/>
              </a:rPr>
              <a:t>same time </a:t>
            </a:r>
            <a:r>
              <a:rPr lang="en-GB" sz="2000">
                <a:latin typeface="Arial" charset="0"/>
                <a:cs typeface="Arial" charset="0"/>
              </a:rPr>
              <a:t>as 2A and 2B.  </a:t>
            </a:r>
          </a:p>
        </p:txBody>
      </p:sp>
    </p:spTree>
    <p:extLst>
      <p:ext uri="{BB962C8B-B14F-4D97-AF65-F5344CB8AC3E}">
        <p14:creationId xmlns:p14="http://schemas.microsoft.com/office/powerpoint/2010/main" val="1485578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13" y="171450"/>
            <a:ext cx="7154862" cy="857250"/>
          </a:xfrm>
        </p:spPr>
        <p:txBody>
          <a:bodyPr rtlCol="0">
            <a:normAutofit fontScale="90000"/>
          </a:bodyPr>
          <a:lstStyle/>
          <a:p>
            <a:pPr eaLnBrk="1" fontAlgn="auto" hangingPunct="1">
              <a:spcAft>
                <a:spcPts val="0"/>
              </a:spcAft>
              <a:defRPr/>
            </a:pPr>
            <a:r>
              <a:rPr lang="en-GB" b="1" dirty="0">
                <a:ea typeface="+mj-ea"/>
              </a:rPr>
              <a:t>DVB HDR Commercial Requirements</a:t>
            </a:r>
          </a:p>
        </p:txBody>
      </p:sp>
      <p:sp>
        <p:nvSpPr>
          <p:cNvPr id="3" name="Content Placeholder 2"/>
          <p:cNvSpPr>
            <a:spLocks noGrp="1"/>
          </p:cNvSpPr>
          <p:nvPr>
            <p:ph idx="1"/>
          </p:nvPr>
        </p:nvSpPr>
        <p:spPr>
          <a:xfrm>
            <a:off x="457200" y="1279525"/>
            <a:ext cx="8229600" cy="3394075"/>
          </a:xfrm>
        </p:spPr>
        <p:txBody>
          <a:bodyPr/>
          <a:lstStyle/>
          <a:p>
            <a:pPr eaLnBrk="1" hangingPunct="1"/>
            <a:r>
              <a:rPr lang="en-GB" sz="2000">
                <a:latin typeface="Arial" charset="0"/>
                <a:cs typeface="Arial" charset="0"/>
              </a:rPr>
              <a:t>Different markets call for different HDR compatibility solutions. </a:t>
            </a:r>
          </a:p>
          <a:p>
            <a:pPr eaLnBrk="1" hangingPunct="1"/>
            <a:r>
              <a:rPr lang="en-GB" sz="2000">
                <a:latin typeface="Arial" charset="0"/>
                <a:cs typeface="Arial" charset="0"/>
              </a:rPr>
              <a:t>Both BC (backwards compatible) and NBC (non backwards compatible) HDR options are requested to be included in the spec.</a:t>
            </a:r>
          </a:p>
          <a:p>
            <a:pPr eaLnBrk="1" hangingPunct="1"/>
            <a:r>
              <a:rPr lang="en-GB" sz="2000">
                <a:latin typeface="Arial" charset="0"/>
                <a:cs typeface="Arial" charset="0"/>
              </a:rPr>
              <a:t>Including both options in receivers is not mandatory. </a:t>
            </a:r>
          </a:p>
          <a:p>
            <a:pPr eaLnBrk="1" hangingPunct="1"/>
            <a:r>
              <a:rPr lang="en-GB" sz="2000">
                <a:latin typeface="Arial" charset="0"/>
                <a:cs typeface="Arial" charset="0"/>
              </a:rPr>
              <a:t>More details in the DVB Commercial Requirements for UHD-1 Phase 2</a:t>
            </a:r>
          </a:p>
          <a:p>
            <a:pPr eaLnBrk="1" hangingPunct="1"/>
            <a:r>
              <a:rPr lang="en-GB" sz="2000" b="1">
                <a:latin typeface="Arial" charset="0"/>
                <a:cs typeface="Arial" charset="0"/>
              </a:rPr>
              <a:t>Five </a:t>
            </a:r>
            <a:r>
              <a:rPr lang="en-GB" sz="2000">
                <a:latin typeface="Arial" charset="0"/>
                <a:cs typeface="Arial" charset="0"/>
              </a:rPr>
              <a:t>candidates have been put forward. </a:t>
            </a:r>
          </a:p>
          <a:p>
            <a:pPr eaLnBrk="1" hangingPunct="1"/>
            <a:r>
              <a:rPr lang="en-GB" sz="2000">
                <a:latin typeface="Arial" charset="0"/>
                <a:cs typeface="Arial" charset="0"/>
              </a:rPr>
              <a:t>Extensive discussions and analysis of characteristics have been made.    </a:t>
            </a:r>
          </a:p>
          <a:p>
            <a:pPr eaLnBrk="1" hangingPunct="1"/>
            <a:endParaRPr lang="en-GB" sz="2000">
              <a:latin typeface="Arial" charset="0"/>
              <a:cs typeface="Arial" charset="0"/>
            </a:endParaRPr>
          </a:p>
        </p:txBody>
      </p:sp>
    </p:spTree>
    <p:extLst>
      <p:ext uri="{BB962C8B-B14F-4D97-AF65-F5344CB8AC3E}">
        <p14:creationId xmlns:p14="http://schemas.microsoft.com/office/powerpoint/2010/main" val="658107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73113" y="206375"/>
            <a:ext cx="7154862" cy="857250"/>
          </a:xfrm>
        </p:spPr>
        <p:txBody>
          <a:bodyPr/>
          <a:lstStyle/>
          <a:p>
            <a:pPr eaLnBrk="1" hangingPunct="1"/>
            <a:r>
              <a:rPr lang="en-GB" b="1">
                <a:latin typeface="Arial" charset="0"/>
                <a:cs typeface="Arial" charset="0"/>
              </a:rPr>
              <a:t>Chapter 4: A New Hope!</a:t>
            </a:r>
          </a:p>
        </p:txBody>
      </p:sp>
      <p:sp>
        <p:nvSpPr>
          <p:cNvPr id="3" name="Content Placeholder 2"/>
          <p:cNvSpPr>
            <a:spLocks noGrp="1"/>
          </p:cNvSpPr>
          <p:nvPr>
            <p:ph idx="1"/>
          </p:nvPr>
        </p:nvSpPr>
        <p:spPr>
          <a:xfrm>
            <a:off x="571500" y="1417638"/>
            <a:ext cx="8229600" cy="3394075"/>
          </a:xfrm>
        </p:spPr>
        <p:txBody>
          <a:bodyPr/>
          <a:lstStyle/>
          <a:p>
            <a:pPr eaLnBrk="1" hangingPunct="1"/>
            <a:r>
              <a:rPr lang="en-GB" sz="2000">
                <a:latin typeface="Arial" charset="0"/>
                <a:cs typeface="Arial" charset="0"/>
              </a:rPr>
              <a:t>The TM-AVC group led by Ken (“just a wee dram then!”) McCann are planning to prepare the draft specification for DVB Phase 2, CPA and CPB shortly.  </a:t>
            </a:r>
          </a:p>
          <a:p>
            <a:pPr eaLnBrk="1" hangingPunct="1"/>
            <a:r>
              <a:rPr lang="en-GB" sz="2000">
                <a:latin typeface="Arial" charset="0"/>
                <a:cs typeface="Arial" charset="0"/>
              </a:rPr>
              <a:t>This will then be submitted to the DVB Technical Module (chair Kevin Murray) and DVB Steering Board (chair Peter Mac Avock) for approval by the end of the year.</a:t>
            </a:r>
          </a:p>
          <a:p>
            <a:pPr eaLnBrk="1" hangingPunct="1"/>
            <a:r>
              <a:rPr lang="en-GB" sz="2000">
                <a:latin typeface="Arial" charset="0"/>
                <a:cs typeface="Arial" charset="0"/>
              </a:rPr>
              <a:t>We Try Harder. DVB will deliver the goods (digits crossed).</a:t>
            </a:r>
          </a:p>
          <a:p>
            <a:pPr eaLnBrk="1" hangingPunct="1"/>
            <a:r>
              <a:rPr lang="en-GB" sz="2000">
                <a:latin typeface="Arial" charset="0"/>
                <a:cs typeface="Arial" charset="0"/>
              </a:rPr>
              <a:t>P.S.  Don’t forget about the value of NGA!</a:t>
            </a:r>
          </a:p>
        </p:txBody>
      </p:sp>
    </p:spTree>
    <p:extLst>
      <p:ext uri="{BB962C8B-B14F-4D97-AF65-F5344CB8AC3E}">
        <p14:creationId xmlns:p14="http://schemas.microsoft.com/office/powerpoint/2010/main" val="2299102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4689" y="944479"/>
            <a:ext cx="6171071" cy="709689"/>
          </a:xfrm>
        </p:spPr>
        <p:txBody>
          <a:bodyPr>
            <a:normAutofit/>
          </a:bodyPr>
          <a:lstStyle/>
          <a:p>
            <a:r>
              <a:rPr lang="en-US" sz="3600" b="1" dirty="0"/>
              <a:t>ATSC 3.0 UHD Update</a:t>
            </a:r>
          </a:p>
        </p:txBody>
      </p:sp>
      <p:sp>
        <p:nvSpPr>
          <p:cNvPr id="3" name="Subtitle 2"/>
          <p:cNvSpPr>
            <a:spLocks noGrp="1"/>
          </p:cNvSpPr>
          <p:nvPr>
            <p:ph type="subTitle" idx="1"/>
          </p:nvPr>
        </p:nvSpPr>
        <p:spPr>
          <a:xfrm>
            <a:off x="784291" y="2207549"/>
            <a:ext cx="7575419" cy="2131769"/>
          </a:xfrm>
        </p:spPr>
        <p:txBody>
          <a:bodyPr>
            <a:normAutofit/>
          </a:bodyPr>
          <a:lstStyle/>
          <a:p>
            <a:r>
              <a:rPr lang="en-US" dirty="0"/>
              <a:t>Skip Pizzi, NAB</a:t>
            </a:r>
          </a:p>
          <a:p>
            <a:r>
              <a:rPr lang="en-US" sz="2800" dirty="0"/>
              <a:t>Member, Ultra HD Forum Board of Directors</a:t>
            </a:r>
          </a:p>
          <a:p>
            <a:r>
              <a:rPr lang="en-US" sz="2800" dirty="0"/>
              <a:t>ATSC TG3 Vice-chair</a:t>
            </a:r>
          </a:p>
          <a:p>
            <a:endParaRPr lang="en-US" sz="2400" dirty="0"/>
          </a:p>
        </p:txBody>
      </p:sp>
      <p:pic>
        <p:nvPicPr>
          <p:cNvPr id="5" name="Picture 4"/>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3536334" y="3778046"/>
            <a:ext cx="1888585" cy="680493"/>
          </a:xfrm>
          <a:prstGeom prst="rect">
            <a:avLst/>
          </a:prstGeom>
        </p:spPr>
      </p:pic>
    </p:spTree>
    <p:extLst>
      <p:ext uri="{BB962C8B-B14F-4D97-AF65-F5344CB8AC3E}">
        <p14:creationId xmlns:p14="http://schemas.microsoft.com/office/powerpoint/2010/main" val="1172011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932" y="324715"/>
            <a:ext cx="7772400" cy="645224"/>
          </a:xfrm>
        </p:spPr>
        <p:txBody>
          <a:bodyPr/>
          <a:lstStyle/>
          <a:p>
            <a:r>
              <a:rPr lang="en-US" dirty="0"/>
              <a:t>Overall ATSC 3.0 Status</a:t>
            </a:r>
          </a:p>
        </p:txBody>
      </p:sp>
      <p:sp>
        <p:nvSpPr>
          <p:cNvPr id="3" name="Subtitle 2"/>
          <p:cNvSpPr>
            <a:spLocks noGrp="1"/>
          </p:cNvSpPr>
          <p:nvPr>
            <p:ph type="subTitle" idx="1"/>
          </p:nvPr>
        </p:nvSpPr>
        <p:spPr>
          <a:xfrm>
            <a:off x="539360" y="1260892"/>
            <a:ext cx="8269179" cy="3398924"/>
          </a:xfrm>
        </p:spPr>
        <p:txBody>
          <a:bodyPr>
            <a:normAutofit fontScale="92500" lnSpcReduction="20000"/>
          </a:bodyPr>
          <a:lstStyle/>
          <a:p>
            <a:pPr marL="457200" indent="-457200" algn="l">
              <a:buFont typeface="Arial" panose="020B0604020202020204" pitchFamily="34" charset="0"/>
              <a:buChar char="•"/>
            </a:pPr>
            <a:r>
              <a:rPr lang="en-US" dirty="0"/>
              <a:t>ATSC 3.0 is a suite of ~20 separate Standards, organized in 3 layers</a:t>
            </a:r>
          </a:p>
          <a:p>
            <a:pPr marL="457200" indent="-457200" algn="l">
              <a:buFont typeface="Arial" panose="020B0604020202020204" pitchFamily="34" charset="0"/>
              <a:buChar char="•"/>
            </a:pPr>
            <a:r>
              <a:rPr lang="en-US" dirty="0"/>
              <a:t>Physical Layer is mostly Final or Proposed Standards</a:t>
            </a:r>
          </a:p>
          <a:p>
            <a:pPr marL="457200" indent="-457200" algn="l">
              <a:buFont typeface="Arial" panose="020B0604020202020204" pitchFamily="34" charset="0"/>
              <a:buChar char="•"/>
            </a:pPr>
            <a:r>
              <a:rPr lang="en-US" dirty="0"/>
              <a:t>Management &amp; Protocols Layer mostly at Proposed or Candidate Standards</a:t>
            </a:r>
          </a:p>
          <a:p>
            <a:pPr marL="457200" indent="-457200" algn="l">
              <a:buFont typeface="Arial" panose="020B0604020202020204" pitchFamily="34" charset="0"/>
              <a:buChar char="•"/>
            </a:pPr>
            <a:r>
              <a:rPr lang="en-US" dirty="0"/>
              <a:t>Applications &amp; Presentation Layer is mostly at Working Drafts or Candidate Standards</a:t>
            </a:r>
          </a:p>
        </p:txBody>
      </p:sp>
    </p:spTree>
    <p:extLst>
      <p:ext uri="{BB962C8B-B14F-4D97-AF65-F5344CB8AC3E}">
        <p14:creationId xmlns:p14="http://schemas.microsoft.com/office/powerpoint/2010/main" val="133170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29" y="206375"/>
            <a:ext cx="7155305" cy="857250"/>
          </a:xfrm>
        </p:spPr>
        <p:txBody>
          <a:bodyPr>
            <a:normAutofit/>
          </a:bodyPr>
          <a:lstStyle/>
          <a:p>
            <a:r>
              <a:rPr lang="en-US" sz="3600" dirty="0"/>
              <a:t>ATSC 3.0 Layered Structure</a:t>
            </a:r>
          </a:p>
        </p:txBody>
      </p:sp>
      <p:graphicFrame>
        <p:nvGraphicFramePr>
          <p:cNvPr id="4" name="Object 3"/>
          <p:cNvGraphicFramePr>
            <a:graphicFrameLocks noChangeAspect="1"/>
          </p:cNvGraphicFramePr>
          <p:nvPr>
            <p:extLst>
              <p:ext uri="{D42A27DB-BD31-4B8C-83A1-F6EECF244321}">
                <p14:modId xmlns:p14="http://schemas.microsoft.com/office/powerpoint/2010/main" val="4109340703"/>
              </p:ext>
            </p:extLst>
          </p:nvPr>
        </p:nvGraphicFramePr>
        <p:xfrm>
          <a:off x="1941833" y="1260564"/>
          <a:ext cx="5260334" cy="3581400"/>
        </p:xfrm>
        <a:graphic>
          <a:graphicData uri="http://schemas.openxmlformats.org/presentationml/2006/ole">
            <mc:AlternateContent xmlns:mc="http://schemas.openxmlformats.org/markup-compatibility/2006">
              <mc:Choice xmlns:v="urn:schemas-microsoft-com:vml" Requires="v">
                <p:oleObj spid="_x0000_s6173" name="Slide" r:id="rId3" imgW="4541421" imgH="2554317" progId="PowerPoint.Slide.12">
                  <p:embed/>
                </p:oleObj>
              </mc:Choice>
              <mc:Fallback>
                <p:oleObj name="Slide" r:id="rId3" imgW="4541421" imgH="2554317" progId="PowerPoint.Slide.12">
                  <p:embed/>
                  <p:pic>
                    <p:nvPicPr>
                      <p:cNvPr id="0" name=""/>
                      <p:cNvPicPr>
                        <a:picLocks noChangeAspect="1" noChangeArrowheads="1"/>
                      </p:cNvPicPr>
                      <p:nvPr/>
                    </p:nvPicPr>
                    <p:blipFill>
                      <a:blip r:embed="rId4"/>
                      <a:srcRect l="20003" t="10736" r="19528" b="15695"/>
                      <a:stretch>
                        <a:fillRect/>
                      </a:stretch>
                    </p:blipFill>
                    <p:spPr bwMode="auto">
                      <a:xfrm>
                        <a:off x="1941833" y="1260564"/>
                        <a:ext cx="5260334" cy="3581400"/>
                      </a:xfrm>
                      <a:prstGeom prst="rect">
                        <a:avLst/>
                      </a:prstGeom>
                      <a:noFill/>
                    </p:spPr>
                  </p:pic>
                </p:oleObj>
              </mc:Fallback>
            </mc:AlternateContent>
          </a:graphicData>
        </a:graphic>
      </p:graphicFrame>
    </p:spTree>
    <p:extLst>
      <p:ext uri="{BB962C8B-B14F-4D97-AF65-F5344CB8AC3E}">
        <p14:creationId xmlns:p14="http://schemas.microsoft.com/office/powerpoint/2010/main" val="2455012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6051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ATSC 3.0 UHD Status</a:t>
            </a:r>
          </a:p>
        </p:txBody>
      </p:sp>
      <p:sp>
        <p:nvSpPr>
          <p:cNvPr id="3" name="Content Placeholder 2"/>
          <p:cNvSpPr>
            <a:spLocks noGrp="1"/>
          </p:cNvSpPr>
          <p:nvPr>
            <p:ph idx="1"/>
          </p:nvPr>
        </p:nvSpPr>
        <p:spPr>
          <a:xfrm>
            <a:off x="581650" y="1233625"/>
            <a:ext cx="8410852" cy="3819923"/>
          </a:xfrm>
        </p:spPr>
        <p:txBody>
          <a:bodyPr>
            <a:normAutofit fontScale="62500" lnSpcReduction="20000"/>
          </a:bodyPr>
          <a:lstStyle/>
          <a:p>
            <a:r>
              <a:rPr lang="en-US" dirty="0"/>
              <a:t>A/341 Video (HEVC) Candidate Standard*</a:t>
            </a:r>
          </a:p>
          <a:p>
            <a:pPr lvl="1"/>
            <a:r>
              <a:rPr lang="en-US" dirty="0"/>
              <a:t>Uses HEVC Main10 profile, up to 2160p</a:t>
            </a:r>
          </a:p>
          <a:p>
            <a:pPr lvl="1"/>
            <a:r>
              <a:rPr lang="en-US" dirty="0"/>
              <a:t>Currently has TBDs for other HDR elements, HFR</a:t>
            </a:r>
          </a:p>
          <a:p>
            <a:pPr lvl="1"/>
            <a:r>
              <a:rPr lang="en-US" dirty="0"/>
              <a:t>Numerous HDR proposals under consideration</a:t>
            </a:r>
          </a:p>
          <a:p>
            <a:pPr lvl="1"/>
            <a:r>
              <a:rPr lang="en-US" dirty="0"/>
              <a:t>CBS-NY hosted comparative HDR demos in June</a:t>
            </a:r>
          </a:p>
          <a:p>
            <a:r>
              <a:rPr lang="en-US" dirty="0"/>
              <a:t>Broadcasters may rely on 1080p+HDR/WCG</a:t>
            </a:r>
          </a:p>
          <a:p>
            <a:pPr lvl="1"/>
            <a:r>
              <a:rPr lang="en-US" dirty="0"/>
              <a:t>Especially during transition period</a:t>
            </a:r>
          </a:p>
          <a:p>
            <a:pPr lvl="1"/>
            <a:r>
              <a:rPr lang="en-US" dirty="0"/>
              <a:t>HEVC encoder optimization required for this approach</a:t>
            </a:r>
          </a:p>
          <a:p>
            <a:r>
              <a:rPr lang="en-US" dirty="0"/>
              <a:t>A/342 Audio Candidate Standard*</a:t>
            </a:r>
          </a:p>
          <a:p>
            <a:pPr lvl="1"/>
            <a:r>
              <a:rPr lang="en-US" dirty="0"/>
              <a:t>Provides Immersive &amp; Personalizable sound</a:t>
            </a:r>
          </a:p>
          <a:p>
            <a:pPr lvl="1"/>
            <a:r>
              <a:rPr lang="en-US" dirty="0"/>
              <a:t>Objects &amp; Channels (11.1 </a:t>
            </a:r>
            <a:r>
              <a:rPr lang="en-US" dirty="0" err="1"/>
              <a:t>req’d</a:t>
            </a:r>
            <a:r>
              <a:rPr lang="en-US" dirty="0"/>
              <a:t>., 22.2 opt.) </a:t>
            </a:r>
            <a:r>
              <a:rPr lang="en-US" dirty="0" err="1"/>
              <a:t>req’d</a:t>
            </a:r>
            <a:r>
              <a:rPr lang="en-US" dirty="0"/>
              <a:t>., Scene-based opt.</a:t>
            </a:r>
          </a:p>
          <a:p>
            <a:pPr lvl="1"/>
            <a:r>
              <a:rPr lang="en-US" dirty="0"/>
              <a:t>Supports AC4 and MPEG-H 3D audio systems</a:t>
            </a:r>
          </a:p>
          <a:p>
            <a:pPr marL="457200" lvl="1" indent="0" algn="r">
              <a:buNone/>
            </a:pPr>
            <a:br>
              <a:rPr lang="en-US" sz="2200" dirty="0"/>
            </a:br>
            <a:r>
              <a:rPr lang="en-US" sz="2200" dirty="0"/>
              <a:t>* Subject to Change</a:t>
            </a:r>
          </a:p>
        </p:txBody>
      </p:sp>
    </p:spTree>
    <p:extLst>
      <p:ext uri="{BB962C8B-B14F-4D97-AF65-F5344CB8AC3E}">
        <p14:creationId xmlns:p14="http://schemas.microsoft.com/office/powerpoint/2010/main" val="319862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3000" y="206375"/>
            <a:ext cx="7155305" cy="857250"/>
          </a:xfrm>
        </p:spPr>
        <p:txBody>
          <a:bodyPr>
            <a:noAutofit/>
          </a:bodyPr>
          <a:lstStyle/>
          <a:p>
            <a:r>
              <a:rPr lang="en-US" dirty="0"/>
              <a:t>Panel/Q&amp;A Session</a:t>
            </a:r>
            <a:endParaRPr lang="en-GB" dirty="0">
              <a:latin typeface="Calibri"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9194472"/>
              </p:ext>
            </p:extLst>
          </p:nvPr>
        </p:nvGraphicFramePr>
        <p:xfrm>
          <a:off x="1768867" y="1581120"/>
          <a:ext cx="5637044" cy="3200400"/>
        </p:xfrm>
        <a:graphic>
          <a:graphicData uri="http://schemas.openxmlformats.org/drawingml/2006/table">
            <a:tbl>
              <a:tblPr firstRow="1" bandRow="1">
                <a:tableStyleId>{2D5ABB26-0587-4C30-8999-92F81FD0307C}</a:tableStyleId>
              </a:tblPr>
              <a:tblGrid>
                <a:gridCol w="2947287">
                  <a:extLst>
                    <a:ext uri="{9D8B030D-6E8A-4147-A177-3AD203B41FA5}">
                      <a16:colId xmlns:a16="http://schemas.microsoft.com/office/drawing/2014/main" val="20000"/>
                    </a:ext>
                  </a:extLst>
                </a:gridCol>
                <a:gridCol w="2689757">
                  <a:extLst>
                    <a:ext uri="{9D8B030D-6E8A-4147-A177-3AD203B41FA5}">
                      <a16:colId xmlns:a16="http://schemas.microsoft.com/office/drawing/2014/main" val="20001"/>
                    </a:ext>
                  </a:extLst>
                </a:gridCol>
              </a:tblGrid>
              <a:tr h="340560">
                <a:tc>
                  <a:txBody>
                    <a:bodyPr/>
                    <a:lstStyle/>
                    <a:p>
                      <a:r>
                        <a:rPr lang="en-GB" sz="2400" dirty="0"/>
                        <a:t>Pat Griffis, Moderator</a:t>
                      </a:r>
                      <a:endParaRPr lang="en-US" sz="2400" dirty="0"/>
                    </a:p>
                  </a:txBody>
                  <a:tcPr/>
                </a:tc>
                <a:tc>
                  <a:txBody>
                    <a:bodyPr/>
                    <a:lstStyle/>
                    <a:p>
                      <a:r>
                        <a:rPr lang="en-GB" sz="2400" dirty="0"/>
                        <a:t>Dolby Laboratories</a:t>
                      </a:r>
                      <a:endParaRPr lang="en-US" sz="2400" dirty="0"/>
                    </a:p>
                  </a:txBody>
                  <a:tcPr/>
                </a:tc>
                <a:extLst>
                  <a:ext uri="{0D108BD9-81ED-4DB2-BD59-A6C34878D82A}">
                    <a16:rowId xmlns:a16="http://schemas.microsoft.com/office/drawing/2014/main" val="10000"/>
                  </a:ext>
                </a:extLst>
              </a:tr>
              <a:tr h="340560">
                <a:tc>
                  <a:txBody>
                    <a:bodyPr/>
                    <a:lstStyle/>
                    <a:p>
                      <a:r>
                        <a:rPr lang="en-US" sz="2400" dirty="0"/>
                        <a:t>Matthew Goldman</a:t>
                      </a:r>
                    </a:p>
                  </a:txBody>
                  <a:tcPr/>
                </a:tc>
                <a:tc>
                  <a:txBody>
                    <a:bodyPr/>
                    <a:lstStyle/>
                    <a:p>
                      <a:r>
                        <a:rPr lang="en-US" sz="2400" dirty="0"/>
                        <a:t>Ericsson</a:t>
                      </a:r>
                    </a:p>
                  </a:txBody>
                  <a:tcPr/>
                </a:tc>
                <a:extLst>
                  <a:ext uri="{0D108BD9-81ED-4DB2-BD59-A6C34878D82A}">
                    <a16:rowId xmlns:a16="http://schemas.microsoft.com/office/drawing/2014/main" val="10001"/>
                  </a:ext>
                </a:extLst>
              </a:tr>
              <a:tr h="340560">
                <a:tc>
                  <a:txBody>
                    <a:bodyPr/>
                    <a:lstStyle/>
                    <a:p>
                      <a:r>
                        <a:rPr lang="en-US" sz="2400" dirty="0"/>
                        <a:t>Skip </a:t>
                      </a:r>
                      <a:r>
                        <a:rPr lang="en-US" sz="2400" dirty="0" err="1"/>
                        <a:t>Pizzi</a:t>
                      </a:r>
                      <a:endParaRPr lang="en-US" sz="2400" dirty="0"/>
                    </a:p>
                  </a:txBody>
                  <a:tcPr/>
                </a:tc>
                <a:tc>
                  <a:txBody>
                    <a:bodyPr/>
                    <a:lstStyle/>
                    <a:p>
                      <a:r>
                        <a:rPr lang="en-US" sz="2400" dirty="0"/>
                        <a:t>NAB</a:t>
                      </a:r>
                    </a:p>
                  </a:txBody>
                  <a:tcPr/>
                </a:tc>
                <a:extLst>
                  <a:ext uri="{0D108BD9-81ED-4DB2-BD59-A6C34878D82A}">
                    <a16:rowId xmlns:a16="http://schemas.microsoft.com/office/drawing/2014/main" val="10002"/>
                  </a:ext>
                </a:extLst>
              </a:tr>
              <a:tr h="340560">
                <a:tc>
                  <a:txBody>
                    <a:bodyPr/>
                    <a:lstStyle/>
                    <a:p>
                      <a:r>
                        <a:rPr lang="en-US" sz="2400" dirty="0"/>
                        <a:t>Stephan </a:t>
                      </a:r>
                      <a:r>
                        <a:rPr lang="en-US" sz="2400" dirty="0" err="1"/>
                        <a:t>Heimbecher</a:t>
                      </a:r>
                      <a:endParaRPr lang="en-US" sz="2400" dirty="0"/>
                    </a:p>
                  </a:txBody>
                  <a:tcPr/>
                </a:tc>
                <a:tc>
                  <a:txBody>
                    <a:bodyPr/>
                    <a:lstStyle/>
                    <a:p>
                      <a:r>
                        <a:rPr lang="en-US" sz="2400" dirty="0"/>
                        <a:t>Sky Deutschland</a:t>
                      </a:r>
                    </a:p>
                  </a:txBody>
                  <a:tcPr/>
                </a:tc>
                <a:extLst>
                  <a:ext uri="{0D108BD9-81ED-4DB2-BD59-A6C34878D82A}">
                    <a16:rowId xmlns:a16="http://schemas.microsoft.com/office/drawing/2014/main" val="10003"/>
                  </a:ext>
                </a:extLst>
              </a:tr>
              <a:tr h="340560">
                <a:tc>
                  <a:txBody>
                    <a:bodyPr/>
                    <a:lstStyle/>
                    <a:p>
                      <a:r>
                        <a:rPr lang="en-US" sz="2400" dirty="0"/>
                        <a:t>Madeleine Noland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LG Electronics</a:t>
                      </a:r>
                    </a:p>
                  </a:txBody>
                  <a:tcPr/>
                </a:tc>
                <a:extLst>
                  <a:ext uri="{0D108BD9-81ED-4DB2-BD59-A6C34878D82A}">
                    <a16:rowId xmlns:a16="http://schemas.microsoft.com/office/drawing/2014/main" val="10004"/>
                  </a:ext>
                </a:extLst>
              </a:tr>
              <a:tr h="340560">
                <a:tc>
                  <a:txBody>
                    <a:bodyPr/>
                    <a:lstStyle/>
                    <a:p>
                      <a:r>
                        <a:rPr lang="en-US" sz="2400" dirty="0" err="1"/>
                        <a:t>Kristel</a:t>
                      </a:r>
                      <a:r>
                        <a:rPr lang="en-US" sz="2400" dirty="0"/>
                        <a:t> van </a:t>
                      </a:r>
                      <a:r>
                        <a:rPr lang="en-US" sz="2400" dirty="0" err="1"/>
                        <a:t>Grinsven</a:t>
                      </a:r>
                      <a:endParaRPr lang="en-US" sz="2400" dirty="0"/>
                    </a:p>
                  </a:txBody>
                  <a:tcPr/>
                </a:tc>
                <a:tc>
                  <a:txBody>
                    <a:bodyPr/>
                    <a:lstStyle/>
                    <a:p>
                      <a:r>
                        <a:rPr lang="en-US" sz="2400" dirty="0"/>
                        <a:t>KPN</a:t>
                      </a:r>
                    </a:p>
                  </a:txBody>
                  <a:tcPr/>
                </a:tc>
                <a:extLst>
                  <a:ext uri="{0D108BD9-81ED-4DB2-BD59-A6C34878D82A}">
                    <a16:rowId xmlns:a16="http://schemas.microsoft.com/office/drawing/2014/main" val="10005"/>
                  </a:ext>
                </a:extLst>
              </a:tr>
              <a:tr h="34056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Akira </a:t>
                      </a:r>
                      <a:r>
                        <a:rPr lang="en-US" sz="2400" dirty="0" err="1"/>
                        <a:t>Shimazu</a:t>
                      </a:r>
                      <a:r>
                        <a:rPr lang="en-US" sz="2400" dirty="0"/>
                        <a:t>, </a:t>
                      </a:r>
                    </a:p>
                  </a:txBody>
                  <a:tcPr/>
                </a:tc>
                <a:tc>
                  <a:txBody>
                    <a:bodyPr/>
                    <a:lstStyle/>
                    <a:p>
                      <a:r>
                        <a:rPr lang="en-US" sz="2400" dirty="0" err="1"/>
                        <a:t>Jsat</a:t>
                      </a:r>
                      <a:endParaRPr lang="en-US" sz="2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5764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96" y="200964"/>
            <a:ext cx="7155305" cy="857250"/>
          </a:xfrm>
        </p:spPr>
        <p:txBody>
          <a:bodyPr>
            <a:normAutofit/>
          </a:bodyPr>
          <a:lstStyle/>
          <a:p>
            <a:r>
              <a:rPr lang="en-US" sz="2800" dirty="0"/>
              <a:t>Survey: What’s Important in UHD</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31227" y="1001030"/>
            <a:ext cx="6355573" cy="3635575"/>
          </a:xfrm>
          <a:prstGeom prst="rect">
            <a:avLst/>
          </a:prstGeom>
        </p:spPr>
      </p:pic>
      <p:sp>
        <p:nvSpPr>
          <p:cNvPr id="5" name="TextBox 4"/>
          <p:cNvSpPr txBox="1"/>
          <p:nvPr/>
        </p:nvSpPr>
        <p:spPr>
          <a:xfrm>
            <a:off x="363279" y="1121247"/>
            <a:ext cx="1967948" cy="369332"/>
          </a:xfrm>
          <a:prstGeom prst="rect">
            <a:avLst/>
          </a:prstGeom>
          <a:noFill/>
        </p:spPr>
        <p:txBody>
          <a:bodyPr wrap="square" rtlCol="0">
            <a:spAutoFit/>
          </a:bodyPr>
          <a:lstStyle/>
          <a:p>
            <a:pPr algn="r"/>
            <a:r>
              <a:rPr lang="en-US" dirty="0"/>
              <a:t>4K Resolution</a:t>
            </a:r>
          </a:p>
        </p:txBody>
      </p:sp>
      <p:sp>
        <p:nvSpPr>
          <p:cNvPr id="6" name="TextBox 5"/>
          <p:cNvSpPr txBox="1"/>
          <p:nvPr/>
        </p:nvSpPr>
        <p:spPr>
          <a:xfrm>
            <a:off x="363279" y="1568841"/>
            <a:ext cx="1967948" cy="369332"/>
          </a:xfrm>
          <a:prstGeom prst="rect">
            <a:avLst/>
          </a:prstGeom>
          <a:noFill/>
        </p:spPr>
        <p:txBody>
          <a:bodyPr wrap="square" rtlCol="0">
            <a:spAutoFit/>
          </a:bodyPr>
          <a:lstStyle/>
          <a:p>
            <a:pPr algn="r"/>
            <a:r>
              <a:rPr lang="en-US" dirty="0"/>
              <a:t>Next-Gen Audio</a:t>
            </a:r>
          </a:p>
        </p:txBody>
      </p:sp>
      <p:sp>
        <p:nvSpPr>
          <p:cNvPr id="7" name="TextBox 6"/>
          <p:cNvSpPr txBox="1"/>
          <p:nvPr/>
        </p:nvSpPr>
        <p:spPr>
          <a:xfrm>
            <a:off x="357868" y="2024268"/>
            <a:ext cx="1967948" cy="369332"/>
          </a:xfrm>
          <a:prstGeom prst="rect">
            <a:avLst/>
          </a:prstGeom>
          <a:noFill/>
        </p:spPr>
        <p:txBody>
          <a:bodyPr wrap="square" rtlCol="0">
            <a:spAutoFit/>
          </a:bodyPr>
          <a:lstStyle/>
          <a:p>
            <a:pPr algn="r"/>
            <a:r>
              <a:rPr lang="en-US" dirty="0"/>
              <a:t>WCG</a:t>
            </a:r>
          </a:p>
        </p:txBody>
      </p:sp>
      <p:sp>
        <p:nvSpPr>
          <p:cNvPr id="8" name="TextBox 7"/>
          <p:cNvSpPr txBox="1"/>
          <p:nvPr/>
        </p:nvSpPr>
        <p:spPr>
          <a:xfrm>
            <a:off x="369907" y="2489867"/>
            <a:ext cx="1967948" cy="369332"/>
          </a:xfrm>
          <a:prstGeom prst="rect">
            <a:avLst/>
          </a:prstGeom>
          <a:noFill/>
        </p:spPr>
        <p:txBody>
          <a:bodyPr wrap="square" rtlCol="0">
            <a:spAutoFit/>
          </a:bodyPr>
          <a:lstStyle/>
          <a:p>
            <a:pPr algn="r"/>
            <a:r>
              <a:rPr lang="en-US" dirty="0"/>
              <a:t>HDR</a:t>
            </a:r>
          </a:p>
        </p:txBody>
      </p:sp>
      <p:sp>
        <p:nvSpPr>
          <p:cNvPr id="9" name="TextBox 8"/>
          <p:cNvSpPr txBox="1"/>
          <p:nvPr/>
        </p:nvSpPr>
        <p:spPr>
          <a:xfrm>
            <a:off x="372888" y="2936865"/>
            <a:ext cx="1967948" cy="369332"/>
          </a:xfrm>
          <a:prstGeom prst="rect">
            <a:avLst/>
          </a:prstGeom>
          <a:noFill/>
        </p:spPr>
        <p:txBody>
          <a:bodyPr wrap="square" rtlCol="0">
            <a:spAutoFit/>
          </a:bodyPr>
          <a:lstStyle/>
          <a:p>
            <a:pPr algn="r"/>
            <a:r>
              <a:rPr lang="en-US" dirty="0"/>
              <a:t>New EOTF</a:t>
            </a:r>
          </a:p>
        </p:txBody>
      </p:sp>
      <p:sp>
        <p:nvSpPr>
          <p:cNvPr id="10" name="TextBox 9"/>
          <p:cNvSpPr txBox="1"/>
          <p:nvPr/>
        </p:nvSpPr>
        <p:spPr>
          <a:xfrm>
            <a:off x="343403" y="3383863"/>
            <a:ext cx="1967948" cy="369332"/>
          </a:xfrm>
          <a:prstGeom prst="rect">
            <a:avLst/>
          </a:prstGeom>
          <a:noFill/>
        </p:spPr>
        <p:txBody>
          <a:bodyPr wrap="square" rtlCol="0">
            <a:spAutoFit/>
          </a:bodyPr>
          <a:lstStyle/>
          <a:p>
            <a:pPr algn="r"/>
            <a:r>
              <a:rPr lang="en-US" dirty="0"/>
              <a:t>HFR &gt; 60 fps</a:t>
            </a:r>
          </a:p>
        </p:txBody>
      </p:sp>
      <p:sp>
        <p:nvSpPr>
          <p:cNvPr id="11" name="TextBox 10"/>
          <p:cNvSpPr txBox="1"/>
          <p:nvPr/>
        </p:nvSpPr>
        <p:spPr>
          <a:xfrm>
            <a:off x="368575" y="3830861"/>
            <a:ext cx="1967948" cy="369332"/>
          </a:xfrm>
          <a:prstGeom prst="rect">
            <a:avLst/>
          </a:prstGeom>
          <a:noFill/>
        </p:spPr>
        <p:txBody>
          <a:bodyPr wrap="square" rtlCol="0">
            <a:spAutoFit/>
          </a:bodyPr>
          <a:lstStyle/>
          <a:p>
            <a:pPr algn="r"/>
            <a:r>
              <a:rPr lang="en-US" dirty="0"/>
              <a:t>Screen Size</a:t>
            </a:r>
          </a:p>
        </p:txBody>
      </p:sp>
      <p:sp>
        <p:nvSpPr>
          <p:cNvPr id="12" name="TextBox 11"/>
          <p:cNvSpPr txBox="1"/>
          <p:nvPr/>
        </p:nvSpPr>
        <p:spPr>
          <a:xfrm>
            <a:off x="7882498" y="4628894"/>
            <a:ext cx="596348" cy="276999"/>
          </a:xfrm>
          <a:prstGeom prst="rect">
            <a:avLst/>
          </a:prstGeom>
          <a:noFill/>
        </p:spPr>
        <p:txBody>
          <a:bodyPr wrap="square" rtlCol="0">
            <a:spAutoFit/>
          </a:bodyPr>
          <a:lstStyle/>
          <a:p>
            <a:pPr algn="r"/>
            <a:r>
              <a:rPr lang="en-US" sz="1200" dirty="0"/>
              <a:t>n=52</a:t>
            </a:r>
          </a:p>
        </p:txBody>
      </p:sp>
      <p:sp>
        <p:nvSpPr>
          <p:cNvPr id="3" name="Rounded Rectangle 2"/>
          <p:cNvSpPr/>
          <p:nvPr/>
        </p:nvSpPr>
        <p:spPr>
          <a:xfrm>
            <a:off x="638165" y="1132069"/>
            <a:ext cx="1668988" cy="369332"/>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635184" y="2024268"/>
            <a:ext cx="1668988" cy="369332"/>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41812" y="2487400"/>
            <a:ext cx="1668988" cy="369332"/>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641812" y="2932564"/>
            <a:ext cx="1668988" cy="36933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636401" y="3383863"/>
            <a:ext cx="1668988" cy="36933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642363" y="1582269"/>
            <a:ext cx="1664790" cy="36933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1028638" y="4709238"/>
            <a:ext cx="1668988" cy="369332"/>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182500" y="4709238"/>
            <a:ext cx="1118359" cy="369332"/>
          </a:xfrm>
          <a:prstGeom prst="rect">
            <a:avLst/>
          </a:prstGeom>
          <a:noFill/>
        </p:spPr>
        <p:txBody>
          <a:bodyPr wrap="square" rtlCol="0">
            <a:spAutoFit/>
          </a:bodyPr>
          <a:lstStyle/>
          <a:p>
            <a:pPr algn="r"/>
            <a:r>
              <a:rPr lang="en-US" dirty="0"/>
              <a:t>Phase A</a:t>
            </a:r>
          </a:p>
        </p:txBody>
      </p:sp>
      <p:sp>
        <p:nvSpPr>
          <p:cNvPr id="21" name="Rounded Rectangle 20"/>
          <p:cNvSpPr/>
          <p:nvPr/>
        </p:nvSpPr>
        <p:spPr>
          <a:xfrm>
            <a:off x="2888156" y="4710190"/>
            <a:ext cx="1668988" cy="36933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075887" y="4711434"/>
            <a:ext cx="1118359" cy="369332"/>
          </a:xfrm>
          <a:prstGeom prst="rect">
            <a:avLst/>
          </a:prstGeom>
          <a:noFill/>
        </p:spPr>
        <p:txBody>
          <a:bodyPr wrap="square" rtlCol="0">
            <a:spAutoFit/>
          </a:bodyPr>
          <a:lstStyle/>
          <a:p>
            <a:pPr algn="r"/>
            <a:r>
              <a:rPr lang="en-US" dirty="0"/>
              <a:t>Phase B</a:t>
            </a:r>
          </a:p>
        </p:txBody>
      </p:sp>
    </p:spTree>
    <p:extLst>
      <p:ext uri="{BB962C8B-B14F-4D97-AF65-F5344CB8AC3E}">
        <p14:creationId xmlns:p14="http://schemas.microsoft.com/office/powerpoint/2010/main" val="33017849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1491" y="1210375"/>
            <a:ext cx="7101019" cy="1132133"/>
          </a:xfrm>
        </p:spPr>
        <p:txBody>
          <a:bodyPr>
            <a:noAutofit/>
          </a:bodyPr>
          <a:lstStyle/>
          <a:p>
            <a:r>
              <a:rPr lang="en-US" sz="3600" b="1" dirty="0"/>
              <a:t>Conclusion and What’s Next</a:t>
            </a:r>
            <a:endParaRPr lang="en-GB" sz="3600" b="1" dirty="0">
              <a:latin typeface="Calibri" charset="0"/>
            </a:endParaRPr>
          </a:p>
        </p:txBody>
      </p:sp>
      <p:sp>
        <p:nvSpPr>
          <p:cNvPr id="4" name="サブタイトル 3"/>
          <p:cNvSpPr>
            <a:spLocks noGrp="1"/>
          </p:cNvSpPr>
          <p:nvPr>
            <p:ph type="subTitle" idx="1"/>
          </p:nvPr>
        </p:nvSpPr>
        <p:spPr>
          <a:xfrm>
            <a:off x="1272168" y="3143859"/>
            <a:ext cx="6599665" cy="1022347"/>
          </a:xfrm>
        </p:spPr>
        <p:txBody>
          <a:bodyPr>
            <a:noAutofit/>
          </a:bodyPr>
          <a:lstStyle/>
          <a:p>
            <a:r>
              <a:rPr lang="en-GB" dirty="0"/>
              <a:t>Thierry Fautier</a:t>
            </a:r>
          </a:p>
          <a:p>
            <a:r>
              <a:rPr lang="en-US" sz="2800" dirty="0"/>
              <a:t>VP Video Strategy at Harmonic, Inc.</a:t>
            </a:r>
          </a:p>
          <a:p>
            <a:r>
              <a:rPr lang="en-GB" sz="2800" dirty="0"/>
              <a:t>Ultra HD Forum President</a:t>
            </a:r>
          </a:p>
        </p:txBody>
      </p:sp>
    </p:spTree>
    <p:extLst>
      <p:ext uri="{BB962C8B-B14F-4D97-AF65-F5344CB8AC3E}">
        <p14:creationId xmlns:p14="http://schemas.microsoft.com/office/powerpoint/2010/main" val="16897675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963" y="60286"/>
            <a:ext cx="7155305" cy="857250"/>
          </a:xfrm>
        </p:spPr>
        <p:txBody>
          <a:bodyPr/>
          <a:lstStyle/>
          <a:p>
            <a:r>
              <a:rPr lang="en-US" dirty="0"/>
              <a:t>What is Next? </a:t>
            </a:r>
          </a:p>
        </p:txBody>
      </p:sp>
      <p:sp>
        <p:nvSpPr>
          <p:cNvPr id="13" name="Rounded Rectangle 12"/>
          <p:cNvSpPr/>
          <p:nvPr/>
        </p:nvSpPr>
        <p:spPr>
          <a:xfrm>
            <a:off x="3378258" y="971550"/>
            <a:ext cx="4749742" cy="576072"/>
          </a:xfrm>
          <a:prstGeom prst="roundRect">
            <a:avLst/>
          </a:prstGeom>
          <a:ln w="3175" cmpd="sng">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182880" tIns="5080" rIns="91440" bIns="5080" numCol="1" spcCol="1270" anchor="ctr" anchorCtr="0">
            <a:noAutofit/>
          </a:bodyPr>
          <a:lstStyle/>
          <a:p>
            <a:pPr lvl="0" defTabSz="355600">
              <a:spcBef>
                <a:spcPct val="0"/>
              </a:spcBef>
            </a:pPr>
            <a:r>
              <a:rPr lang="en-US" sz="1600" kern="1200" dirty="0">
                <a:solidFill>
                  <a:schemeClr val="tx1"/>
                </a:solidFill>
              </a:rPr>
              <a:t>Object-based coding, Immersive, Interactive </a:t>
            </a:r>
          </a:p>
        </p:txBody>
      </p:sp>
      <p:sp>
        <p:nvSpPr>
          <p:cNvPr id="14" name="Rounded Rectangle 13"/>
          <p:cNvSpPr/>
          <p:nvPr/>
        </p:nvSpPr>
        <p:spPr>
          <a:xfrm>
            <a:off x="3378258" y="1718408"/>
            <a:ext cx="4749742" cy="576072"/>
          </a:xfrm>
          <a:prstGeom prst="roundRect">
            <a:avLst/>
          </a:prstGeom>
          <a:ln w="3175" cmpd="sng">
            <a:solidFill>
              <a:srgbClr val="657E19"/>
            </a:solidFill>
          </a:ln>
        </p:spPr>
        <p:style>
          <a:lnRef idx="2">
            <a:schemeClr val="accent1"/>
          </a:lnRef>
          <a:fillRef idx="1">
            <a:schemeClr val="lt1"/>
          </a:fillRef>
          <a:effectRef idx="0">
            <a:schemeClr val="accent1"/>
          </a:effectRef>
          <a:fontRef idx="minor">
            <a:schemeClr val="dk1"/>
          </a:fontRef>
        </p:style>
        <p:txBody>
          <a:bodyPr spcFirstLastPara="0" vert="horz" wrap="square" lIns="182880" tIns="5080" rIns="91440" bIns="5080" numCol="1" spcCol="1270" anchor="ctr" anchorCtr="0">
            <a:noAutofit/>
          </a:bodyPr>
          <a:lstStyle/>
          <a:p>
            <a:pPr lvl="0" defTabSz="355600">
              <a:spcBef>
                <a:spcPct val="0"/>
              </a:spcBef>
            </a:pPr>
            <a:r>
              <a:rPr lang="en-US" sz="1600" kern="1200" dirty="0">
                <a:solidFill>
                  <a:schemeClr val="tx1"/>
                </a:solidFill>
              </a:rPr>
              <a:t>Dual layer, backward compatible </a:t>
            </a:r>
          </a:p>
        </p:txBody>
      </p:sp>
      <p:sp>
        <p:nvSpPr>
          <p:cNvPr id="15" name="Rounded Rectangle 14"/>
          <p:cNvSpPr/>
          <p:nvPr/>
        </p:nvSpPr>
        <p:spPr>
          <a:xfrm>
            <a:off x="3378258" y="2465266"/>
            <a:ext cx="4749742" cy="576072"/>
          </a:xfrm>
          <a:prstGeom prst="roundRect">
            <a:avLst/>
          </a:prstGeom>
          <a:ln w="3175" cmpd="sng">
            <a:solidFill>
              <a:srgbClr val="083F6F"/>
            </a:solidFill>
          </a:ln>
        </p:spPr>
        <p:style>
          <a:lnRef idx="2">
            <a:schemeClr val="accent1"/>
          </a:lnRef>
          <a:fillRef idx="1">
            <a:schemeClr val="lt1"/>
          </a:fillRef>
          <a:effectRef idx="0">
            <a:schemeClr val="accent1"/>
          </a:effectRef>
          <a:fontRef idx="minor">
            <a:schemeClr val="dk1"/>
          </a:fontRef>
        </p:style>
        <p:txBody>
          <a:bodyPr spcFirstLastPara="0" vert="horz" wrap="square" lIns="182880" tIns="5080" rIns="91440" bIns="5080" numCol="1" spcCol="1270" anchor="ctr" anchorCtr="0">
            <a:noAutofit/>
          </a:bodyPr>
          <a:lstStyle/>
          <a:p>
            <a:pPr lvl="0" defTabSz="355600">
              <a:spcBef>
                <a:spcPct val="0"/>
              </a:spcBef>
            </a:pPr>
            <a:r>
              <a:rPr lang="en-US" sz="1600" kern="1200" dirty="0">
                <a:solidFill>
                  <a:schemeClr val="tx1"/>
                </a:solidFill>
              </a:rPr>
              <a:t>Greater than 10 bits,</a:t>
            </a:r>
            <a:r>
              <a:rPr lang="en-US" sz="1600" dirty="0"/>
              <a:t> IC</a:t>
            </a:r>
            <a:r>
              <a:rPr lang="en-US" sz="1600" baseline="-25000" dirty="0"/>
              <a:t>T</a:t>
            </a:r>
            <a:r>
              <a:rPr lang="en-US" sz="1600" dirty="0"/>
              <a:t>C</a:t>
            </a:r>
            <a:r>
              <a:rPr lang="en-US" sz="1600" baseline="-25000" dirty="0"/>
              <a:t>P</a:t>
            </a:r>
            <a:r>
              <a:rPr lang="en-US" sz="1600" dirty="0"/>
              <a:t> color space, …</a:t>
            </a:r>
            <a:endParaRPr lang="en-US" sz="1600" kern="1200" dirty="0">
              <a:solidFill>
                <a:schemeClr val="tx1"/>
              </a:solidFill>
            </a:endParaRPr>
          </a:p>
        </p:txBody>
      </p:sp>
      <p:sp>
        <p:nvSpPr>
          <p:cNvPr id="16" name="Rounded Rectangle 15"/>
          <p:cNvSpPr/>
          <p:nvPr/>
        </p:nvSpPr>
        <p:spPr>
          <a:xfrm>
            <a:off x="3378258" y="3212124"/>
            <a:ext cx="4749742" cy="576072"/>
          </a:xfrm>
          <a:prstGeom prst="roundRect">
            <a:avLst/>
          </a:prstGeom>
          <a:ln w="3175" cmpd="sng"/>
        </p:spPr>
        <p:style>
          <a:lnRef idx="2">
            <a:schemeClr val="accent1"/>
          </a:lnRef>
          <a:fillRef idx="1">
            <a:schemeClr val="lt1"/>
          </a:fillRef>
          <a:effectRef idx="0">
            <a:schemeClr val="accent1"/>
          </a:effectRef>
          <a:fontRef idx="minor">
            <a:schemeClr val="dk1"/>
          </a:fontRef>
        </p:style>
        <p:txBody>
          <a:bodyPr spcFirstLastPara="0" vert="horz" wrap="square" lIns="182880" tIns="5080" rIns="91440" bIns="5080" numCol="1" spcCol="1270" anchor="ctr" anchorCtr="0">
            <a:noAutofit/>
          </a:bodyPr>
          <a:lstStyle/>
          <a:p>
            <a:pPr lvl="0" defTabSz="355600">
              <a:spcBef>
                <a:spcPct val="0"/>
              </a:spcBef>
            </a:pPr>
            <a:r>
              <a:rPr lang="en-US" sz="1600" kern="1200" dirty="0">
                <a:solidFill>
                  <a:schemeClr val="tx1"/>
                </a:solidFill>
              </a:rPr>
              <a:t>p100/120 fps </a:t>
            </a:r>
          </a:p>
        </p:txBody>
      </p:sp>
      <p:sp>
        <p:nvSpPr>
          <p:cNvPr id="17" name="Rounded Rectangle 16"/>
          <p:cNvSpPr/>
          <p:nvPr/>
        </p:nvSpPr>
        <p:spPr>
          <a:xfrm>
            <a:off x="3378258" y="3958982"/>
            <a:ext cx="4749742" cy="576072"/>
          </a:xfrm>
          <a:prstGeom prst="roundRect">
            <a:avLst/>
          </a:prstGeom>
          <a:ln w="3175" cmpd="sng">
            <a:solidFill>
              <a:srgbClr val="657E19"/>
            </a:solidFill>
          </a:ln>
        </p:spPr>
        <p:style>
          <a:lnRef idx="2">
            <a:schemeClr val="accent1"/>
          </a:lnRef>
          <a:fillRef idx="1">
            <a:schemeClr val="lt1"/>
          </a:fillRef>
          <a:effectRef idx="0">
            <a:schemeClr val="accent1"/>
          </a:effectRef>
          <a:fontRef idx="minor">
            <a:schemeClr val="dk1"/>
          </a:fontRef>
        </p:style>
        <p:txBody>
          <a:bodyPr spcFirstLastPara="0" vert="horz" wrap="square" lIns="182880" tIns="5080" rIns="91440" bIns="5080" numCol="1" spcCol="1270" anchor="ctr" anchorCtr="0">
            <a:noAutofit/>
          </a:bodyPr>
          <a:lstStyle/>
          <a:p>
            <a:pPr lvl="0" defTabSz="355600">
              <a:spcBef>
                <a:spcPct val="0"/>
              </a:spcBef>
            </a:pPr>
            <a:r>
              <a:rPr lang="en-US" sz="1600" dirty="0">
                <a:solidFill>
                  <a:schemeClr val="tx1"/>
                </a:solidFill>
              </a:rPr>
              <a:t>Dynamic metadata, backward compatible </a:t>
            </a:r>
            <a:endParaRPr lang="en-US" sz="1600" kern="1200" dirty="0">
              <a:solidFill>
                <a:schemeClr val="tx1"/>
              </a:solidFill>
            </a:endParaRPr>
          </a:p>
        </p:txBody>
      </p:sp>
      <p:sp>
        <p:nvSpPr>
          <p:cNvPr id="18" name="Pentagon 17"/>
          <p:cNvSpPr/>
          <p:nvPr/>
        </p:nvSpPr>
        <p:spPr>
          <a:xfrm>
            <a:off x="1016000" y="971550"/>
            <a:ext cx="2470596" cy="572393"/>
          </a:xfrm>
          <a:prstGeom prst="homePlate">
            <a:avLst/>
          </a:prstGeom>
          <a:ln w="3175" cmpd="sng"/>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1440" tIns="8255" rIns="182880" bIns="8255" numCol="1" spcCol="1270" anchor="ctr" anchorCtr="0">
            <a:noAutofit/>
          </a:bodyPr>
          <a:lstStyle/>
          <a:p>
            <a:pPr lvl="0" algn="ctr" defTabSz="577850">
              <a:spcBef>
                <a:spcPct val="0"/>
              </a:spcBef>
            </a:pPr>
            <a:r>
              <a:rPr lang="en-US" kern="1200" dirty="0"/>
              <a:t>NGA </a:t>
            </a:r>
          </a:p>
        </p:txBody>
      </p:sp>
      <p:sp>
        <p:nvSpPr>
          <p:cNvPr id="19" name="Pentagon 18"/>
          <p:cNvSpPr/>
          <p:nvPr/>
        </p:nvSpPr>
        <p:spPr>
          <a:xfrm>
            <a:off x="1016000" y="1719328"/>
            <a:ext cx="2470596" cy="572393"/>
          </a:xfrm>
          <a:prstGeom prst="homePlate">
            <a:avLst/>
          </a:prstGeom>
          <a:solidFill>
            <a:schemeClr val="accent2"/>
          </a:solidFill>
          <a:ln w="3175"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1440" tIns="8255" rIns="182880" bIns="8255" numCol="1" spcCol="1270" anchor="ctr" anchorCtr="0">
            <a:noAutofit/>
          </a:bodyPr>
          <a:lstStyle/>
          <a:p>
            <a:pPr lvl="0" algn="ctr" defTabSz="577850">
              <a:spcBef>
                <a:spcPct val="0"/>
              </a:spcBef>
            </a:pPr>
            <a:r>
              <a:rPr lang="en-US" kern="1200" dirty="0"/>
              <a:t>Scalable coding </a:t>
            </a:r>
          </a:p>
        </p:txBody>
      </p:sp>
      <p:sp>
        <p:nvSpPr>
          <p:cNvPr id="30" name="Pentagon 29"/>
          <p:cNvSpPr/>
          <p:nvPr/>
        </p:nvSpPr>
        <p:spPr>
          <a:xfrm>
            <a:off x="1016000" y="2467106"/>
            <a:ext cx="2470596" cy="572393"/>
          </a:xfrm>
          <a:prstGeom prst="homePlate">
            <a:avLst/>
          </a:prstGeom>
          <a:solidFill>
            <a:schemeClr val="tx2">
              <a:lumMod val="75000"/>
              <a:lumOff val="25000"/>
            </a:schemeClr>
          </a:solidFill>
          <a:ln w="3175" cmpd="sng">
            <a:solidFill>
              <a:schemeClr val="tx2">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91440" tIns="8255" rIns="182880" bIns="8255" numCol="1" spcCol="1270" anchor="ctr" anchorCtr="0">
            <a:noAutofit/>
          </a:bodyPr>
          <a:lstStyle/>
          <a:p>
            <a:pPr lvl="0" algn="ctr" defTabSz="577850">
              <a:spcBef>
                <a:spcPct val="0"/>
              </a:spcBef>
            </a:pPr>
            <a:r>
              <a:rPr lang="en-US" kern="1200" dirty="0"/>
              <a:t>Video fidelity </a:t>
            </a:r>
          </a:p>
        </p:txBody>
      </p:sp>
      <p:sp>
        <p:nvSpPr>
          <p:cNvPr id="31" name="Pentagon 30"/>
          <p:cNvSpPr/>
          <p:nvPr/>
        </p:nvSpPr>
        <p:spPr>
          <a:xfrm>
            <a:off x="1016000" y="3214884"/>
            <a:ext cx="2470596" cy="572393"/>
          </a:xfrm>
          <a:prstGeom prst="homePlate">
            <a:avLst/>
          </a:prstGeom>
          <a:ln w="3175" cmpd="sng"/>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1440" tIns="8255" rIns="182880" bIns="8255" numCol="1" spcCol="1270" anchor="ctr" anchorCtr="0">
            <a:noAutofit/>
          </a:bodyPr>
          <a:lstStyle/>
          <a:p>
            <a:pPr lvl="0" algn="ctr" defTabSz="577850">
              <a:spcBef>
                <a:spcPct val="0"/>
              </a:spcBef>
            </a:pPr>
            <a:r>
              <a:rPr lang="en-US" dirty="0"/>
              <a:t>HFR </a:t>
            </a:r>
            <a:endParaRPr lang="en-US" kern="1200" dirty="0"/>
          </a:p>
        </p:txBody>
      </p:sp>
      <p:sp>
        <p:nvSpPr>
          <p:cNvPr id="32" name="Pentagon 31"/>
          <p:cNvSpPr/>
          <p:nvPr/>
        </p:nvSpPr>
        <p:spPr>
          <a:xfrm>
            <a:off x="1016000" y="3962661"/>
            <a:ext cx="2470596" cy="572393"/>
          </a:xfrm>
          <a:prstGeom prst="homePlate">
            <a:avLst/>
          </a:prstGeom>
          <a:solidFill>
            <a:schemeClr val="accent2"/>
          </a:solidFill>
          <a:ln w="3175"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1440" tIns="8255" rIns="182880" bIns="8255" numCol="1" spcCol="1270" anchor="ctr" anchorCtr="0">
            <a:noAutofit/>
          </a:bodyPr>
          <a:lstStyle/>
          <a:p>
            <a:pPr lvl="0" algn="ctr" defTabSz="577850">
              <a:spcBef>
                <a:spcPct val="0"/>
              </a:spcBef>
            </a:pPr>
            <a:r>
              <a:rPr lang="en-US" kern="1200" dirty="0"/>
              <a:t>HDR </a:t>
            </a:r>
          </a:p>
        </p:txBody>
      </p:sp>
    </p:spTree>
    <p:extLst>
      <p:ext uri="{BB962C8B-B14F-4D97-AF65-F5344CB8AC3E}">
        <p14:creationId xmlns:p14="http://schemas.microsoft.com/office/powerpoint/2010/main" val="37465797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google.com/url?sa=i&amp;source=imgres&amp;cd=&amp;ved=0CAYQjBwwAGoVChMI58T0xu7rxwIVxbIUCh3oGAgy&amp;url=http%3A%2F%2Flogok.org%2Fwp-content%2Fuploads%2F2014%2F05%2FEricsson-logo-blue.png&amp;psig=AFQjCNHEfS8Y1gcm4VUAa5DqvuC6519DVQ&amp;ust=1441953777901607"/>
          <p:cNvSpPr>
            <a:spLocks noChangeAspect="1" noChangeArrowheads="1"/>
          </p:cNvSpPr>
          <p:nvPr/>
        </p:nvSpPr>
        <p:spPr bwMode="auto">
          <a:xfrm>
            <a:off x="63500" y="-136525"/>
            <a:ext cx="8334375" cy="62484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descr="harmonic.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85405" y="3196318"/>
            <a:ext cx="1991411" cy="542048"/>
          </a:xfrm>
          <a:prstGeom prst="rect">
            <a:avLst/>
          </a:prstGeom>
        </p:spPr>
      </p:pic>
      <p:pic>
        <p:nvPicPr>
          <p:cNvPr id="12" name="Picture 11" descr="dolby_black.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71294" y="1672606"/>
            <a:ext cx="4546777" cy="762647"/>
          </a:xfrm>
          <a:prstGeom prst="rect">
            <a:avLst/>
          </a:prstGeom>
        </p:spPr>
      </p:pic>
      <p:sp>
        <p:nvSpPr>
          <p:cNvPr id="3" name="Horizontal Scroll 2"/>
          <p:cNvSpPr/>
          <p:nvPr/>
        </p:nvSpPr>
        <p:spPr>
          <a:xfrm>
            <a:off x="1611240" y="1818824"/>
            <a:ext cx="1389442" cy="542261"/>
          </a:xfrm>
          <a:prstGeom prst="horizontalScroll">
            <a:avLst>
              <a:gd name="adj" fmla="val 25000"/>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Gold</a:t>
            </a:r>
          </a:p>
        </p:txBody>
      </p:sp>
      <p:sp>
        <p:nvSpPr>
          <p:cNvPr id="14" name="Horizontal Scroll 13"/>
          <p:cNvSpPr/>
          <p:nvPr/>
        </p:nvSpPr>
        <p:spPr>
          <a:xfrm>
            <a:off x="1611240" y="3596467"/>
            <a:ext cx="1389442" cy="542261"/>
          </a:xfrm>
          <a:prstGeom prst="horizontalScroll">
            <a:avLst>
              <a:gd name="adj" fmla="val 25000"/>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Silver</a:t>
            </a:r>
          </a:p>
        </p:txBody>
      </p:sp>
      <p:pic>
        <p:nvPicPr>
          <p:cNvPr id="5" name="Picture 4" descr="_NAB_Logo_CMYK.ep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71294" y="3922078"/>
            <a:ext cx="1867725" cy="673921"/>
          </a:xfrm>
          <a:prstGeom prst="rect">
            <a:avLst/>
          </a:prstGeom>
        </p:spPr>
      </p:pic>
      <p:sp>
        <p:nvSpPr>
          <p:cNvPr id="9" name="Title 8"/>
          <p:cNvSpPr>
            <a:spLocks noGrp="1"/>
          </p:cNvSpPr>
          <p:nvPr>
            <p:ph type="title"/>
          </p:nvPr>
        </p:nvSpPr>
        <p:spPr>
          <a:xfrm>
            <a:off x="906281" y="292947"/>
            <a:ext cx="7155305" cy="857250"/>
          </a:xfrm>
        </p:spPr>
        <p:txBody>
          <a:bodyPr>
            <a:normAutofit fontScale="90000"/>
          </a:bodyPr>
          <a:lstStyle/>
          <a:p>
            <a:r>
              <a:rPr lang="en-US" dirty="0"/>
              <a:t>Thanks to our sponsors for tonight’s party</a:t>
            </a:r>
          </a:p>
        </p:txBody>
      </p:sp>
    </p:spTree>
    <p:extLst>
      <p:ext uri="{BB962C8B-B14F-4D97-AF65-F5344CB8AC3E}">
        <p14:creationId xmlns:p14="http://schemas.microsoft.com/office/powerpoint/2010/main" val="20601729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71869" y="3801868"/>
            <a:ext cx="7506586" cy="1077218"/>
          </a:xfrm>
          <a:prstGeom prst="rect">
            <a:avLst/>
          </a:prstGeom>
          <a:noFill/>
        </p:spPr>
        <p:txBody>
          <a:bodyPr wrap="square" rtlCol="0">
            <a:spAutoFit/>
          </a:bodyPr>
          <a:lstStyle/>
          <a:p>
            <a:pPr algn="ctr"/>
            <a:r>
              <a:rPr lang="en-US" sz="2400" b="1" dirty="0">
                <a:latin typeface="Arial"/>
                <a:cs typeface="Arial"/>
              </a:rPr>
              <a:t>Thank You for your highly dynamic attention!</a:t>
            </a:r>
          </a:p>
          <a:p>
            <a:pPr algn="ctr"/>
            <a:endParaRPr lang="en-US" sz="2000" dirty="0">
              <a:latin typeface="Arial"/>
              <a:cs typeface="Arial"/>
            </a:endParaRPr>
          </a:p>
          <a:p>
            <a:pPr algn="ctr"/>
            <a:r>
              <a:rPr lang="en-US" sz="2000" dirty="0" err="1">
                <a:latin typeface="Arial"/>
                <a:cs typeface="Arial"/>
              </a:rPr>
              <a:t>www.ultrahdforum.org</a:t>
            </a:r>
            <a:endParaRPr lang="en-US" sz="2000" dirty="0">
              <a:latin typeface="Arial"/>
              <a:cs typeface="Arial"/>
            </a:endParaRPr>
          </a:p>
        </p:txBody>
      </p:sp>
      <p:pic>
        <p:nvPicPr>
          <p:cNvPr id="14" name="Picture 2" descr="http://ultrahdforum.org/wp-content/uploads/2015/09/masterclass-logo-Web.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65309" y="252432"/>
            <a:ext cx="4427730" cy="3453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7014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338" y="108889"/>
            <a:ext cx="7155305" cy="857250"/>
          </a:xfrm>
        </p:spPr>
        <p:txBody>
          <a:bodyPr>
            <a:normAutofit/>
          </a:bodyPr>
          <a:lstStyle/>
          <a:p>
            <a:r>
              <a:rPr lang="en-US" sz="2800" dirty="0"/>
              <a:t>Ultra HD Forum’s Relevance </a:t>
            </a:r>
          </a:p>
        </p:txBody>
      </p:sp>
      <p:sp>
        <p:nvSpPr>
          <p:cNvPr id="20" name="Rounded Rectangle 19"/>
          <p:cNvSpPr/>
          <p:nvPr/>
        </p:nvSpPr>
        <p:spPr>
          <a:xfrm>
            <a:off x="3378258" y="971550"/>
            <a:ext cx="4749742" cy="576072"/>
          </a:xfrm>
          <a:prstGeom prst="roundRect">
            <a:avLst/>
          </a:prstGeom>
          <a:ln w="3175" cmpd="sng">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182880" tIns="5080" rIns="91440" bIns="5080" numCol="1" spcCol="1270" anchor="ctr" anchorCtr="0">
            <a:noAutofit/>
          </a:bodyPr>
          <a:lstStyle/>
          <a:p>
            <a:pPr lvl="0" defTabSz="355600">
              <a:spcBef>
                <a:spcPct val="0"/>
              </a:spcBef>
            </a:pPr>
            <a:r>
              <a:rPr lang="en-US" sz="1600" kern="1200" dirty="0">
                <a:solidFill>
                  <a:schemeClr val="tx1"/>
                </a:solidFill>
              </a:rPr>
              <a:t>UHD Alliance &amp; proprietary formats </a:t>
            </a:r>
          </a:p>
        </p:txBody>
      </p:sp>
      <p:sp>
        <p:nvSpPr>
          <p:cNvPr id="21" name="Rounded Rectangle 20"/>
          <p:cNvSpPr/>
          <p:nvPr/>
        </p:nvSpPr>
        <p:spPr>
          <a:xfrm>
            <a:off x="3378258" y="1718408"/>
            <a:ext cx="4749742" cy="576072"/>
          </a:xfrm>
          <a:prstGeom prst="roundRect">
            <a:avLst/>
          </a:prstGeom>
          <a:ln w="3175" cmpd="sng">
            <a:solidFill>
              <a:srgbClr val="657E19"/>
            </a:solidFill>
          </a:ln>
        </p:spPr>
        <p:style>
          <a:lnRef idx="2">
            <a:schemeClr val="accent1"/>
          </a:lnRef>
          <a:fillRef idx="1">
            <a:schemeClr val="lt1"/>
          </a:fillRef>
          <a:effectRef idx="0">
            <a:schemeClr val="accent1"/>
          </a:effectRef>
          <a:fontRef idx="minor">
            <a:schemeClr val="dk1"/>
          </a:fontRef>
        </p:style>
        <p:txBody>
          <a:bodyPr spcFirstLastPara="0" vert="horz" wrap="square" lIns="182880" tIns="5080" rIns="91440" bIns="5080" numCol="1" spcCol="1270" anchor="ctr" anchorCtr="0">
            <a:noAutofit/>
          </a:bodyPr>
          <a:lstStyle/>
          <a:p>
            <a:pPr lvl="0" defTabSz="355600">
              <a:spcBef>
                <a:spcPct val="0"/>
              </a:spcBef>
            </a:pPr>
            <a:r>
              <a:rPr lang="en-US" sz="1600" kern="1200" dirty="0">
                <a:solidFill>
                  <a:schemeClr val="tx1"/>
                </a:solidFill>
              </a:rPr>
              <a:t>Specific requirements </a:t>
            </a:r>
          </a:p>
        </p:txBody>
      </p:sp>
      <p:sp>
        <p:nvSpPr>
          <p:cNvPr id="22" name="Rounded Rectangle 21"/>
          <p:cNvSpPr/>
          <p:nvPr/>
        </p:nvSpPr>
        <p:spPr>
          <a:xfrm>
            <a:off x="3378258" y="2465266"/>
            <a:ext cx="4749742" cy="576072"/>
          </a:xfrm>
          <a:prstGeom prst="roundRect">
            <a:avLst/>
          </a:prstGeom>
          <a:ln w="3175" cmpd="sng">
            <a:solidFill>
              <a:srgbClr val="083F6F"/>
            </a:solidFill>
          </a:ln>
        </p:spPr>
        <p:style>
          <a:lnRef idx="2">
            <a:schemeClr val="accent1"/>
          </a:lnRef>
          <a:fillRef idx="1">
            <a:schemeClr val="lt1"/>
          </a:fillRef>
          <a:effectRef idx="0">
            <a:schemeClr val="accent1"/>
          </a:effectRef>
          <a:fontRef idx="minor">
            <a:schemeClr val="dk1"/>
          </a:fontRef>
        </p:style>
        <p:txBody>
          <a:bodyPr spcFirstLastPara="0" vert="horz" wrap="square" lIns="182880" tIns="5080" rIns="91440" bIns="5080" numCol="1" spcCol="1270" anchor="ctr" anchorCtr="0">
            <a:noAutofit/>
          </a:bodyPr>
          <a:lstStyle/>
          <a:p>
            <a:pPr defTabSz="355600">
              <a:spcBef>
                <a:spcPct val="0"/>
              </a:spcBef>
            </a:pPr>
            <a:r>
              <a:rPr lang="en-US" sz="1600" kern="1200" dirty="0">
                <a:solidFill>
                  <a:schemeClr val="tx1"/>
                </a:solidFill>
              </a:rPr>
              <a:t>SMPTE, MPEG, ATSC, DVB: Entropy keeps increasing </a:t>
            </a:r>
          </a:p>
        </p:txBody>
      </p:sp>
      <p:sp>
        <p:nvSpPr>
          <p:cNvPr id="23" name="Rounded Rectangle 22"/>
          <p:cNvSpPr/>
          <p:nvPr/>
        </p:nvSpPr>
        <p:spPr>
          <a:xfrm>
            <a:off x="3378258" y="3212124"/>
            <a:ext cx="4749742" cy="576072"/>
          </a:xfrm>
          <a:prstGeom prst="roundRect">
            <a:avLst/>
          </a:prstGeom>
          <a:ln w="3175" cmpd="sng"/>
        </p:spPr>
        <p:style>
          <a:lnRef idx="2">
            <a:schemeClr val="accent1"/>
          </a:lnRef>
          <a:fillRef idx="1">
            <a:schemeClr val="lt1"/>
          </a:fillRef>
          <a:effectRef idx="0">
            <a:schemeClr val="accent1"/>
          </a:effectRef>
          <a:fontRef idx="minor">
            <a:schemeClr val="dk1"/>
          </a:fontRef>
        </p:style>
        <p:txBody>
          <a:bodyPr spcFirstLastPara="0" vert="horz" wrap="square" lIns="182880" tIns="5080" rIns="91440" bIns="5080" numCol="1" spcCol="1270" anchor="ctr" anchorCtr="0">
            <a:noAutofit/>
          </a:bodyPr>
          <a:lstStyle/>
          <a:p>
            <a:pPr lvl="0" defTabSz="355600">
              <a:spcBef>
                <a:spcPct val="0"/>
              </a:spcBef>
            </a:pPr>
            <a:r>
              <a:rPr lang="en-US" sz="1600" kern="1200" dirty="0">
                <a:solidFill>
                  <a:schemeClr val="tx1"/>
                </a:solidFill>
              </a:rPr>
              <a:t>We </a:t>
            </a:r>
            <a:r>
              <a:rPr lang="en-US" sz="1600" dirty="0">
                <a:solidFill>
                  <a:schemeClr val="tx1"/>
                </a:solidFill>
              </a:rPr>
              <a:t>aim to</a:t>
            </a:r>
            <a:r>
              <a:rPr lang="en-US" sz="1600" kern="1200" dirty="0">
                <a:solidFill>
                  <a:schemeClr val="tx1"/>
                </a:solidFill>
              </a:rPr>
              <a:t> reduce entropy with a pragmatic approach and a </a:t>
            </a:r>
            <a:r>
              <a:rPr lang="en-US" sz="1600" dirty="0">
                <a:solidFill>
                  <a:schemeClr val="tx1"/>
                </a:solidFill>
              </a:rPr>
              <a:t>2016 </a:t>
            </a:r>
            <a:r>
              <a:rPr lang="en-US" sz="1600" kern="1200" dirty="0">
                <a:solidFill>
                  <a:schemeClr val="tx1"/>
                </a:solidFill>
              </a:rPr>
              <a:t>service-provider focus </a:t>
            </a:r>
          </a:p>
        </p:txBody>
      </p:sp>
      <p:sp>
        <p:nvSpPr>
          <p:cNvPr id="24" name="Rounded Rectangle 23"/>
          <p:cNvSpPr/>
          <p:nvPr/>
        </p:nvSpPr>
        <p:spPr>
          <a:xfrm>
            <a:off x="3378258" y="3958982"/>
            <a:ext cx="4749742" cy="576072"/>
          </a:xfrm>
          <a:prstGeom prst="roundRect">
            <a:avLst/>
          </a:prstGeom>
          <a:ln w="3175" cmpd="sng">
            <a:solidFill>
              <a:srgbClr val="657E19"/>
            </a:solidFill>
          </a:ln>
        </p:spPr>
        <p:style>
          <a:lnRef idx="2">
            <a:schemeClr val="accent1"/>
          </a:lnRef>
          <a:fillRef idx="1">
            <a:schemeClr val="lt1"/>
          </a:fillRef>
          <a:effectRef idx="0">
            <a:schemeClr val="accent1"/>
          </a:effectRef>
          <a:fontRef idx="minor">
            <a:schemeClr val="dk1"/>
          </a:fontRef>
        </p:style>
        <p:txBody>
          <a:bodyPr spcFirstLastPara="0" vert="horz" wrap="square" lIns="182880" tIns="5080" rIns="91440" bIns="5080" numCol="1" spcCol="1270" anchor="ctr" anchorCtr="0">
            <a:noAutofit/>
          </a:bodyPr>
          <a:lstStyle/>
          <a:p>
            <a:pPr lvl="0" defTabSz="355600">
              <a:spcBef>
                <a:spcPct val="0"/>
              </a:spcBef>
            </a:pPr>
            <a:r>
              <a:rPr lang="en-US" sz="1600" dirty="0">
                <a:solidFill>
                  <a:schemeClr val="tx1"/>
                </a:solidFill>
              </a:rPr>
              <a:t>Aligned with ITU’s New Rec. BT.2100</a:t>
            </a:r>
            <a:endParaRPr lang="en-US" sz="1600" kern="1200" dirty="0">
              <a:solidFill>
                <a:schemeClr val="tx1"/>
              </a:solidFill>
            </a:endParaRPr>
          </a:p>
        </p:txBody>
      </p:sp>
      <p:sp>
        <p:nvSpPr>
          <p:cNvPr id="25" name="Pentagon 24"/>
          <p:cNvSpPr/>
          <p:nvPr/>
        </p:nvSpPr>
        <p:spPr>
          <a:xfrm>
            <a:off x="1016000" y="971550"/>
            <a:ext cx="2470596" cy="572393"/>
          </a:xfrm>
          <a:prstGeom prst="homePlate">
            <a:avLst/>
          </a:prstGeom>
          <a:ln w="3175" cmpd="sng"/>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1440" tIns="8255" rIns="182880" bIns="8255" numCol="1" spcCol="1270" anchor="ctr" anchorCtr="0">
            <a:noAutofit/>
          </a:bodyPr>
          <a:lstStyle/>
          <a:p>
            <a:pPr lvl="0" algn="ctr" defTabSz="577850">
              <a:spcBef>
                <a:spcPct val="0"/>
              </a:spcBef>
            </a:pPr>
            <a:r>
              <a:rPr lang="en-US" kern="1200" dirty="0"/>
              <a:t>OTT/Media </a:t>
            </a:r>
          </a:p>
        </p:txBody>
      </p:sp>
      <p:sp>
        <p:nvSpPr>
          <p:cNvPr id="26" name="Pentagon 25"/>
          <p:cNvSpPr/>
          <p:nvPr/>
        </p:nvSpPr>
        <p:spPr>
          <a:xfrm>
            <a:off x="1016000" y="1719328"/>
            <a:ext cx="2470596" cy="572393"/>
          </a:xfrm>
          <a:prstGeom prst="homePlate">
            <a:avLst/>
          </a:prstGeom>
          <a:solidFill>
            <a:schemeClr val="accent2"/>
          </a:solidFill>
          <a:ln w="3175"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1440" tIns="8255" rIns="182880" bIns="8255" numCol="1" spcCol="1270" anchor="ctr" anchorCtr="0">
            <a:noAutofit/>
          </a:bodyPr>
          <a:lstStyle/>
          <a:p>
            <a:pPr lvl="0" algn="ctr" defTabSz="577850">
              <a:spcBef>
                <a:spcPct val="0"/>
              </a:spcBef>
            </a:pPr>
            <a:r>
              <a:rPr lang="en-US" kern="1200" dirty="0"/>
              <a:t>Live </a:t>
            </a:r>
          </a:p>
        </p:txBody>
      </p:sp>
      <p:sp>
        <p:nvSpPr>
          <p:cNvPr id="27" name="Pentagon 26"/>
          <p:cNvSpPr/>
          <p:nvPr/>
        </p:nvSpPr>
        <p:spPr>
          <a:xfrm>
            <a:off x="1016000" y="2467106"/>
            <a:ext cx="2470596" cy="572393"/>
          </a:xfrm>
          <a:prstGeom prst="homePlate">
            <a:avLst/>
          </a:prstGeom>
          <a:solidFill>
            <a:schemeClr val="tx2">
              <a:lumMod val="75000"/>
              <a:lumOff val="25000"/>
            </a:schemeClr>
          </a:solidFill>
          <a:ln w="3175" cmpd="sng">
            <a:solidFill>
              <a:schemeClr val="tx2">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91440" tIns="8255" rIns="182880" bIns="8255" numCol="1" spcCol="1270" anchor="ctr" anchorCtr="0">
            <a:noAutofit/>
          </a:bodyPr>
          <a:lstStyle/>
          <a:p>
            <a:pPr lvl="0" algn="ctr" defTabSz="577850">
              <a:spcBef>
                <a:spcPct val="0"/>
              </a:spcBef>
            </a:pPr>
            <a:r>
              <a:rPr lang="en-US" kern="1200" dirty="0"/>
              <a:t>SDO </a:t>
            </a:r>
          </a:p>
        </p:txBody>
      </p:sp>
      <p:sp>
        <p:nvSpPr>
          <p:cNvPr id="28" name="Pentagon 27"/>
          <p:cNvSpPr/>
          <p:nvPr/>
        </p:nvSpPr>
        <p:spPr>
          <a:xfrm>
            <a:off x="1016000" y="3214884"/>
            <a:ext cx="2470596" cy="572393"/>
          </a:xfrm>
          <a:prstGeom prst="homePlate">
            <a:avLst/>
          </a:prstGeom>
          <a:ln w="3175" cmpd="sng"/>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1440" tIns="8255" rIns="182880" bIns="8255" numCol="1" spcCol="1270" anchor="ctr" anchorCtr="0">
            <a:noAutofit/>
          </a:bodyPr>
          <a:lstStyle/>
          <a:p>
            <a:pPr lvl="0" algn="ctr" defTabSz="577850">
              <a:spcBef>
                <a:spcPct val="0"/>
              </a:spcBef>
            </a:pPr>
            <a:r>
              <a:rPr lang="en-US" dirty="0"/>
              <a:t>Ultra HD Forum </a:t>
            </a:r>
            <a:endParaRPr lang="en-US" kern="1200" dirty="0"/>
          </a:p>
        </p:txBody>
      </p:sp>
      <p:sp>
        <p:nvSpPr>
          <p:cNvPr id="29" name="Pentagon 28"/>
          <p:cNvSpPr/>
          <p:nvPr/>
        </p:nvSpPr>
        <p:spPr>
          <a:xfrm>
            <a:off x="1016000" y="3962661"/>
            <a:ext cx="2470596" cy="572393"/>
          </a:xfrm>
          <a:prstGeom prst="homePlate">
            <a:avLst/>
          </a:prstGeom>
          <a:solidFill>
            <a:schemeClr val="accent2"/>
          </a:solidFill>
          <a:ln w="3175"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1440" tIns="8255" rIns="182880" bIns="8255" numCol="1" spcCol="1270" anchor="ctr" anchorCtr="0">
            <a:noAutofit/>
          </a:bodyPr>
          <a:lstStyle/>
          <a:p>
            <a:pPr lvl="0" algn="ctr" defTabSz="577850">
              <a:spcBef>
                <a:spcPct val="0"/>
              </a:spcBef>
            </a:pPr>
            <a:r>
              <a:rPr lang="en-US" kern="1200" dirty="0"/>
              <a:t>Good Signs</a:t>
            </a:r>
          </a:p>
        </p:txBody>
      </p:sp>
    </p:spTree>
    <p:extLst>
      <p:ext uri="{BB962C8B-B14F-4D97-AF65-F5344CB8AC3E}">
        <p14:creationId xmlns:p14="http://schemas.microsoft.com/office/powerpoint/2010/main" val="20903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31021" y="179320"/>
            <a:ext cx="6330461" cy="857250"/>
          </a:xfrm>
        </p:spPr>
        <p:txBody>
          <a:bodyPr>
            <a:normAutofit/>
          </a:bodyPr>
          <a:lstStyle/>
          <a:p>
            <a:r>
              <a:rPr lang="en-US" sz="2800" dirty="0">
                <a:latin typeface="Arial" panose="020B0604020202020204" pitchFamily="34" charset="0"/>
                <a:cs typeface="Arial" panose="020B0604020202020204" pitchFamily="34" charset="0"/>
              </a:rPr>
              <a:t>Operator Members’ Deployments </a:t>
            </a:r>
          </a:p>
        </p:txBody>
      </p:sp>
      <p:graphicFrame>
        <p:nvGraphicFramePr>
          <p:cNvPr id="5" name="Table 4"/>
          <p:cNvGraphicFramePr>
            <a:graphicFrameLocks noGrp="1"/>
          </p:cNvGraphicFramePr>
          <p:nvPr>
            <p:extLst>
              <p:ext uri="{D42A27DB-BD31-4B8C-83A1-F6EECF244321}">
                <p14:modId xmlns:p14="http://schemas.microsoft.com/office/powerpoint/2010/main" val="997285684"/>
              </p:ext>
            </p:extLst>
          </p:nvPr>
        </p:nvGraphicFramePr>
        <p:xfrm>
          <a:off x="304804" y="1047751"/>
          <a:ext cx="8665025" cy="3899808"/>
        </p:xfrm>
        <a:graphic>
          <a:graphicData uri="http://schemas.openxmlformats.org/drawingml/2006/table">
            <a:tbl>
              <a:tblPr firstRow="1" bandRow="1">
                <a:tableStyleId>{5C22544A-7EE6-4342-B048-85BDC9FD1C3A}</a:tableStyleId>
              </a:tblPr>
              <a:tblGrid>
                <a:gridCol w="1733005">
                  <a:extLst>
                    <a:ext uri="{9D8B030D-6E8A-4147-A177-3AD203B41FA5}">
                      <a16:colId xmlns:a16="http://schemas.microsoft.com/office/drawing/2014/main" val="20000"/>
                    </a:ext>
                  </a:extLst>
                </a:gridCol>
                <a:gridCol w="1733005">
                  <a:extLst>
                    <a:ext uri="{9D8B030D-6E8A-4147-A177-3AD203B41FA5}">
                      <a16:colId xmlns:a16="http://schemas.microsoft.com/office/drawing/2014/main" val="20001"/>
                    </a:ext>
                  </a:extLst>
                </a:gridCol>
                <a:gridCol w="1733005">
                  <a:extLst>
                    <a:ext uri="{9D8B030D-6E8A-4147-A177-3AD203B41FA5}">
                      <a16:colId xmlns:a16="http://schemas.microsoft.com/office/drawing/2014/main" val="20002"/>
                    </a:ext>
                  </a:extLst>
                </a:gridCol>
                <a:gridCol w="1733005">
                  <a:extLst>
                    <a:ext uri="{9D8B030D-6E8A-4147-A177-3AD203B41FA5}">
                      <a16:colId xmlns:a16="http://schemas.microsoft.com/office/drawing/2014/main" val="20003"/>
                    </a:ext>
                  </a:extLst>
                </a:gridCol>
                <a:gridCol w="1733005">
                  <a:extLst>
                    <a:ext uri="{9D8B030D-6E8A-4147-A177-3AD203B41FA5}">
                      <a16:colId xmlns:a16="http://schemas.microsoft.com/office/drawing/2014/main" val="20004"/>
                    </a:ext>
                  </a:extLst>
                </a:gridCol>
              </a:tblGrid>
              <a:tr h="433312">
                <a:tc>
                  <a:txBody>
                    <a:bodyPr/>
                    <a:lstStyle/>
                    <a:p>
                      <a:pPr marL="0" marR="0" algn="ctr" defTabSz="457200" rtl="0" eaLnBrk="1" latinLnBrk="0" hangingPunct="1">
                        <a:spcBef>
                          <a:spcPts val="0"/>
                        </a:spcBef>
                        <a:spcAft>
                          <a:spcPts val="0"/>
                        </a:spcAft>
                      </a:pPr>
                      <a:r>
                        <a:rPr lang="en-US" sz="1500" b="0" kern="1200" dirty="0">
                          <a:solidFill>
                            <a:srgbClr val="FFFFFF"/>
                          </a:solidFill>
                          <a:latin typeface="+mn-lt"/>
                          <a:ea typeface="+mn-ea"/>
                          <a:cs typeface="+mn-cs"/>
                        </a:rPr>
                        <a:t>DATE</a:t>
                      </a:r>
                    </a:p>
                  </a:txBody>
                  <a:tcPr marR="0" marT="0" marB="0" anchor="ctr" anchorCtr="1"/>
                </a:tc>
                <a:tc>
                  <a:txBody>
                    <a:bodyPr/>
                    <a:lstStyle/>
                    <a:p>
                      <a:pPr algn="ctr"/>
                      <a:r>
                        <a:rPr lang="en-US" sz="1500" b="0" kern="1200" dirty="0">
                          <a:solidFill>
                            <a:srgbClr val="FFFFFF"/>
                          </a:solidFill>
                          <a:latin typeface="+mn-lt"/>
                          <a:ea typeface="+mn-ea"/>
                          <a:cs typeface="+mn-cs"/>
                        </a:rPr>
                        <a:t>OPERATOR </a:t>
                      </a:r>
                    </a:p>
                  </a:txBody>
                  <a:tcPr marT="34290" marB="34290" anchor="ctr"/>
                </a:tc>
                <a:tc>
                  <a:txBody>
                    <a:bodyPr/>
                    <a:lstStyle/>
                    <a:p>
                      <a:pPr marL="0" marR="0" algn="ctr" defTabSz="457200" rtl="0" eaLnBrk="1" latinLnBrk="0" hangingPunct="1">
                        <a:spcBef>
                          <a:spcPts val="0"/>
                        </a:spcBef>
                        <a:spcAft>
                          <a:spcPts val="0"/>
                        </a:spcAft>
                      </a:pPr>
                      <a:r>
                        <a:rPr lang="en-US" sz="1500" b="0" kern="1200" dirty="0">
                          <a:solidFill>
                            <a:srgbClr val="FFFFFF"/>
                          </a:solidFill>
                          <a:latin typeface="+mn-lt"/>
                          <a:ea typeface="+mn-ea"/>
                          <a:cs typeface="+mn-cs"/>
                        </a:rPr>
                        <a:t>HDR</a:t>
                      </a:r>
                    </a:p>
                  </a:txBody>
                  <a:tcPr marR="0" marT="0" marB="0" anchor="ctr" anchorCtr="1"/>
                </a:tc>
                <a:tc>
                  <a:txBody>
                    <a:bodyPr/>
                    <a:lstStyle/>
                    <a:p>
                      <a:pPr marL="0" marR="0" algn="ctr" defTabSz="457200" rtl="0" eaLnBrk="1" latinLnBrk="0" hangingPunct="1">
                        <a:spcBef>
                          <a:spcPts val="0"/>
                        </a:spcBef>
                        <a:spcAft>
                          <a:spcPts val="0"/>
                        </a:spcAft>
                      </a:pPr>
                      <a:r>
                        <a:rPr lang="en-US" sz="1500" b="0" kern="1200" dirty="0">
                          <a:solidFill>
                            <a:srgbClr val="FFFFFF"/>
                          </a:solidFill>
                          <a:latin typeface="+mn-lt"/>
                          <a:ea typeface="+mn-ea"/>
                          <a:cs typeface="+mn-cs"/>
                        </a:rPr>
                        <a:t>AUDIO </a:t>
                      </a:r>
                    </a:p>
                  </a:txBody>
                  <a:tcPr marR="0" marT="0" marB="0" anchor="ctr" anchorCtr="1"/>
                </a:tc>
                <a:tc>
                  <a:txBody>
                    <a:bodyPr/>
                    <a:lstStyle/>
                    <a:p>
                      <a:pPr marL="0" marR="0" algn="ctr" defTabSz="457200" rtl="0" eaLnBrk="1" latinLnBrk="0" hangingPunct="1">
                        <a:spcBef>
                          <a:spcPts val="0"/>
                        </a:spcBef>
                        <a:spcAft>
                          <a:spcPts val="0"/>
                        </a:spcAft>
                      </a:pPr>
                      <a:r>
                        <a:rPr lang="en-US" sz="1500" b="0" kern="1200" dirty="0">
                          <a:solidFill>
                            <a:srgbClr val="FFFFFF"/>
                          </a:solidFill>
                          <a:latin typeface="+mn-lt"/>
                          <a:ea typeface="+mn-ea"/>
                          <a:cs typeface="+mn-cs"/>
                        </a:rPr>
                        <a:t>STATUS</a:t>
                      </a:r>
                    </a:p>
                  </a:txBody>
                  <a:tcPr marR="0" marT="0" marB="0" anchor="ctr" anchorCtr="1"/>
                </a:tc>
                <a:extLst>
                  <a:ext uri="{0D108BD9-81ED-4DB2-BD59-A6C34878D82A}">
                    <a16:rowId xmlns:a16="http://schemas.microsoft.com/office/drawing/2014/main" val="10000"/>
                  </a:ext>
                </a:extLst>
              </a:tr>
              <a:tr h="433312">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May ’16</a:t>
                      </a:r>
                    </a:p>
                  </a:txBody>
                  <a:tcPr marR="0" marT="0" marB="0" anchor="ctr" anchorCtr="1"/>
                </a:tc>
                <a:tc>
                  <a:txBody>
                    <a:bodyPr/>
                    <a:lstStyle/>
                    <a:p>
                      <a:endParaRPr lang="en-US" sz="1400" dirty="0"/>
                    </a:p>
                  </a:txBody>
                  <a:tcPr marT="34290" marB="34290"/>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SDR </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Commercial service </a:t>
                      </a:r>
                    </a:p>
                  </a:txBody>
                  <a:tcPr marR="0" marT="0" marB="0" anchor="ctr" anchorCtr="1"/>
                </a:tc>
                <a:extLst>
                  <a:ext uri="{0D108BD9-81ED-4DB2-BD59-A6C34878D82A}">
                    <a16:rowId xmlns:a16="http://schemas.microsoft.com/office/drawing/2014/main" val="10001"/>
                  </a:ext>
                </a:extLst>
              </a:tr>
              <a:tr h="433312">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June ’16 </a:t>
                      </a:r>
                    </a:p>
                  </a:txBody>
                  <a:tcPr marR="0" marT="0" marB="0" anchor="ctr" anchorCtr="1"/>
                </a:tc>
                <a:tc>
                  <a:txBody>
                    <a:bodyPr/>
                    <a:lstStyle/>
                    <a:p>
                      <a:endParaRPr lang="en-US" sz="1400"/>
                    </a:p>
                  </a:txBody>
                  <a:tcPr marT="34290" marB="34290"/>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SDR </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Commercial service </a:t>
                      </a:r>
                    </a:p>
                  </a:txBody>
                  <a:tcPr marR="0" marT="0" marB="0" anchor="ctr" anchorCtr="1"/>
                </a:tc>
                <a:extLst>
                  <a:ext uri="{0D108BD9-81ED-4DB2-BD59-A6C34878D82A}">
                    <a16:rowId xmlns:a16="http://schemas.microsoft.com/office/drawing/2014/main" val="10002"/>
                  </a:ext>
                </a:extLst>
              </a:tr>
              <a:tr h="433312">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May ’16 </a:t>
                      </a:r>
                    </a:p>
                  </a:txBody>
                  <a:tcPr marR="0" marT="0" marB="0" anchor="ctr" anchorCtr="1"/>
                </a:tc>
                <a:tc>
                  <a:txBody>
                    <a:bodyPr/>
                    <a:lstStyle/>
                    <a:p>
                      <a:endParaRPr lang="en-US" sz="1400"/>
                    </a:p>
                  </a:txBody>
                  <a:tcPr marT="34290" marB="34290"/>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SDR </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Commercial service </a:t>
                      </a:r>
                    </a:p>
                  </a:txBody>
                  <a:tcPr marR="0" marT="0" marB="0" anchor="ctr" anchorCtr="1"/>
                </a:tc>
                <a:extLst>
                  <a:ext uri="{0D108BD9-81ED-4DB2-BD59-A6C34878D82A}">
                    <a16:rowId xmlns:a16="http://schemas.microsoft.com/office/drawing/2014/main" val="10003"/>
                  </a:ext>
                </a:extLst>
              </a:tr>
              <a:tr h="4333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tx2">
                              <a:lumMod val="75000"/>
                              <a:lumOff val="25000"/>
                            </a:schemeClr>
                          </a:solidFill>
                          <a:latin typeface="+mn-lt"/>
                          <a:ea typeface="+mn-ea"/>
                          <a:cs typeface="+mn-cs"/>
                        </a:rPr>
                        <a:t>June ’16 </a:t>
                      </a:r>
                    </a:p>
                  </a:txBody>
                  <a:tcPr marR="0" marT="0" marB="0" anchor="ctr" anchorCtr="1"/>
                </a:tc>
                <a:tc>
                  <a:txBody>
                    <a:bodyPr/>
                    <a:lstStyle/>
                    <a:p>
                      <a:endParaRPr lang="en-US" sz="1400"/>
                    </a:p>
                  </a:txBody>
                  <a:tcPr marT="34290" marB="34290"/>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SDR </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Friendly</a:t>
                      </a:r>
                    </a:p>
                  </a:txBody>
                  <a:tcPr marR="0" marT="0" marB="0" anchor="ctr" anchorCtr="1"/>
                </a:tc>
                <a:extLst>
                  <a:ext uri="{0D108BD9-81ED-4DB2-BD59-A6C34878D82A}">
                    <a16:rowId xmlns:a16="http://schemas.microsoft.com/office/drawing/2014/main" val="10004"/>
                  </a:ext>
                </a:extLst>
              </a:tr>
              <a:tr h="4333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tx2">
                              <a:lumMod val="75000"/>
                              <a:lumOff val="25000"/>
                            </a:schemeClr>
                          </a:solidFill>
                          <a:latin typeface="+mn-lt"/>
                          <a:ea typeface="+mn-ea"/>
                          <a:cs typeface="+mn-cs"/>
                        </a:rPr>
                        <a:t>Aug ’16 </a:t>
                      </a:r>
                    </a:p>
                  </a:txBody>
                  <a:tcPr marR="0" marT="0" marB="0" anchor="ctr" anchorCtr="1"/>
                </a:tc>
                <a:tc>
                  <a:txBody>
                    <a:bodyPr/>
                    <a:lstStyle/>
                    <a:p>
                      <a:endParaRPr lang="en-US" sz="1400"/>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tx2">
                              <a:lumMod val="75000"/>
                              <a:lumOff val="25000"/>
                            </a:schemeClr>
                          </a:solidFill>
                          <a:latin typeface="+mn-lt"/>
                          <a:ea typeface="+mn-ea"/>
                          <a:cs typeface="+mn-cs"/>
                        </a:rPr>
                        <a:t>SDR/HDR10</a:t>
                      </a:r>
                    </a:p>
                  </a:txBody>
                  <a:tcPr marR="0" marT="0" marB="0" anchor="ctr" anchorCtr="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tx2">
                              <a:lumMod val="75000"/>
                              <a:lumOff val="25000"/>
                            </a:schemeClr>
                          </a:solidFill>
                          <a:latin typeface="+mn-lt"/>
                          <a:ea typeface="+mn-ea"/>
                          <a:cs typeface="+mn-cs"/>
                        </a:rPr>
                        <a:t>5.1/</a:t>
                      </a:r>
                      <a:r>
                        <a:rPr lang="en-US" sz="1400" b="0" kern="1200" dirty="0" err="1">
                          <a:solidFill>
                            <a:schemeClr val="tx2">
                              <a:lumMod val="75000"/>
                              <a:lumOff val="25000"/>
                            </a:schemeClr>
                          </a:solidFill>
                          <a:latin typeface="+mn-lt"/>
                          <a:ea typeface="+mn-ea"/>
                          <a:cs typeface="+mn-cs"/>
                        </a:rPr>
                        <a:t>Atmos</a:t>
                      </a:r>
                      <a:endParaRPr lang="en-US" sz="1400" b="0" kern="1200" dirty="0">
                        <a:solidFill>
                          <a:schemeClr val="tx2">
                            <a:lumMod val="75000"/>
                            <a:lumOff val="25000"/>
                          </a:schemeClr>
                        </a:solidFill>
                        <a:latin typeface="+mn-lt"/>
                        <a:ea typeface="+mn-ea"/>
                        <a:cs typeface="+mn-cs"/>
                      </a:endParaRPr>
                    </a:p>
                  </a:txBody>
                  <a:tcPr marR="0" marT="0" marB="0" anchor="ctr" anchorCtr="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tx2">
                              <a:lumMod val="75000"/>
                              <a:lumOff val="25000"/>
                            </a:schemeClr>
                          </a:solidFill>
                          <a:latin typeface="+mn-lt"/>
                          <a:ea typeface="+mn-ea"/>
                          <a:cs typeface="+mn-cs"/>
                        </a:rPr>
                        <a:t>Friendly/Public </a:t>
                      </a:r>
                    </a:p>
                  </a:txBody>
                  <a:tcPr marR="0" marT="0" marB="0" anchor="ctr" anchorCtr="1"/>
                </a:tc>
                <a:extLst>
                  <a:ext uri="{0D108BD9-81ED-4DB2-BD59-A6C34878D82A}">
                    <a16:rowId xmlns:a16="http://schemas.microsoft.com/office/drawing/2014/main" val="10005"/>
                  </a:ext>
                </a:extLst>
              </a:tr>
              <a:tr h="433312">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Aug ’16</a:t>
                      </a:r>
                    </a:p>
                  </a:txBody>
                  <a:tcPr marR="0" marT="0" marB="0" anchor="ctr" anchorCtr="1"/>
                </a:tc>
                <a:tc>
                  <a:txBody>
                    <a:bodyPr/>
                    <a:lstStyle/>
                    <a:p>
                      <a:endParaRPr lang="en-US" sz="1400"/>
                    </a:p>
                  </a:txBody>
                  <a:tcPr marT="34290" marB="34290"/>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SDR</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Commercial service </a:t>
                      </a:r>
                    </a:p>
                  </a:txBody>
                  <a:tcPr marR="0" marT="0" marB="0" anchor="ctr" anchorCtr="1"/>
                </a:tc>
                <a:extLst>
                  <a:ext uri="{0D108BD9-81ED-4DB2-BD59-A6C34878D82A}">
                    <a16:rowId xmlns:a16="http://schemas.microsoft.com/office/drawing/2014/main" val="10006"/>
                  </a:ext>
                </a:extLst>
              </a:tr>
              <a:tr h="433312">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Aug ’16 </a:t>
                      </a:r>
                    </a:p>
                  </a:txBody>
                  <a:tcPr marR="0" marT="0" marB="0" anchor="ctr" anchorCtr="1"/>
                </a:tc>
                <a:tc>
                  <a:txBody>
                    <a:bodyPr/>
                    <a:lstStyle/>
                    <a:p>
                      <a:endParaRPr lang="en-US" sz="1400" dirty="0"/>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tx2">
                              <a:lumMod val="75000"/>
                              <a:lumOff val="25000"/>
                            </a:schemeClr>
                          </a:solidFill>
                          <a:latin typeface="+mn-lt"/>
                          <a:ea typeface="+mn-ea"/>
                          <a:cs typeface="+mn-cs"/>
                        </a:rPr>
                        <a:t>SDR/HDR10</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5.1/</a:t>
                      </a:r>
                      <a:r>
                        <a:rPr lang="en-US" sz="1400" b="0" kern="1200" dirty="0" err="1">
                          <a:solidFill>
                            <a:schemeClr val="tx2">
                              <a:lumMod val="75000"/>
                              <a:lumOff val="25000"/>
                            </a:schemeClr>
                          </a:solidFill>
                          <a:latin typeface="+mn-lt"/>
                          <a:ea typeface="+mn-ea"/>
                          <a:cs typeface="+mn-cs"/>
                        </a:rPr>
                        <a:t>Atmos</a:t>
                      </a:r>
                      <a:endParaRPr lang="en-US" sz="1400" b="0" kern="1200" dirty="0">
                        <a:solidFill>
                          <a:schemeClr val="tx2">
                            <a:lumMod val="75000"/>
                            <a:lumOff val="25000"/>
                          </a:schemeClr>
                        </a:solidFill>
                        <a:latin typeface="+mn-lt"/>
                        <a:ea typeface="+mn-ea"/>
                        <a:cs typeface="+mn-cs"/>
                      </a:endParaRP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Commercial service </a:t>
                      </a:r>
                    </a:p>
                  </a:txBody>
                  <a:tcPr marR="0" marT="0" marB="0" anchor="ctr" anchorCtr="1"/>
                </a:tc>
                <a:extLst>
                  <a:ext uri="{0D108BD9-81ED-4DB2-BD59-A6C34878D82A}">
                    <a16:rowId xmlns:a16="http://schemas.microsoft.com/office/drawing/2014/main" val="10007"/>
                  </a:ext>
                </a:extLst>
              </a:tr>
              <a:tr h="433312">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Oct ’16</a:t>
                      </a:r>
                    </a:p>
                  </a:txBody>
                  <a:tcPr marR="0" marT="0" marB="0" anchor="ctr" anchorCtr="1"/>
                </a:tc>
                <a:tc>
                  <a:txBody>
                    <a:bodyPr/>
                    <a:lstStyle/>
                    <a:p>
                      <a:endParaRPr lang="en-US" sz="1400" dirty="0"/>
                    </a:p>
                  </a:txBody>
                  <a:tcPr marT="34290" marB="34290"/>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HLG </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5.1</a:t>
                      </a:r>
                    </a:p>
                  </a:txBody>
                  <a:tcPr marR="0" marT="0" marB="0" anchor="ctr" anchorCtr="1"/>
                </a:tc>
                <a:tc>
                  <a:txBody>
                    <a:bodyPr/>
                    <a:lstStyle/>
                    <a:p>
                      <a:pPr marL="0" marR="0">
                        <a:spcBef>
                          <a:spcPts val="0"/>
                        </a:spcBef>
                        <a:spcAft>
                          <a:spcPts val="0"/>
                        </a:spcAft>
                      </a:pPr>
                      <a:r>
                        <a:rPr lang="en-US" sz="1400" b="0" kern="1200" dirty="0">
                          <a:solidFill>
                            <a:schemeClr val="tx2">
                              <a:lumMod val="75000"/>
                              <a:lumOff val="25000"/>
                            </a:schemeClr>
                          </a:solidFill>
                          <a:latin typeface="+mn-lt"/>
                          <a:ea typeface="+mn-ea"/>
                          <a:cs typeface="+mn-cs"/>
                        </a:rPr>
                        <a:t>Commercial service </a:t>
                      </a:r>
                    </a:p>
                  </a:txBody>
                  <a:tcPr marR="0" marT="0" marB="0" anchor="ctr" anchorCtr="1"/>
                </a:tc>
                <a:extLst>
                  <a:ext uri="{0D108BD9-81ED-4DB2-BD59-A6C34878D82A}">
                    <a16:rowId xmlns:a16="http://schemas.microsoft.com/office/drawing/2014/main" val="10008"/>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68446" y="1591848"/>
            <a:ext cx="1067378" cy="188620"/>
          </a:xfrm>
          <a:prstGeom prst="rect">
            <a:avLst/>
          </a:prstGeom>
        </p:spPr>
      </p:pic>
      <p:pic>
        <p:nvPicPr>
          <p:cNvPr id="7" name="Picture 6"/>
          <p:cNvPicPr>
            <a:picLocks noChangeAspect="1"/>
          </p:cNvPicPr>
          <p:nvPr/>
        </p:nvPicPr>
        <p:blipFill>
          <a:blip r:embed="rId3"/>
          <a:stretch>
            <a:fillRect/>
          </a:stretch>
        </p:blipFill>
        <p:spPr>
          <a:xfrm>
            <a:off x="2418972" y="3324178"/>
            <a:ext cx="961144" cy="248245"/>
          </a:xfrm>
          <a:prstGeom prst="rect">
            <a:avLst/>
          </a:prstGeom>
        </p:spPr>
      </p:pic>
      <p:pic>
        <p:nvPicPr>
          <p:cNvPr id="8" name="Picture 7" descr="neulion.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3919" y="1944181"/>
            <a:ext cx="1177139" cy="34639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96057" y="3733847"/>
            <a:ext cx="432254" cy="266390"/>
          </a:xfrm>
          <a:prstGeom prst="rect">
            <a:avLst/>
          </a:prstGeom>
        </p:spPr>
      </p:pic>
      <p:pic>
        <p:nvPicPr>
          <p:cNvPr id="10" name="Picture 4" descr="http://corporate.kpn.com/upload/3e6a1417-2238-4f1f-ada8-e89b7c8633fd_kpn-logo.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91978" y="2844665"/>
            <a:ext cx="809064" cy="30718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509637" y="4148601"/>
            <a:ext cx="807635" cy="302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03087" y="4682747"/>
            <a:ext cx="1181551" cy="148044"/>
          </a:xfrm>
          <a:prstGeom prst="rect">
            <a:avLst/>
          </a:prstGeom>
        </p:spPr>
      </p:pic>
      <p:sp>
        <p:nvSpPr>
          <p:cNvPr id="14" name="Rounded Rectangle 13"/>
          <p:cNvSpPr/>
          <p:nvPr/>
        </p:nvSpPr>
        <p:spPr>
          <a:xfrm>
            <a:off x="169333" y="4521200"/>
            <a:ext cx="8898467" cy="5080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03986" y="2481496"/>
            <a:ext cx="1181551" cy="148044"/>
          </a:xfrm>
          <a:prstGeom prst="rect">
            <a:avLst/>
          </a:prstGeom>
        </p:spPr>
      </p:pic>
    </p:spTree>
    <p:extLst>
      <p:ext uri="{BB962C8B-B14F-4D97-AF65-F5344CB8AC3E}">
        <p14:creationId xmlns:p14="http://schemas.microsoft.com/office/powerpoint/2010/main" val="4282375813"/>
      </p:ext>
    </p:extLst>
  </p:cSld>
  <p:clrMapOvr>
    <a:masterClrMapping/>
  </p:clrMapOvr>
</p:sld>
</file>

<file path=ppt/theme/theme1.xml><?xml version="1.0" encoding="utf-8"?>
<a:theme xmlns:a="http://schemas.openxmlformats.org/drawingml/2006/main" name="Speak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ssion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31519</TotalTime>
  <Words>3744</Words>
  <Application>Microsoft Office PowerPoint</Application>
  <PresentationFormat>Affichage à l'écran (16:9)</PresentationFormat>
  <Paragraphs>728</Paragraphs>
  <Slides>73</Slides>
  <Notes>3</Notes>
  <HiddenSlides>0</HiddenSlides>
  <MMClips>0</MMClips>
  <ScaleCrop>false</ScaleCrop>
  <HeadingPairs>
    <vt:vector size="8" baseType="variant">
      <vt:variant>
        <vt:lpstr>Polices utilisées</vt:lpstr>
      </vt:variant>
      <vt:variant>
        <vt:i4>15</vt:i4>
      </vt:variant>
      <vt:variant>
        <vt:lpstr>Thème</vt:lpstr>
      </vt:variant>
      <vt:variant>
        <vt:i4>2</vt:i4>
      </vt:variant>
      <vt:variant>
        <vt:lpstr>Serveurs OLE incorporés</vt:lpstr>
      </vt:variant>
      <vt:variant>
        <vt:i4>1</vt:i4>
      </vt:variant>
      <vt:variant>
        <vt:lpstr>Titres des diapositives</vt:lpstr>
      </vt:variant>
      <vt:variant>
        <vt:i4>73</vt:i4>
      </vt:variant>
    </vt:vector>
  </HeadingPairs>
  <TitlesOfParts>
    <vt:vector size="91" baseType="lpstr">
      <vt:lpstr>ＭＳ Ｐゴシック</vt:lpstr>
      <vt:lpstr>Arial</vt:lpstr>
      <vt:lpstr>Arial Rounded MT Bold</vt:lpstr>
      <vt:lpstr>Bradley Hand ITC</vt:lpstr>
      <vt:lpstr>Calibri</vt:lpstr>
      <vt:lpstr>HGP創英角ｺﾞｼｯｸUB</vt:lpstr>
      <vt:lpstr>HGP創英角ﾎﾟｯﾌﾟ体</vt:lpstr>
      <vt:lpstr>KPN Sans</vt:lpstr>
      <vt:lpstr>Meiryo UI</vt:lpstr>
      <vt:lpstr>ＭＳ 明朝</vt:lpstr>
      <vt:lpstr>Proxima Nova Semibold</vt:lpstr>
      <vt:lpstr>Snap ITC</vt:lpstr>
      <vt:lpstr>Symbol</vt:lpstr>
      <vt:lpstr>Times New Roman</vt:lpstr>
      <vt:lpstr>Wingdings</vt:lpstr>
      <vt:lpstr>Speaker Slide</vt:lpstr>
      <vt:lpstr>Session Title</vt:lpstr>
      <vt:lpstr>Slide</vt:lpstr>
      <vt:lpstr>Présentation PowerPoint</vt:lpstr>
      <vt:lpstr>Ultra HD Forum Master Class: Preparing for the HDR launch</vt:lpstr>
      <vt:lpstr>Thanks to our sponsors for tonight’s party</vt:lpstr>
      <vt:lpstr>Ultra HD Forum Update</vt:lpstr>
      <vt:lpstr>Présentation PowerPoint</vt:lpstr>
      <vt:lpstr>Working Groups</vt:lpstr>
      <vt:lpstr>Survey: What’s Important in UHD</vt:lpstr>
      <vt:lpstr>Ultra HD Forum’s Relevance </vt:lpstr>
      <vt:lpstr>Operator Members’ Deployments </vt:lpstr>
      <vt:lpstr>HDR/NGA  Deployments </vt:lpstr>
      <vt:lpstr>Stephan Heimbecher Director Standards &amp; Innovations, Technology  Sky Deutschland </vt:lpstr>
      <vt:lpstr>Sky D high-level UHD test roadmap</vt:lpstr>
      <vt:lpstr>Road to multi-camera HDR trial</vt:lpstr>
      <vt:lpstr>Beach volleyball chosen for HDR trial</vt:lpstr>
      <vt:lpstr>Beach volleyball chosen for HDR trial</vt:lpstr>
      <vt:lpstr>High-level goals and motivation</vt:lpstr>
      <vt:lpstr>Camera plan</vt:lpstr>
      <vt:lpstr>Simplified test approach</vt:lpstr>
      <vt:lpstr>Recording for later evaluation</vt:lpstr>
      <vt:lpstr>Initial results &amp; findings (1)</vt:lpstr>
      <vt:lpstr>Initial results &amp; findings (2)</vt:lpstr>
      <vt:lpstr>SKY PerfecTV! Commercial Launch of HDR Broadcasting</vt:lpstr>
      <vt:lpstr>Benefit of HDR</vt:lpstr>
      <vt:lpstr>Effective Programs of HDR</vt:lpstr>
      <vt:lpstr>Reasons to select HLG</vt:lpstr>
      <vt:lpstr>Confirmed items before the decision to start HDR with HLG</vt:lpstr>
      <vt:lpstr>Live HDR workflow</vt:lpstr>
      <vt:lpstr>Movie conversion to HLG</vt:lpstr>
      <vt:lpstr>HEVC encoding quality and cost</vt:lpstr>
      <vt:lpstr>Présentation PowerPoint</vt:lpstr>
      <vt:lpstr>HDR broadcast plan</vt:lpstr>
      <vt:lpstr>Example of HDR programs</vt:lpstr>
      <vt:lpstr>Preparation for HLG launch as an industry</vt:lpstr>
      <vt:lpstr>KPN Feedback from IPTV 4K launch with Euro’16</vt:lpstr>
      <vt:lpstr>Key figures KPN – Q2 2016   </vt:lpstr>
      <vt:lpstr>KPN launches UHD 4K package</vt:lpstr>
      <vt:lpstr>Why: Offer the best TV-experience  </vt:lpstr>
      <vt:lpstr>What do we offer?  EK 2016 semi finals and final in 4K</vt:lpstr>
      <vt:lpstr>New Set Top Box 4K Ultra HD TV</vt:lpstr>
      <vt:lpstr>Customer responses </vt:lpstr>
      <vt:lpstr>Présentation PowerPoint</vt:lpstr>
      <vt:lpstr>Présentation PowerPoint</vt:lpstr>
      <vt:lpstr>Présentation PowerPoint</vt:lpstr>
      <vt:lpstr>Forum Guidelines for Phase A</vt:lpstr>
      <vt:lpstr>Ultra HD Forum Phase A Guidelines</vt:lpstr>
      <vt:lpstr>UHD Phase A – Definition</vt:lpstr>
      <vt:lpstr>ITU-R BT.709, BT.2020, BT.2100</vt:lpstr>
      <vt:lpstr>UHD Phase A – HDR and WCG</vt:lpstr>
      <vt:lpstr>Signaling PQ10 &amp; HLG10 in HEVC</vt:lpstr>
      <vt:lpstr>Signaling &amp; Format Changes</vt:lpstr>
      <vt:lpstr>Mixing HDR with SDR</vt:lpstr>
      <vt:lpstr>SDR&lt;&gt;HDR and PQ&lt;&gt;HLG</vt:lpstr>
      <vt:lpstr>Distribution Chain </vt:lpstr>
      <vt:lpstr>Signaling/Metadata Carriage</vt:lpstr>
      <vt:lpstr>Decoding &amp; Rendering </vt:lpstr>
      <vt:lpstr>Decoder/Display Architectures</vt:lpstr>
      <vt:lpstr>Backward Compatibility</vt:lpstr>
      <vt:lpstr>Présentation PowerPoint</vt:lpstr>
      <vt:lpstr>HDR: Can DVB Come up with the Goods?</vt:lpstr>
      <vt:lpstr>DVB Starting Gate</vt:lpstr>
      <vt:lpstr>DVB and HDR</vt:lpstr>
      <vt:lpstr>DVB HDR Commercial Requirements</vt:lpstr>
      <vt:lpstr>Chapter 4: A New Hope!</vt:lpstr>
      <vt:lpstr>ATSC 3.0 UHD Update</vt:lpstr>
      <vt:lpstr>Overall ATSC 3.0 Status</vt:lpstr>
      <vt:lpstr>ATSC 3.0 Layered Structure</vt:lpstr>
      <vt:lpstr>Présentation PowerPoint</vt:lpstr>
      <vt:lpstr>ATSC 3.0 UHD Status</vt:lpstr>
      <vt:lpstr>Panel/Q&amp;A Session</vt:lpstr>
      <vt:lpstr>Conclusion and What’s Next</vt:lpstr>
      <vt:lpstr>What is Next? </vt:lpstr>
      <vt:lpstr>Thanks to our sponsors for tonight’s party</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the title of the Session here</dc:title>
  <dc:creator>John Holton</dc:creator>
  <cp:lastModifiedBy>Ben Schwarz</cp:lastModifiedBy>
  <cp:revision>79</cp:revision>
  <dcterms:created xsi:type="dcterms:W3CDTF">2015-07-27T12:07:37Z</dcterms:created>
  <dcterms:modified xsi:type="dcterms:W3CDTF">2016-09-05T20:15:16Z</dcterms:modified>
</cp:coreProperties>
</file>